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CC18D753-076A-4F89-B461-AC63337D7D93}" type="datetimeFigureOut">
              <a:rPr lang="ar-IQ" smtClean="0"/>
              <a:t>07/04/1440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69F55C1-18D2-417D-904B-72DF1A80C106}" type="slidenum">
              <a:rPr lang="ar-IQ" smtClean="0"/>
              <a:t>‹#›</a:t>
            </a:fld>
            <a:endParaRPr lang="ar-IQ"/>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18D753-076A-4F89-B461-AC63337D7D93}" type="datetimeFigureOut">
              <a:rPr lang="ar-IQ" smtClean="0"/>
              <a:t>07/04/1440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69F55C1-18D2-417D-904B-72DF1A80C106}"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18D753-076A-4F89-B461-AC63337D7D93}" type="datetimeFigureOut">
              <a:rPr lang="ar-IQ" smtClean="0"/>
              <a:t>07/04/1440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69F55C1-18D2-417D-904B-72DF1A80C106}"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18D753-076A-4F89-B461-AC63337D7D93}" type="datetimeFigureOut">
              <a:rPr lang="ar-IQ" smtClean="0"/>
              <a:t>07/04/1440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69F55C1-18D2-417D-904B-72DF1A80C106}"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CC18D753-076A-4F89-B461-AC63337D7D93}" type="datetimeFigureOut">
              <a:rPr lang="ar-IQ" smtClean="0"/>
              <a:t>07/04/1440</a:t>
            </a:fld>
            <a:endParaRPr lang="ar-IQ"/>
          </a:p>
        </p:txBody>
      </p:sp>
      <p:sp>
        <p:nvSpPr>
          <p:cNvPr id="91" name="Footer Placeholder 90"/>
          <p:cNvSpPr>
            <a:spLocks noGrp="1"/>
          </p:cNvSpPr>
          <p:nvPr>
            <p:ph type="ftr" sz="quarter" idx="11"/>
          </p:nvPr>
        </p:nvSpPr>
        <p:spPr/>
        <p:txBody>
          <a:bodyPr/>
          <a:lstStyle/>
          <a:p>
            <a:endParaRPr lang="ar-IQ"/>
          </a:p>
        </p:txBody>
      </p:sp>
      <p:sp>
        <p:nvSpPr>
          <p:cNvPr id="92" name="Slide Number Placeholder 91"/>
          <p:cNvSpPr>
            <a:spLocks noGrp="1"/>
          </p:cNvSpPr>
          <p:nvPr>
            <p:ph type="sldNum" sz="quarter" idx="12"/>
          </p:nvPr>
        </p:nvSpPr>
        <p:spPr/>
        <p:txBody>
          <a:bodyPr/>
          <a:lstStyle/>
          <a:p>
            <a:fld id="{569F55C1-18D2-417D-904B-72DF1A80C106}"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18D753-076A-4F89-B461-AC63337D7D93}" type="datetimeFigureOut">
              <a:rPr lang="ar-IQ" smtClean="0"/>
              <a:t>07/04/1440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69F55C1-18D2-417D-904B-72DF1A80C106}"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18D753-076A-4F89-B461-AC63337D7D93}" type="datetimeFigureOut">
              <a:rPr lang="ar-IQ" smtClean="0"/>
              <a:t>07/04/1440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569F55C1-18D2-417D-904B-72DF1A80C106}"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18D753-076A-4F89-B461-AC63337D7D93}" type="datetimeFigureOut">
              <a:rPr lang="ar-IQ" smtClean="0"/>
              <a:t>07/04/1440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569F55C1-18D2-417D-904B-72DF1A80C106}"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18D753-076A-4F89-B461-AC63337D7D93}" type="datetimeFigureOut">
              <a:rPr lang="ar-IQ" smtClean="0"/>
              <a:t>07/04/1440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569F55C1-18D2-417D-904B-72DF1A80C106}"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18D753-076A-4F89-B461-AC63337D7D93}" type="datetimeFigureOut">
              <a:rPr lang="ar-IQ" smtClean="0"/>
              <a:t>07/04/1440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69F55C1-18D2-417D-904B-72DF1A80C106}" type="slidenum">
              <a:rPr lang="ar-IQ" smtClean="0"/>
              <a:t>‹#›</a:t>
            </a:fld>
            <a:endParaRPr lang="ar-IQ"/>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CC18D753-076A-4F89-B461-AC63337D7D93}" type="datetimeFigureOut">
              <a:rPr lang="ar-IQ" smtClean="0"/>
              <a:t>07/04/1440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69F55C1-18D2-417D-904B-72DF1A80C106}" type="slidenum">
              <a:rPr lang="ar-IQ" smtClean="0"/>
              <a:t>‹#›</a:t>
            </a:fld>
            <a:endParaRPr lang="ar-IQ"/>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CC18D753-076A-4F89-B461-AC63337D7D93}" type="datetimeFigureOut">
              <a:rPr lang="ar-IQ" smtClean="0"/>
              <a:t>07/04/1440</a:t>
            </a:fld>
            <a:endParaRPr lang="ar-IQ"/>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ar-IQ"/>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569F55C1-18D2-417D-904B-72DF1A80C106}"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r" defTabSz="914400" rtl="1"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r" defTabSz="914400" rtl="1"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r" defTabSz="914400" rtl="1"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r" defTabSz="914400" rtl="1"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r" defTabSz="914400" rtl="1"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r" defTabSz="914400" rtl="1"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ar-JO" sz="4400" dirty="0" smtClean="0"/>
              <a:t>سد الذرائع</a:t>
            </a:r>
            <a:endParaRPr lang="ar-IQ" sz="4400" dirty="0"/>
          </a:p>
        </p:txBody>
      </p:sp>
      <p:sp>
        <p:nvSpPr>
          <p:cNvPr id="3" name="Subtitle 2"/>
          <p:cNvSpPr>
            <a:spLocks noGrp="1"/>
          </p:cNvSpPr>
          <p:nvPr>
            <p:ph type="subTitle" idx="1"/>
          </p:nvPr>
        </p:nvSpPr>
        <p:spPr>
          <a:xfrm>
            <a:off x="228600" y="3733800"/>
            <a:ext cx="3047256" cy="1066800"/>
          </a:xfrm>
        </p:spPr>
        <p:txBody>
          <a:bodyPr/>
          <a:lstStyle/>
          <a:p>
            <a:r>
              <a:rPr lang="en-GB" dirty="0" err="1" smtClean="0"/>
              <a:t>Mr.</a:t>
            </a:r>
            <a:r>
              <a:rPr lang="en-GB" dirty="0" smtClean="0"/>
              <a:t> </a:t>
            </a:r>
            <a:r>
              <a:rPr lang="en-GB" dirty="0" err="1" smtClean="0"/>
              <a:t>Ako</a:t>
            </a:r>
            <a:r>
              <a:rPr lang="en-GB" dirty="0" smtClean="0"/>
              <a:t> Sabah </a:t>
            </a:r>
            <a:r>
              <a:rPr lang="en-GB" dirty="0" err="1" smtClean="0"/>
              <a:t>Mawlood</a:t>
            </a:r>
            <a:r>
              <a:rPr lang="en-GB" dirty="0" smtClean="0"/>
              <a:t>  </a:t>
            </a:r>
            <a:r>
              <a:rPr lang="en-GB" dirty="0" err="1" smtClean="0"/>
              <a:t>Ishik</a:t>
            </a:r>
            <a:r>
              <a:rPr lang="en-GB" dirty="0" smtClean="0"/>
              <a:t> University</a:t>
            </a:r>
            <a:endParaRPr lang="ar-IQ" dirty="0"/>
          </a:p>
        </p:txBody>
      </p:sp>
    </p:spTree>
    <p:extLst>
      <p:ext uri="{BB962C8B-B14F-4D97-AF65-F5344CB8AC3E}">
        <p14:creationId xmlns:p14="http://schemas.microsoft.com/office/powerpoint/2010/main" val="36721963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JO" sz="4000" dirty="0" smtClean="0">
                <a:solidFill>
                  <a:srgbClr val="C00000"/>
                </a:solidFill>
              </a:rPr>
              <a:t>الذرائع</a:t>
            </a:r>
            <a:endParaRPr lang="ar-IQ" sz="4000" dirty="0">
              <a:solidFill>
                <a:srgbClr val="C00000"/>
              </a:solidFill>
            </a:endParaRPr>
          </a:p>
        </p:txBody>
      </p:sp>
      <p:sp>
        <p:nvSpPr>
          <p:cNvPr id="3" name="Content Placeholder 2"/>
          <p:cNvSpPr>
            <a:spLocks noGrp="1"/>
          </p:cNvSpPr>
          <p:nvPr>
            <p:ph idx="1"/>
          </p:nvPr>
        </p:nvSpPr>
        <p:spPr>
          <a:xfrm>
            <a:off x="457200" y="2348880"/>
            <a:ext cx="8229600" cy="3777283"/>
          </a:xfrm>
        </p:spPr>
        <p:txBody>
          <a:bodyPr/>
          <a:lstStyle/>
          <a:p>
            <a:pPr marL="0" indent="0" algn="ctr">
              <a:buNone/>
            </a:pPr>
            <a:r>
              <a:rPr lang="ar-JO" b="1" dirty="0" smtClean="0"/>
              <a:t>هي الوسائل، والذريعة هي الوسيلة و الطريق الى الشيء سواء اكان هذا الشيء مفسدة أو مصلحة قولا او فعلا </a:t>
            </a:r>
            <a:endParaRPr lang="ar-IQ" b="1" dirty="0"/>
          </a:p>
        </p:txBody>
      </p:sp>
    </p:spTree>
    <p:extLst>
      <p:ext uri="{BB962C8B-B14F-4D97-AF65-F5344CB8AC3E}">
        <p14:creationId xmlns:p14="http://schemas.microsoft.com/office/powerpoint/2010/main" val="10008512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lstStyle/>
          <a:p>
            <a:r>
              <a:rPr lang="ar-JO" b="1" dirty="0" smtClean="0">
                <a:solidFill>
                  <a:srgbClr val="C00000"/>
                </a:solidFill>
              </a:rPr>
              <a:t>و هذه الوسائل نوعان</a:t>
            </a:r>
          </a:p>
          <a:p>
            <a:pPr algn="ctr"/>
            <a:r>
              <a:rPr lang="ar-JO" b="1" dirty="0" smtClean="0"/>
              <a:t>إما ان تكون بذاتها فاسدة محرمة كشرب الخمر المفسد للعقول، و هذا النوع لا تدخل في دائرة سد الذرائع لانها محرمة بذاتها</a:t>
            </a:r>
          </a:p>
          <a:p>
            <a:endParaRPr lang="ar-JO" dirty="0"/>
          </a:p>
          <a:p>
            <a:pPr algn="ctr"/>
            <a:r>
              <a:rPr lang="ar-JO" b="1" dirty="0" smtClean="0"/>
              <a:t>و إما أن تكون بذاتها مباحة جائزة و لكنها تفضي الى المفاسد و هي نوعان:</a:t>
            </a:r>
          </a:p>
        </p:txBody>
      </p:sp>
    </p:spTree>
    <p:extLst>
      <p:ext uri="{BB962C8B-B14F-4D97-AF65-F5344CB8AC3E}">
        <p14:creationId xmlns:p14="http://schemas.microsoft.com/office/powerpoint/2010/main" val="8294541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14202"/>
          </a:xfrm>
        </p:spPr>
        <p:txBody>
          <a:bodyPr/>
          <a:lstStyle/>
          <a:p>
            <a:endParaRPr lang="ar-IQ" dirty="0"/>
          </a:p>
        </p:txBody>
      </p:sp>
      <p:sp>
        <p:nvSpPr>
          <p:cNvPr id="3" name="Content Placeholder 2"/>
          <p:cNvSpPr>
            <a:spLocks noGrp="1"/>
          </p:cNvSpPr>
          <p:nvPr>
            <p:ph idx="1"/>
          </p:nvPr>
        </p:nvSpPr>
        <p:spPr>
          <a:xfrm>
            <a:off x="457200" y="2060848"/>
            <a:ext cx="8229600" cy="4065315"/>
          </a:xfrm>
        </p:spPr>
        <p:txBody>
          <a:bodyPr/>
          <a:lstStyle/>
          <a:p>
            <a:pPr algn="ctr"/>
            <a:r>
              <a:rPr lang="ar-JO" b="1" dirty="0" smtClean="0">
                <a:solidFill>
                  <a:srgbClr val="C00000"/>
                </a:solidFill>
              </a:rPr>
              <a:t>النوع الاول: </a:t>
            </a:r>
            <a:r>
              <a:rPr lang="ar-JO" b="1" dirty="0" smtClean="0"/>
              <a:t>ما كان افضاؤه الى المفسدة نادرا، فتكون مصلحته هي الراجحة، كزراعة العنب مع احتمال استخدامها من قبل أصحاب معامل صنع المسكرات، و كقبول خبر المراة في انقضاء عدتها أو عدم انقضائها مع احتمال عدم صدقها، و كصنع الاسلحة الدفاعية في ظروف الاعتيادية مع احتمال استعمالها في العدوان.</a:t>
            </a:r>
            <a:endParaRPr lang="ar-IQ" b="1" dirty="0"/>
          </a:p>
        </p:txBody>
      </p:sp>
    </p:spTree>
    <p:extLst>
      <p:ext uri="{BB962C8B-B14F-4D97-AF65-F5344CB8AC3E}">
        <p14:creationId xmlns:p14="http://schemas.microsoft.com/office/powerpoint/2010/main" val="676687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a:xfrm>
            <a:off x="457200" y="1916832"/>
            <a:ext cx="8229600" cy="4209331"/>
          </a:xfrm>
        </p:spPr>
        <p:txBody>
          <a:bodyPr/>
          <a:lstStyle/>
          <a:p>
            <a:pPr algn="ctr"/>
            <a:r>
              <a:rPr lang="ar-JO" b="1" dirty="0" smtClean="0">
                <a:solidFill>
                  <a:srgbClr val="C00000"/>
                </a:solidFill>
              </a:rPr>
              <a:t>النوع الثاني: </a:t>
            </a:r>
            <a:r>
              <a:rPr lang="ar-JO" b="1" dirty="0" smtClean="0"/>
              <a:t>ما كان افضاؤه الى المفسدة كثيرا، فمفسدته أرجح من مصلحته، كبيع السلاح في وقت الفتن، و كبيع العنب لمن عرف عنه الاحتراف بعصره خمرا، وكإجارة العقار لمن يتخذه محلا للقمار</a:t>
            </a:r>
          </a:p>
        </p:txBody>
      </p:sp>
    </p:spTree>
    <p:extLst>
      <p:ext uri="{BB962C8B-B14F-4D97-AF65-F5344CB8AC3E}">
        <p14:creationId xmlns:p14="http://schemas.microsoft.com/office/powerpoint/2010/main" val="42627322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457200" y="1988840"/>
            <a:ext cx="8229600" cy="4137323"/>
          </a:xfrm>
        </p:spPr>
        <p:txBody>
          <a:bodyPr/>
          <a:lstStyle/>
          <a:p>
            <a:pPr algn="ctr"/>
            <a:r>
              <a:rPr lang="ar-JO" b="1" dirty="0" smtClean="0">
                <a:solidFill>
                  <a:srgbClr val="C00000"/>
                </a:solidFill>
              </a:rPr>
              <a:t>النوع الثالث: </a:t>
            </a:r>
            <a:r>
              <a:rPr lang="ar-JO" b="1" dirty="0" smtClean="0"/>
              <a:t>مايؤدي الى المفسدة لاستعمال المكلف هذا النوع لغير ما وضع له، فتحصل المفسدة، كمن يتوسل بالنكاح لغرض تحليل المطلقة ثلاثا لمطلقها، </a:t>
            </a:r>
            <a:endParaRPr lang="ar-IQ" b="1" dirty="0"/>
          </a:p>
        </p:txBody>
      </p:sp>
    </p:spTree>
    <p:extLst>
      <p:ext uri="{BB962C8B-B14F-4D97-AF65-F5344CB8AC3E}">
        <p14:creationId xmlns:p14="http://schemas.microsoft.com/office/powerpoint/2010/main" val="20225452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JO" sz="4000" dirty="0" smtClean="0">
                <a:solidFill>
                  <a:srgbClr val="C00000"/>
                </a:solidFill>
              </a:rPr>
              <a:t>حجية سد الذرائع</a:t>
            </a:r>
            <a:endParaRPr lang="ar-IQ" sz="4000" dirty="0">
              <a:solidFill>
                <a:srgbClr val="C00000"/>
              </a:solidFill>
            </a:endParaRPr>
          </a:p>
        </p:txBody>
      </p:sp>
      <p:sp>
        <p:nvSpPr>
          <p:cNvPr id="3" name="Content Placeholder 2"/>
          <p:cNvSpPr>
            <a:spLocks noGrp="1"/>
          </p:cNvSpPr>
          <p:nvPr>
            <p:ph idx="1"/>
          </p:nvPr>
        </p:nvSpPr>
        <p:spPr/>
        <p:txBody>
          <a:bodyPr/>
          <a:lstStyle/>
          <a:p>
            <a:pPr algn="ctr"/>
            <a:r>
              <a:rPr lang="ar-JO" b="1" dirty="0" smtClean="0">
                <a:solidFill>
                  <a:srgbClr val="C00000"/>
                </a:solidFill>
              </a:rPr>
              <a:t>1-</a:t>
            </a:r>
            <a:r>
              <a:rPr lang="ar-JO" b="1" dirty="0" smtClean="0"/>
              <a:t> الحنابلة و المالكية قالو: تمنع و حجتهم في ذالك: ان الفعل مادام يفضي الى المفسدة الراجحة، و الشريعة جاءت بمنع الفساد و سد طرقه ومنافذه، فلا بد من منع هذا الفعل، فهم يعتبرون سد الذرائع أصلا من أصول الشريعة و دليلا من أدلة الاحكام</a:t>
            </a:r>
          </a:p>
          <a:p>
            <a:endParaRPr lang="ar-JO" dirty="0"/>
          </a:p>
          <a:p>
            <a:pPr algn="ctr"/>
            <a:r>
              <a:rPr lang="ar-JO" b="1" dirty="0" smtClean="0">
                <a:solidFill>
                  <a:srgbClr val="C00000"/>
                </a:solidFill>
              </a:rPr>
              <a:t>2- </a:t>
            </a:r>
            <a:r>
              <a:rPr lang="ar-JO" b="1" dirty="0" smtClean="0"/>
              <a:t>الشافعية والظاهرية قالوا: لا تمنع: و حجتهم في ذالك: ان هذه الافعال مباحة فلا تصير ممنوعة لاحتمال إفضائها الى المفسدة، فهم قد نظروا  الى إباحة بغض النظر عن نتيجته، فقالو بعدم منعه</a:t>
            </a:r>
            <a:endParaRPr lang="ar-IQ" b="1" dirty="0"/>
          </a:p>
        </p:txBody>
      </p:sp>
    </p:spTree>
    <p:extLst>
      <p:ext uri="{BB962C8B-B14F-4D97-AF65-F5344CB8AC3E}">
        <p14:creationId xmlns:p14="http://schemas.microsoft.com/office/powerpoint/2010/main" val="8645284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JO" sz="4000" dirty="0" smtClean="0">
                <a:solidFill>
                  <a:srgbClr val="C00000"/>
                </a:solidFill>
              </a:rPr>
              <a:t>القول الراجح</a:t>
            </a:r>
            <a:endParaRPr lang="ar-IQ" sz="4000" dirty="0">
              <a:solidFill>
                <a:srgbClr val="C00000"/>
              </a:solidFill>
            </a:endParaRPr>
          </a:p>
        </p:txBody>
      </p:sp>
      <p:sp>
        <p:nvSpPr>
          <p:cNvPr id="3" name="Content Placeholder 2"/>
          <p:cNvSpPr>
            <a:spLocks noGrp="1"/>
          </p:cNvSpPr>
          <p:nvPr>
            <p:ph idx="1"/>
          </p:nvPr>
        </p:nvSpPr>
        <p:spPr>
          <a:xfrm>
            <a:off x="457200" y="1916832"/>
            <a:ext cx="8229600" cy="4209331"/>
          </a:xfrm>
        </p:spPr>
        <p:txBody>
          <a:bodyPr/>
          <a:lstStyle/>
          <a:p>
            <a:pPr algn="ctr"/>
            <a:r>
              <a:rPr lang="ar-JO" b="1" dirty="0" smtClean="0"/>
              <a:t>الراجح هو ان سد الذرائع دليل مستقل من أدلة الاحكام، فالوسائل معتبرة بمقاصدها، لانه من غير معقول ان يحرم الشارع شيئا، ثم يسمح لاسبابه ووسائله فيجعلها مباحة، أو يتركها على الاباحة الاصلية، اذا فكون الشيء مباحا مشروط بان لا يؤدي الى المفسدة راجحة......</a:t>
            </a:r>
            <a:endParaRPr lang="ar-IQ" b="1" dirty="0"/>
          </a:p>
        </p:txBody>
      </p:sp>
    </p:spTree>
    <p:extLst>
      <p:ext uri="{BB962C8B-B14F-4D97-AF65-F5344CB8AC3E}">
        <p14:creationId xmlns:p14="http://schemas.microsoft.com/office/powerpoint/2010/main" val="301644985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atch">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39</TotalTime>
  <Words>334</Words>
  <Application>Microsoft Office PowerPoint</Application>
  <PresentationFormat>On-screen Show (4:3)</PresentationFormat>
  <Paragraphs>17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Thatch</vt:lpstr>
      <vt:lpstr>سد الذرائع</vt:lpstr>
      <vt:lpstr>الذرائع</vt:lpstr>
      <vt:lpstr>PowerPoint Presentation</vt:lpstr>
      <vt:lpstr>PowerPoint Presentation</vt:lpstr>
      <vt:lpstr>PowerPoint Presentation</vt:lpstr>
      <vt:lpstr>PowerPoint Presentation</vt:lpstr>
      <vt:lpstr>حجية سد الذرائع</vt:lpstr>
      <vt:lpstr>القول الراجح</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سد الذرائع</dc:title>
  <dc:creator>كومبيوتةرى  سوران</dc:creator>
  <cp:lastModifiedBy>كومبيوتةرى  سوران</cp:lastModifiedBy>
  <cp:revision>8</cp:revision>
  <dcterms:created xsi:type="dcterms:W3CDTF">2018-12-15T18:53:43Z</dcterms:created>
  <dcterms:modified xsi:type="dcterms:W3CDTF">2018-12-15T19:33:23Z</dcterms:modified>
</cp:coreProperties>
</file>