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798" r:id="rId1"/>
  </p:sldMasterIdLst>
  <p:notesMasterIdLst>
    <p:notesMasterId r:id="rId9"/>
  </p:notesMasterIdLst>
  <p:sldIdLst>
    <p:sldId id="256" r:id="rId2"/>
    <p:sldId id="295" r:id="rId3"/>
    <p:sldId id="296" r:id="rId4"/>
    <p:sldId id="297" r:id="rId5"/>
    <p:sldId id="298" r:id="rId6"/>
    <p:sldId id="299" r:id="rId7"/>
    <p:sldId id="294" r:id="rId8"/>
  </p:sldIdLst>
  <p:sldSz cx="9144000" cy="5143500" type="screen16x9"/>
  <p:notesSz cx="6858000" cy="9144000"/>
  <p:embeddedFontLst>
    <p:embeddedFont>
      <p:font typeface="Impact" pitchFamily="34" charset="0"/>
      <p:regular r:id="rId10"/>
    </p:embeddedFont>
    <p:embeddedFont>
      <p:font typeface="Ali-A-Sahifa Bold" pitchFamily="2" charset="-78"/>
      <p:regular r:id="rId11"/>
    </p:embeddedFont>
    <p:embeddedFont>
      <p:font typeface="Maiandra GD" pitchFamily="34" charset="0"/>
      <p:regular r:id="rId12"/>
    </p:embeddedFont>
    <p:embeddedFont>
      <p:font typeface="Tahoma" pitchFamily="34" charset="0"/>
      <p:regular r:id="rId13"/>
      <p:bold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كومبيوتةرى  سوران" initials="كومبيوتة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9A2E"/>
    <a:srgbClr val="D497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13B5BEE9-F862-46B3-84CD-1F8D277F957E}">
  <a:tblStyle styleId="{13B5BEE9-F862-46B3-84CD-1F8D277F957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464"/>
  </p:normalViewPr>
  <p:slideViewPr>
    <p:cSldViewPr snapToGrid="0">
      <p:cViewPr>
        <p:scale>
          <a:sx n="84" d="100"/>
          <a:sy n="84" d="100"/>
        </p:scale>
        <p:origin x="-966" y="-1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75022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80887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400300"/>
            <a:ext cx="7543800" cy="1143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543300"/>
            <a:ext cx="6858000" cy="74295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October 27,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7" name="Rectangle 6"/>
          <p:cNvSpPr/>
          <p:nvPr/>
        </p:nvSpPr>
        <p:spPr>
          <a:xfrm>
            <a:off x="777240" y="4629150"/>
            <a:ext cx="75438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14350"/>
            <a:ext cx="7239000" cy="291465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October 27,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514351"/>
            <a:ext cx="1828800" cy="405764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514351"/>
            <a:ext cx="5715000" cy="36576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October 27,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814275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2"/>
          </p:nvPr>
        </p:nvSpPr>
        <p:spPr>
          <a:xfrm>
            <a:off x="4396123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1" name="Google Shape;101;p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October 27,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57450"/>
            <a:ext cx="7543800" cy="12573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3714750"/>
            <a:ext cx="6858000" cy="6858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October 27,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8" name="Rectangle 7"/>
          <p:cNvSpPr/>
          <p:nvPr/>
        </p:nvSpPr>
        <p:spPr>
          <a:xfrm>
            <a:off x="777240" y="4629150"/>
            <a:ext cx="75438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457201"/>
            <a:ext cx="3657600" cy="28254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57201"/>
            <a:ext cx="3657600" cy="28254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October 27,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457200"/>
            <a:ext cx="3657600" cy="47982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996948"/>
            <a:ext cx="3657600" cy="2286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457200"/>
            <a:ext cx="3657600" cy="47982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996948"/>
            <a:ext cx="3657600" cy="2286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October 27,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937022"/>
            <a:ext cx="3657600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937022"/>
            <a:ext cx="3657600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October 27,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October 27,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429000"/>
            <a:ext cx="6784848" cy="120015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342900"/>
            <a:ext cx="4594934" cy="30860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342900"/>
            <a:ext cx="2673657" cy="30861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October 27,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153444" y="1885752"/>
            <a:ext cx="28575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3429000"/>
            <a:ext cx="6784848" cy="120015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342900"/>
            <a:ext cx="7543800" cy="21717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2628900"/>
            <a:ext cx="7391400" cy="60364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October 27,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3429000"/>
            <a:ext cx="6781800" cy="12001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514350"/>
            <a:ext cx="7543800" cy="291465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62B1B13E-D5AF-485E-81A1-82A140076526}" type="datetime4">
              <a:rPr lang="en-US" smtClean="0"/>
              <a:pPr/>
              <a:t>October 27,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4656582"/>
            <a:ext cx="487386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285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4629150"/>
            <a:ext cx="75438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1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47463" y="4221125"/>
            <a:ext cx="2117871" cy="400110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C00000"/>
                </a:solidFill>
              </a:rPr>
              <a:t>Mr.Ako</a:t>
            </a:r>
            <a:r>
              <a:rPr lang="en-US" sz="2000" dirty="0" smtClean="0">
                <a:solidFill>
                  <a:srgbClr val="C00000"/>
                </a:solidFill>
              </a:rPr>
              <a:t> Sabah</a:t>
            </a:r>
            <a:endParaRPr lang="en-US" sz="2000" dirty="0">
              <a:solidFill>
                <a:srgbClr val="C00000"/>
              </a:solidFill>
              <a:latin typeface="Maiandra GD" panose="020E050203030802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006097" y="4656112"/>
            <a:ext cx="3197111" cy="374969"/>
          </a:xfrm>
          <a:prstGeom prst="roundRect">
            <a:avLst/>
          </a:prstGeom>
          <a:solidFill>
            <a:srgbClr val="D69A2E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C00000"/>
                </a:solidFill>
                <a:latin typeface="Maiandra GD" panose="020E0502030308020204" pitchFamily="34" charset="0"/>
              </a:rPr>
              <a:t> </a:t>
            </a:r>
            <a:r>
              <a:rPr lang="en-US" sz="1600" dirty="0" smtClean="0">
                <a:solidFill>
                  <a:srgbClr val="C00000"/>
                </a:solidFill>
                <a:latin typeface="Maiandra GD" panose="020E0502030308020204" pitchFamily="34" charset="0"/>
              </a:rPr>
              <a:t>28.10.2018</a:t>
            </a:r>
            <a:endParaRPr lang="en-US" sz="1600" dirty="0">
              <a:solidFill>
                <a:srgbClr val="C00000"/>
              </a:solidFill>
              <a:latin typeface="Maiandra GD" panose="020E0502030308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799" y="1090750"/>
            <a:ext cx="7780867" cy="2961900"/>
          </a:xfrm>
        </p:spPr>
        <p:txBody>
          <a:bodyPr/>
          <a:lstStyle/>
          <a:p>
            <a:pPr algn="ctr"/>
            <a:r>
              <a:rPr lang="ar-JO" dirty="0" smtClean="0"/>
              <a:t>اصول الفقه وقواعده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090750"/>
            <a:ext cx="7769578" cy="2961900"/>
          </a:xfrm>
        </p:spPr>
        <p:txBody>
          <a:bodyPr>
            <a:normAutofit/>
          </a:bodyPr>
          <a:lstStyle/>
          <a:p>
            <a:pPr algn="ctr"/>
            <a:r>
              <a:rPr lang="ar-JO" sz="2000" dirty="0" smtClean="0">
                <a:cs typeface="Ali-A-Sahifa Bold" pitchFamily="2" charset="-78"/>
              </a:rPr>
              <a:t>المانع</a:t>
            </a:r>
            <a:br>
              <a:rPr lang="ar-JO" sz="2000" dirty="0" smtClean="0">
                <a:cs typeface="Ali-A-Sahifa Bold" pitchFamily="2" charset="-78"/>
              </a:rPr>
            </a:br>
            <a:r>
              <a:rPr lang="ar-JO" sz="2000" dirty="0" smtClean="0">
                <a:cs typeface="Ali-A-Sahifa Bold" pitchFamily="2" charset="-78"/>
              </a:rPr>
              <a:t>هو الوصف الظاهر، الذي يلزم من وجوده عدم الحكم، ولا يلزم من عدمه وجود الحكم ولا عدمه لذاته</a:t>
            </a:r>
            <a:endParaRPr lang="ar-IQ" sz="2000" dirty="0">
              <a:cs typeface="Ali-A-Sahifa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0057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090750"/>
            <a:ext cx="7837311" cy="2961900"/>
          </a:xfrm>
        </p:spPr>
        <p:txBody>
          <a:bodyPr>
            <a:normAutofit/>
          </a:bodyPr>
          <a:lstStyle/>
          <a:p>
            <a:pPr algn="ctr"/>
            <a:r>
              <a:rPr lang="ar-JO" sz="2000" dirty="0" smtClean="0">
                <a:cs typeface="Ali-A-Sahifa Bold" pitchFamily="2" charset="-78"/>
              </a:rPr>
              <a:t>انواع المانع</a:t>
            </a:r>
            <a:br>
              <a:rPr lang="ar-JO" sz="2000" dirty="0" smtClean="0">
                <a:cs typeface="Ali-A-Sahifa Bold" pitchFamily="2" charset="-78"/>
              </a:rPr>
            </a:br>
            <a:r>
              <a:rPr lang="ar-JO" sz="2000" dirty="0">
                <a:cs typeface="Ali-A-Sahifa Bold" pitchFamily="2" charset="-78"/>
              </a:rPr>
              <a:t/>
            </a:r>
            <a:br>
              <a:rPr lang="ar-JO" sz="2000" dirty="0">
                <a:cs typeface="Ali-A-Sahifa Bold" pitchFamily="2" charset="-78"/>
              </a:rPr>
            </a:br>
            <a:r>
              <a:rPr lang="ar-JO" sz="2000" dirty="0" smtClean="0">
                <a:cs typeface="Ali-A-Sahifa Bold" pitchFamily="2" charset="-78"/>
              </a:rPr>
              <a:t>النوع الاول: مانع للحكم: مثال: دخول وقت الصلاة سبب شرعي لحكم معين والحيظ مانع يمنع ثبوت الحكم</a:t>
            </a:r>
            <a:br>
              <a:rPr lang="ar-JO" sz="2000" dirty="0" smtClean="0">
                <a:cs typeface="Ali-A-Sahifa Bold" pitchFamily="2" charset="-78"/>
              </a:rPr>
            </a:br>
            <a:r>
              <a:rPr lang="ar-JO" sz="2000" dirty="0">
                <a:cs typeface="Ali-A-Sahifa Bold" pitchFamily="2" charset="-78"/>
              </a:rPr>
              <a:t/>
            </a:r>
            <a:br>
              <a:rPr lang="ar-JO" sz="2000" dirty="0">
                <a:cs typeface="Ali-A-Sahifa Bold" pitchFamily="2" charset="-78"/>
              </a:rPr>
            </a:br>
            <a:r>
              <a:rPr lang="ar-JO" sz="2000" dirty="0" smtClean="0">
                <a:cs typeface="Ali-A-Sahifa Bold" pitchFamily="2" charset="-78"/>
              </a:rPr>
              <a:t>وهذا النوع ينقسم الى قسمين</a:t>
            </a:r>
            <a:br>
              <a:rPr lang="ar-JO" sz="2000" dirty="0" smtClean="0">
                <a:cs typeface="Ali-A-Sahifa Bold" pitchFamily="2" charset="-78"/>
              </a:rPr>
            </a:br>
            <a:r>
              <a:rPr lang="ar-JO" sz="2000" dirty="0" smtClean="0">
                <a:cs typeface="Ali-A-Sahifa Bold" pitchFamily="2" charset="-78"/>
              </a:rPr>
              <a:t>القسم الاول: مايمنع في الابتداء والدوام</a:t>
            </a:r>
            <a:br>
              <a:rPr lang="ar-JO" sz="2000" dirty="0" smtClean="0">
                <a:cs typeface="Ali-A-Sahifa Bold" pitchFamily="2" charset="-78"/>
              </a:rPr>
            </a:br>
            <a:r>
              <a:rPr lang="ar-JO" sz="2000" dirty="0" smtClean="0">
                <a:cs typeface="Ali-A-Sahifa Bold" pitchFamily="2" charset="-78"/>
              </a:rPr>
              <a:t>القسم الثاني: مايمنع في الابتداء فقط</a:t>
            </a:r>
            <a:endParaRPr lang="ar-IQ" sz="2000" dirty="0">
              <a:cs typeface="Ali-A-Sahifa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08201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090750"/>
            <a:ext cx="7679267" cy="2961900"/>
          </a:xfrm>
        </p:spPr>
        <p:txBody>
          <a:bodyPr>
            <a:normAutofit/>
          </a:bodyPr>
          <a:lstStyle/>
          <a:p>
            <a:pPr algn="ctr"/>
            <a:r>
              <a:rPr lang="ar-JO" sz="2000" dirty="0" smtClean="0">
                <a:cs typeface="Ali-A-Sahifa Bold" pitchFamily="2" charset="-78"/>
              </a:rPr>
              <a:t>النوع الثاني</a:t>
            </a:r>
            <a:br>
              <a:rPr lang="ar-JO" sz="2000" dirty="0" smtClean="0">
                <a:cs typeface="Ali-A-Sahifa Bold" pitchFamily="2" charset="-78"/>
              </a:rPr>
            </a:br>
            <a:r>
              <a:rPr lang="ar-JO" sz="2000" dirty="0" smtClean="0">
                <a:cs typeface="Ali-A-Sahifa Bold" pitchFamily="2" charset="-78"/>
              </a:rPr>
              <a:t>مانع للسبب </a:t>
            </a:r>
            <a:br>
              <a:rPr lang="ar-JO" sz="2000" dirty="0" smtClean="0">
                <a:cs typeface="Ali-A-Sahifa Bold" pitchFamily="2" charset="-78"/>
              </a:rPr>
            </a:br>
            <a:r>
              <a:rPr lang="ar-JO" sz="2000" dirty="0" smtClean="0">
                <a:cs typeface="Ali-A-Sahifa Bold" pitchFamily="2" charset="-78"/>
              </a:rPr>
              <a:t>هو الوصف الظاهر المنظبط الذي يلزم من وجوده و عدم السبب</a:t>
            </a:r>
            <a:br>
              <a:rPr lang="ar-JO" sz="2000" dirty="0" smtClean="0">
                <a:cs typeface="Ali-A-Sahifa Bold" pitchFamily="2" charset="-78"/>
              </a:rPr>
            </a:br>
            <a:r>
              <a:rPr lang="ar-JO" sz="2000" dirty="0" smtClean="0">
                <a:cs typeface="Ali-A-Sahifa Bold" pitchFamily="2" charset="-78"/>
              </a:rPr>
              <a:t>مثال: وجوب الزكاة من المال والديون عليها</a:t>
            </a:r>
            <a:endParaRPr lang="ar-IQ" sz="2000" dirty="0">
              <a:cs typeface="Ali-A-Sahifa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80647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90750"/>
            <a:ext cx="7792156" cy="2961900"/>
          </a:xfrm>
        </p:spPr>
        <p:txBody>
          <a:bodyPr>
            <a:normAutofit fontScale="90000"/>
          </a:bodyPr>
          <a:lstStyle/>
          <a:p>
            <a:pPr algn="ctr"/>
            <a:r>
              <a:rPr lang="ar-JO" sz="2000" dirty="0" smtClean="0">
                <a:cs typeface="Ali-A-Sahifa Bold" pitchFamily="2" charset="-78"/>
              </a:rPr>
              <a:t>الصحة والبطلان</a:t>
            </a:r>
            <a:br>
              <a:rPr lang="ar-JO" sz="2000" dirty="0" smtClean="0">
                <a:cs typeface="Ali-A-Sahifa Bold" pitchFamily="2" charset="-78"/>
              </a:rPr>
            </a:br>
            <a:r>
              <a:rPr lang="ar-JO" sz="2000" dirty="0" smtClean="0">
                <a:cs typeface="Ali-A-Sahifa Bold" pitchFamily="2" charset="-78"/>
              </a:rPr>
              <a:t>الصحة: ترتب اثار الشرعية على ما يقوم به المكلف من افعال </a:t>
            </a:r>
            <a:br>
              <a:rPr lang="ar-JO" sz="2000" dirty="0" smtClean="0">
                <a:cs typeface="Ali-A-Sahifa Bold" pitchFamily="2" charset="-78"/>
              </a:rPr>
            </a:br>
            <a:r>
              <a:rPr lang="ar-JO" sz="2000" dirty="0">
                <a:cs typeface="Ali-A-Sahifa Bold" pitchFamily="2" charset="-78"/>
              </a:rPr>
              <a:t/>
            </a:r>
            <a:br>
              <a:rPr lang="ar-JO" sz="2000" dirty="0">
                <a:cs typeface="Ali-A-Sahifa Bold" pitchFamily="2" charset="-78"/>
              </a:rPr>
            </a:br>
            <a:r>
              <a:rPr lang="ar-JO" sz="2000" dirty="0" smtClean="0">
                <a:cs typeface="Ali-A-Sahifa Bold" pitchFamily="2" charset="-78"/>
              </a:rPr>
              <a:t>والصحيح هو: هو ماصدر من افعال المكلف مستوفيا أركانه و شروطه على الكيفية المطلوبة</a:t>
            </a:r>
            <a:br>
              <a:rPr lang="ar-JO" sz="2000" dirty="0" smtClean="0">
                <a:cs typeface="Ali-A-Sahifa Bold" pitchFamily="2" charset="-78"/>
              </a:rPr>
            </a:br>
            <a:r>
              <a:rPr lang="ar-JO" sz="2000" dirty="0">
                <a:cs typeface="Ali-A-Sahifa Bold" pitchFamily="2" charset="-78"/>
              </a:rPr>
              <a:t/>
            </a:r>
            <a:br>
              <a:rPr lang="ar-JO" sz="2000" dirty="0">
                <a:cs typeface="Ali-A-Sahifa Bold" pitchFamily="2" charset="-78"/>
              </a:rPr>
            </a:br>
            <a:r>
              <a:rPr lang="ar-JO" sz="2000" dirty="0" smtClean="0">
                <a:cs typeface="Ali-A-Sahifa Bold" pitchFamily="2" charset="-78"/>
              </a:rPr>
              <a:t>البطلان: هو عدم الترتب الاثار الشرعية على ما يقوم به المكلف من أفعال سواء كانت عبادات أو معاملات </a:t>
            </a:r>
            <a:br>
              <a:rPr lang="ar-JO" sz="2000" dirty="0" smtClean="0">
                <a:cs typeface="Ali-A-Sahifa Bold" pitchFamily="2" charset="-78"/>
              </a:rPr>
            </a:br>
            <a:r>
              <a:rPr lang="ar-JO" sz="2000" dirty="0">
                <a:cs typeface="Ali-A-Sahifa Bold" pitchFamily="2" charset="-78"/>
              </a:rPr>
              <a:t/>
            </a:r>
            <a:br>
              <a:rPr lang="ar-JO" sz="2000" dirty="0">
                <a:cs typeface="Ali-A-Sahifa Bold" pitchFamily="2" charset="-78"/>
              </a:rPr>
            </a:br>
            <a:r>
              <a:rPr lang="ar-JO" sz="2000" dirty="0" smtClean="0">
                <a:cs typeface="Ali-A-Sahifa Bold" pitchFamily="2" charset="-78"/>
              </a:rPr>
              <a:t>والباطل: هو ماصدر من أفعال المكلف غير مستوف لاركانه و شروطه على الكيفية المطلوبة </a:t>
            </a:r>
            <a:br>
              <a:rPr lang="ar-JO" sz="2000" dirty="0" smtClean="0">
                <a:cs typeface="Ali-A-Sahifa Bold" pitchFamily="2" charset="-78"/>
              </a:rPr>
            </a:br>
            <a:r>
              <a:rPr lang="ar-JO" sz="2000" dirty="0" smtClean="0">
                <a:cs typeface="Ali-A-Sahifa Bold" pitchFamily="2" charset="-78"/>
              </a:rPr>
              <a:t>مثال: بيع المجنون</a:t>
            </a:r>
            <a:endParaRPr lang="ar-IQ" sz="2000" dirty="0">
              <a:cs typeface="Ali-A-Sahifa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69417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090750"/>
            <a:ext cx="7814733" cy="2961900"/>
          </a:xfrm>
        </p:spPr>
        <p:txBody>
          <a:bodyPr>
            <a:normAutofit/>
          </a:bodyPr>
          <a:lstStyle/>
          <a:p>
            <a:pPr algn="ctr"/>
            <a:r>
              <a:rPr lang="ar-JO" sz="2000" smtClean="0">
                <a:cs typeface="Ali-A-Sahifa Bold" pitchFamily="2" charset="-78"/>
              </a:rPr>
              <a:t>المحكوم فيه</a:t>
            </a:r>
            <a:br>
              <a:rPr lang="ar-JO" sz="2000" smtClean="0">
                <a:cs typeface="Ali-A-Sahifa Bold" pitchFamily="2" charset="-78"/>
              </a:rPr>
            </a:br>
            <a:endParaRPr lang="ar-IQ" sz="2000" dirty="0">
              <a:cs typeface="Ali-A-Sahifa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46332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EFA9AF2-4EE3-8547-B3B1-AFE0FF597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4276" y="1537988"/>
            <a:ext cx="6133063" cy="2876357"/>
          </a:xfrm>
        </p:spPr>
        <p:txBody>
          <a:bodyPr/>
          <a:lstStyle/>
          <a:p>
            <a:pPr marL="101600" indent="0" algn="r" rtl="1">
              <a:buNone/>
            </a:pPr>
            <a:endParaRPr lang="en-US" sz="4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C0C298B-396F-DC43-AFC7-1160514F8D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  <p:pic>
        <p:nvPicPr>
          <p:cNvPr id="6146" name="Picture 2" descr="E:\7026992b9b4d40028d904f90000f62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58" y="1648179"/>
            <a:ext cx="7010399" cy="308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737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2154</TotalTime>
  <Words>17</Words>
  <Application>Microsoft Office PowerPoint</Application>
  <PresentationFormat>On-screen Show (16:9)</PresentationFormat>
  <Paragraphs>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Impact</vt:lpstr>
      <vt:lpstr>Times New Roman</vt:lpstr>
      <vt:lpstr>Ali-A-Sahifa Bold</vt:lpstr>
      <vt:lpstr>Maiandra GD</vt:lpstr>
      <vt:lpstr>Tahoma</vt:lpstr>
      <vt:lpstr>NewsPrint</vt:lpstr>
      <vt:lpstr>اصول الفقه وقواعده</vt:lpstr>
      <vt:lpstr>المانع هو الوصف الظاهر، الذي يلزم من وجوده عدم الحكم، ولا يلزم من عدمه وجود الحكم ولا عدمه لذاته</vt:lpstr>
      <vt:lpstr>انواع المانع  النوع الاول: مانع للحكم: مثال: دخول وقت الصلاة سبب شرعي لحكم معين والحيظ مانع يمنع ثبوت الحكم  وهذا النوع ينقسم الى قسمين القسم الاول: مايمنع في الابتداء والدوام القسم الثاني: مايمنع في الابتداء فقط</vt:lpstr>
      <vt:lpstr>النوع الثاني مانع للسبب  هو الوصف الظاهر المنظبط الذي يلزم من وجوده و عدم السبب مثال: وجوب الزكاة من المال والديون عليها</vt:lpstr>
      <vt:lpstr>الصحة والبطلان الصحة: ترتب اثار الشرعية على ما يقوم به المكلف من افعال   والصحيح هو: هو ماصدر من افعال المكلف مستوفيا أركانه و شروطه على الكيفية المطلوبة  البطلان: هو عدم الترتب الاثار الشرعية على ما يقوم به المكلف من أفعال سواء كانت عبادات أو معاملات   والباطل: هو ماصدر من أفعال المكلف غير مستوف لاركانه و شروطه على الكيفية المطلوبة  مثال: بيع المجنون</vt:lpstr>
      <vt:lpstr>المحكوم فيه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Metakaolin as Supplementary Cementitious Material and its Effects on Properties of Concrete: A Review</dc:title>
  <dc:creator>ako sabah</dc:creator>
  <cp:lastModifiedBy>كومبيوتةرى  سوران</cp:lastModifiedBy>
  <cp:revision>96</cp:revision>
  <dcterms:modified xsi:type="dcterms:W3CDTF">2018-10-27T20:47:16Z</dcterms:modified>
</cp:coreProperties>
</file>