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6"/>
  </p:notesMasterIdLst>
  <p:sldIdLst>
    <p:sldId id="315" r:id="rId2"/>
    <p:sldId id="262" r:id="rId3"/>
    <p:sldId id="263" r:id="rId4"/>
    <p:sldId id="307" r:id="rId5"/>
    <p:sldId id="306" r:id="rId6"/>
    <p:sldId id="311" r:id="rId7"/>
    <p:sldId id="309" r:id="rId8"/>
    <p:sldId id="264" r:id="rId9"/>
    <p:sldId id="266" r:id="rId10"/>
    <p:sldId id="310" r:id="rId11"/>
    <p:sldId id="275" r:id="rId12"/>
    <p:sldId id="276" r:id="rId13"/>
    <p:sldId id="278" r:id="rId14"/>
    <p:sldId id="277" r:id="rId15"/>
    <p:sldId id="279" r:id="rId16"/>
    <p:sldId id="298" r:id="rId17"/>
    <p:sldId id="299" r:id="rId18"/>
    <p:sldId id="265" r:id="rId19"/>
    <p:sldId id="312" r:id="rId20"/>
    <p:sldId id="267" r:id="rId21"/>
    <p:sldId id="280" r:id="rId22"/>
    <p:sldId id="256" r:id="rId23"/>
    <p:sldId id="314" r:id="rId24"/>
    <p:sldId id="281" r:id="rId25"/>
    <p:sldId id="316" r:id="rId26"/>
    <p:sldId id="282" r:id="rId27"/>
    <p:sldId id="317" r:id="rId28"/>
    <p:sldId id="283" r:id="rId29"/>
    <p:sldId id="303" r:id="rId30"/>
    <p:sldId id="304" r:id="rId31"/>
    <p:sldId id="305" r:id="rId32"/>
    <p:sldId id="257" r:id="rId33"/>
    <p:sldId id="258" r:id="rId34"/>
    <p:sldId id="284" r:id="rId35"/>
    <p:sldId id="285" r:id="rId36"/>
    <p:sldId id="271" r:id="rId37"/>
    <p:sldId id="286" r:id="rId38"/>
    <p:sldId id="287" r:id="rId39"/>
    <p:sldId id="272" r:id="rId40"/>
    <p:sldId id="288" r:id="rId41"/>
    <p:sldId id="295" r:id="rId42"/>
    <p:sldId id="308" r:id="rId43"/>
    <p:sldId id="300" r:id="rId44"/>
    <p:sldId id="296" r:id="rId45"/>
    <p:sldId id="297" r:id="rId46"/>
    <p:sldId id="301" r:id="rId47"/>
    <p:sldId id="302" r:id="rId48"/>
    <p:sldId id="289" r:id="rId49"/>
    <p:sldId id="313" r:id="rId50"/>
    <p:sldId id="290" r:id="rId51"/>
    <p:sldId id="291" r:id="rId52"/>
    <p:sldId id="292" r:id="rId53"/>
    <p:sldId id="293" r:id="rId54"/>
    <p:sldId id="294" r:id="rId5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.Ahmed Saker" initials="DS" lastIdx="6" clrIdx="0">
    <p:extLst>
      <p:ext uri="{19B8F6BF-5375-455C-9EA6-DF929625EA0E}">
        <p15:presenceInfo xmlns="" xmlns:p15="http://schemas.microsoft.com/office/powerpoint/2012/main" userId="DR.Ahmed Saker" providerId="None"/>
      </p:ext>
    </p:extLst>
  </p:cmAuthor>
  <p:cmAuthor id="2" name="Botan Ahmad" initials="BA" lastIdx="1" clrIdx="1">
    <p:extLst>
      <p:ext uri="{19B8F6BF-5375-455C-9EA6-DF929625EA0E}">
        <p15:presenceInfo xmlns="" xmlns:p15="http://schemas.microsoft.com/office/powerpoint/2012/main" userId="S-1-5-21-4064945087-4255183618-3615030835-37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CF8"/>
    <a:srgbClr val="0000CC"/>
    <a:srgbClr val="339933"/>
    <a:srgbClr val="8980C8"/>
    <a:srgbClr val="800000"/>
    <a:srgbClr val="66FF99"/>
    <a:srgbClr val="C2708F"/>
    <a:srgbClr val="00FFFF"/>
    <a:srgbClr val="09F330"/>
    <a:srgbClr val="0504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37" autoAdjust="0"/>
  </p:normalViewPr>
  <p:slideViewPr>
    <p:cSldViewPr>
      <p:cViewPr>
        <p:scale>
          <a:sx n="77" d="100"/>
          <a:sy n="77" d="100"/>
        </p:scale>
        <p:origin x="-117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3CC3C2-55AF-4556-B35C-FB49396DE18B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C265239-C0A5-4A50-8A20-EC3F5B721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49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5D627D-750A-4352-8157-7FD71E4DBE23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r>
              <a:rPr lang="x-none" smtClean="0"/>
              <a:t>السنة الدراسية 2010-2011 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81547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DE2AC7EC-1F76-42A1-8CB2-B83C3651E6D3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7DFC8BFF-B1F0-4A9A-B487-A92E97C1EA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7110579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C7EC-1F76-42A1-8CB2-B83C3651E6D3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8BFF-B1F0-4A9A-B487-A92E97C1E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44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DE2AC7EC-1F76-42A1-8CB2-B83C3651E6D3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7DFC8BFF-B1F0-4A9A-B487-A92E97C1EAE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5406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C7EC-1F76-42A1-8CB2-B83C3651E6D3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8BFF-B1F0-4A9A-B487-A92E97C1E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8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E2AC7EC-1F76-42A1-8CB2-B83C3651E6D3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7DFC8BFF-B1F0-4A9A-B487-A92E97C1EA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444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C7EC-1F76-42A1-8CB2-B83C3651E6D3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8BFF-B1F0-4A9A-B487-A92E97C1E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3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C7EC-1F76-42A1-8CB2-B83C3651E6D3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8BFF-B1F0-4A9A-B487-A92E97C1E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7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C7EC-1F76-42A1-8CB2-B83C3651E6D3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8BFF-B1F0-4A9A-B487-A92E97C1E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4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C7EC-1F76-42A1-8CB2-B83C3651E6D3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8BFF-B1F0-4A9A-B487-A92E97C1E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0764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DE2AC7EC-1F76-42A1-8CB2-B83C3651E6D3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7DFC8BFF-B1F0-4A9A-B487-A92E97C1E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4740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DE2AC7EC-1F76-42A1-8CB2-B83C3651E6D3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7DFC8BFF-B1F0-4A9A-B487-A92E97C1E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0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E2AC7EC-1F76-42A1-8CB2-B83C3651E6D3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7DFC8BFF-B1F0-4A9A-B487-A92E97C1EAE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33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6" pos="1386">
          <p15:clr>
            <a:srgbClr val="F26B43"/>
          </p15:clr>
        </p15:guide>
        <p15:guide id="7" orient="horz" pos="3960">
          <p15:clr>
            <a:srgbClr val="F26B43"/>
          </p15:clr>
        </p15:guide>
        <p15:guide id="8" orient="horz" pos="3840">
          <p15:clr>
            <a:srgbClr val="F26B43"/>
          </p15:clr>
        </p15:guide>
        <p15:guide id="9" pos="3312">
          <p15:clr>
            <a:srgbClr val="F26B43"/>
          </p15:clr>
        </p15:guide>
        <p15:guide id="10" pos="3600">
          <p15:clr>
            <a:srgbClr val="F26B43"/>
          </p15:clr>
        </p15:guide>
        <p15:guide id="11" orient="horz" pos="360">
          <p15:clr>
            <a:srgbClr val="F26B43"/>
          </p15:clr>
        </p15:guide>
        <p15:guide id="12" pos="5526">
          <p15:clr>
            <a:srgbClr val="F26B43"/>
          </p15:clr>
        </p15:guide>
        <p15:guide id="13" pos="180">
          <p15:clr>
            <a:srgbClr val="F26B43"/>
          </p15:clr>
        </p15:guide>
        <p15:guide id="14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0483"/>
            <a:ext cx="8763000" cy="1143000"/>
          </a:xfrm>
        </p:spPr>
        <p:txBody>
          <a:bodyPr>
            <a:normAutofit/>
          </a:bodyPr>
          <a:lstStyle/>
          <a:p>
            <a:pPr rtl="1"/>
            <a:endParaRPr lang="en-US" sz="48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" y="-190500"/>
            <a:ext cx="9144000" cy="70485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just" rtl="1"/>
            <a:endParaRPr lang="ar-IQ" dirty="0" smtClean="0"/>
          </a:p>
          <a:p>
            <a:pPr algn="just" rtl="1"/>
            <a:endParaRPr lang="ar-IQ" dirty="0" smtClean="0"/>
          </a:p>
          <a:p>
            <a:pPr algn="just" rtl="1"/>
            <a:r>
              <a:rPr lang="ar-IQ" sz="2400" b="1" dirty="0" smtClean="0">
                <a:solidFill>
                  <a:schemeClr val="tx1"/>
                </a:solidFill>
              </a:rPr>
              <a:t> </a:t>
            </a:r>
          </a:p>
          <a:p>
            <a:pPr algn="just" rtl="1"/>
            <a:endParaRPr lang="ar-IQ" sz="2400" b="1" dirty="0">
              <a:solidFill>
                <a:schemeClr val="tx1"/>
              </a:solidFill>
            </a:endParaRPr>
          </a:p>
          <a:p>
            <a:pPr algn="ctr" rtl="1"/>
            <a:r>
              <a:rPr lang="ar-JO" sz="6000" b="1" dirty="0" smtClean="0">
                <a:solidFill>
                  <a:schemeClr val="tx1"/>
                </a:solidFill>
              </a:rPr>
              <a:t>محاضرات اللغة العربية</a:t>
            </a:r>
          </a:p>
          <a:p>
            <a:pPr algn="ctr" rtl="1"/>
            <a:r>
              <a:rPr lang="ar-JO" sz="6000" b="1" dirty="0" smtClean="0">
                <a:solidFill>
                  <a:schemeClr val="tx1"/>
                </a:solidFill>
              </a:rPr>
              <a:t>جامعة ايشك</a:t>
            </a:r>
            <a:endParaRPr lang="ar-IQ" sz="6000" b="1" dirty="0" smtClean="0">
              <a:solidFill>
                <a:schemeClr val="tx1"/>
              </a:solidFill>
            </a:endParaRPr>
          </a:p>
          <a:p>
            <a:pPr algn="just" rtl="1"/>
            <a:endParaRPr lang="ar-IQ" sz="2400" b="1" dirty="0" smtClean="0">
              <a:solidFill>
                <a:schemeClr val="tx1"/>
              </a:solidFill>
            </a:endParaRPr>
          </a:p>
          <a:p>
            <a:pPr algn="ctr" rtl="1"/>
            <a:endParaRPr lang="ar-IQ" sz="2400" b="1" dirty="0" smtClean="0">
              <a:solidFill>
                <a:schemeClr val="tx1"/>
              </a:solidFill>
            </a:endParaRPr>
          </a:p>
          <a:p>
            <a:pPr algn="ctr" rtl="1"/>
            <a:endParaRPr lang="ar-IQ" sz="2400" b="1" dirty="0" smtClean="0">
              <a:solidFill>
                <a:schemeClr val="tx1"/>
              </a:solidFill>
            </a:endParaRPr>
          </a:p>
          <a:p>
            <a:pPr algn="ctr" rtl="1"/>
            <a:endParaRPr lang="ar-IQ" sz="24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715000" y="2895600"/>
            <a:ext cx="0" cy="1524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127750" y="5715000"/>
            <a:ext cx="0" cy="6096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87063" y="4419600"/>
            <a:ext cx="69926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Ali-A-Alwand" pitchFamily="2" charset="-78"/>
              </a:rPr>
              <a:t>AKO SABAH MAWLOOD</a:t>
            </a:r>
            <a:endParaRPr lang="ar-IQ" sz="5400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2018 - 2019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81361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hade val="98000"/>
                <a:satMod val="150000"/>
                <a:lumMod val="102000"/>
              </a:schemeClr>
            </a:gs>
            <a:gs pos="0">
              <a:srgbClr val="ABD5DD"/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762000"/>
          </a:xfrm>
          <a:gradFill>
            <a:gsLst>
              <a:gs pos="0">
                <a:srgbClr val="8980C8"/>
              </a:gs>
              <a:gs pos="50000">
                <a:schemeClr val="bg2">
                  <a:tint val="98000"/>
                  <a:shade val="90000"/>
                  <a:satMod val="130000"/>
                  <a:lumMod val="103000"/>
                </a:schemeClr>
              </a:gs>
              <a:gs pos="100000">
                <a:schemeClr val="bg2">
                  <a:shade val="63000"/>
                  <a:satMod val="120000"/>
                </a:schemeClr>
              </a:gs>
            </a:gsLst>
            <a:lin ang="5400000" scaled="0"/>
          </a:gradFill>
        </p:spPr>
        <p:txBody>
          <a:bodyPr vert="horz" anchor="t" anchorCtr="1">
            <a:normAutofit/>
          </a:bodyPr>
          <a:lstStyle/>
          <a:p>
            <a:pPr lvl="0" algn="just" rtl="1"/>
            <a:r>
              <a:rPr lang="ar-IQ" dirty="0" smtClean="0">
                <a:gradFill flip="none" rotWithShape="1">
                  <a:gsLst>
                    <a:gs pos="0">
                      <a:schemeClr val="tx1"/>
                    </a:gs>
                    <a:gs pos="0">
                      <a:schemeClr val="accent1">
                        <a:lumMod val="89000"/>
                      </a:schemeClr>
                    </a:gs>
                    <a:gs pos="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50800" dir="5400000" algn="ctr" rotWithShape="0">
                    <a:schemeClr val="accent6">
                      <a:lumMod val="75000"/>
                    </a:schemeClr>
                  </a:outerShdw>
                </a:effectLst>
              </a:rPr>
              <a:t>أنواع الاسم: 3- أسماء الإشارة</a:t>
            </a:r>
            <a:endParaRPr lang="en-US" dirty="0">
              <a:gradFill flip="none" rotWithShape="1">
                <a:gsLst>
                  <a:gs pos="0">
                    <a:schemeClr val="tx1"/>
                  </a:gs>
                  <a:gs pos="0">
                    <a:schemeClr val="accent1">
                      <a:lumMod val="89000"/>
                    </a:schemeClr>
                  </a:gs>
                  <a:gs pos="0">
                    <a:schemeClr val="accent1">
                      <a:lumMod val="75000"/>
                    </a:schemeClr>
                  </a:gs>
                  <a:gs pos="97000">
                    <a:schemeClr val="accent1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44000" cy="5867400"/>
          </a:xfrm>
          <a:gradFill flip="none" rotWithShape="1">
            <a:gsLst>
              <a:gs pos="0">
                <a:srgbClr val="0000CC"/>
              </a:gs>
              <a:gs pos="20000">
                <a:schemeClr val="bg2">
                  <a:tint val="98000"/>
                  <a:shade val="90000"/>
                  <a:satMod val="130000"/>
                  <a:lumMod val="103000"/>
                </a:schemeClr>
              </a:gs>
              <a:gs pos="100000">
                <a:schemeClr val="bg2">
                  <a:shade val="63000"/>
                  <a:satMod val="12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هذا، هذه، هاته، هذان، هاتان، هؤلاء، أولئك.</a:t>
            </a:r>
          </a:p>
          <a:p>
            <a:pPr marL="0" indent="0" algn="r" rtl="1">
              <a:buNone/>
            </a:pPr>
            <a:r>
              <a:rPr lang="ar-IQ" sz="2800" dirty="0" smtClean="0">
                <a:solidFill>
                  <a:schemeClr val="tx1"/>
                </a:solidFill>
              </a:rPr>
              <a:t>1-المذكر المفرد: هذا طالبٌ</a:t>
            </a:r>
            <a:r>
              <a:rPr lang="ar-IQ" sz="2800" dirty="0">
                <a:solidFill>
                  <a:schemeClr val="tx1"/>
                </a:solidFill>
              </a:rPr>
              <a:t>.</a:t>
            </a:r>
            <a:r>
              <a:rPr lang="ar-IQ" sz="2800" dirty="0" smtClean="0">
                <a:solidFill>
                  <a:schemeClr val="tx1"/>
                </a:solidFill>
              </a:rPr>
              <a:t> </a:t>
            </a:r>
          </a:p>
          <a:p>
            <a:pPr marL="0" indent="0" algn="r" rtl="1">
              <a:buNone/>
            </a:pPr>
            <a:r>
              <a:rPr lang="ar-IQ" sz="2800" dirty="0" smtClean="0">
                <a:solidFill>
                  <a:schemeClr val="tx1"/>
                </a:solidFill>
              </a:rPr>
              <a:t>2-المؤنث الفردة:هذه </a:t>
            </a:r>
            <a:r>
              <a:rPr lang="ar-IQ" sz="2800" dirty="0">
                <a:solidFill>
                  <a:schemeClr val="tx1"/>
                </a:solidFill>
              </a:rPr>
              <a:t>طالبةٌ، هاته </a:t>
            </a:r>
            <a:r>
              <a:rPr lang="ar-IQ" sz="2800" dirty="0" smtClean="0">
                <a:solidFill>
                  <a:schemeClr val="tx1"/>
                </a:solidFill>
              </a:rPr>
              <a:t>طالبةٌ.</a:t>
            </a:r>
          </a:p>
          <a:p>
            <a:pPr marL="0" indent="0" algn="r" rtl="1">
              <a:buNone/>
            </a:pPr>
            <a:r>
              <a:rPr lang="ar-IQ" sz="2800" dirty="0" smtClean="0">
                <a:solidFill>
                  <a:schemeClr val="tx1"/>
                </a:solidFill>
              </a:rPr>
              <a:t>3-المذكر المثنى: </a:t>
            </a:r>
            <a:r>
              <a:rPr lang="ar-IQ" sz="2800" dirty="0">
                <a:solidFill>
                  <a:schemeClr val="tx1"/>
                </a:solidFill>
              </a:rPr>
              <a:t>هذان </a:t>
            </a:r>
            <a:r>
              <a:rPr lang="ar-IQ" sz="2800" dirty="0" smtClean="0">
                <a:solidFill>
                  <a:schemeClr val="tx1"/>
                </a:solidFill>
              </a:rPr>
              <a:t>طالبان.</a:t>
            </a:r>
          </a:p>
          <a:p>
            <a:pPr marL="0" indent="0" algn="r" rtl="1">
              <a:buNone/>
            </a:pPr>
            <a:r>
              <a:rPr lang="ar-IQ" sz="2800" dirty="0" smtClean="0">
                <a:solidFill>
                  <a:schemeClr val="tx1"/>
                </a:solidFill>
              </a:rPr>
              <a:t>4-المؤنث / المثنى: </a:t>
            </a:r>
            <a:r>
              <a:rPr lang="ar-IQ" sz="2800" dirty="0">
                <a:solidFill>
                  <a:schemeClr val="tx1"/>
                </a:solidFill>
              </a:rPr>
              <a:t>هاتان </a:t>
            </a:r>
            <a:r>
              <a:rPr lang="ar-IQ" sz="2800" dirty="0" smtClean="0">
                <a:solidFill>
                  <a:schemeClr val="tx1"/>
                </a:solidFill>
              </a:rPr>
              <a:t>طالبتان.</a:t>
            </a:r>
          </a:p>
          <a:p>
            <a:pPr marL="0" indent="0" algn="r" rtl="1">
              <a:buNone/>
            </a:pPr>
            <a:r>
              <a:rPr lang="ar-IQ" sz="2800" dirty="0" smtClean="0">
                <a:solidFill>
                  <a:schemeClr val="tx1"/>
                </a:solidFill>
              </a:rPr>
              <a:t>5-الجمع للذكور والإناث: هؤلاء رجال – هؤلاء نساء،</a:t>
            </a:r>
          </a:p>
          <a:p>
            <a:pPr marL="0" indent="0" algn="r" rtl="1">
              <a:buNone/>
            </a:pPr>
            <a:r>
              <a:rPr lang="ar-IQ" sz="2800" dirty="0" smtClean="0">
                <a:solidFill>
                  <a:schemeClr val="tx1"/>
                </a:solidFill>
              </a:rPr>
              <a:t> أولئك رجالٌ – أولئك نساء.  </a:t>
            </a:r>
          </a:p>
          <a:p>
            <a:pPr marL="0" indent="0" algn="r" rtl="1">
              <a:buNone/>
            </a:pPr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ar-IQ" sz="2800" dirty="0" smtClean="0">
                <a:solidFill>
                  <a:schemeClr val="tx1"/>
                </a:solidFill>
              </a:rPr>
              <a:t>                                                          أسماء الإشارة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172200" y="3810000"/>
            <a:ext cx="26670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/>
          <p:nvPr/>
        </p:nvCxnSpPr>
        <p:spPr>
          <a:xfrm rot="5400000">
            <a:off x="3695700" y="3044031"/>
            <a:ext cx="914400" cy="762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5400000">
            <a:off x="3352800" y="5867400"/>
            <a:ext cx="685800" cy="762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5795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0">
              <a:srgbClr val="050416"/>
            </a:gs>
            <a:gs pos="100000">
              <a:schemeClr val="bg2">
                <a:shade val="63000"/>
                <a:satMod val="120000"/>
              </a:schemeClr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914400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ar-IQ" sz="4000" b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li- Arabesque" panose="05000000000000000000" pitchFamily="2" charset="2"/>
              </a:rPr>
              <a:t>الإسم</a:t>
            </a:r>
            <a:r>
              <a:rPr lang="ar-IQ" dirty="0" smtClean="0">
                <a:solidFill>
                  <a:schemeClr val="tx1"/>
                </a:solidFill>
              </a:rPr>
              <a:t>:  </a:t>
            </a:r>
            <a:r>
              <a:rPr lang="ar-IQ" sz="4000" b="1" dirty="0">
                <a:solidFill>
                  <a:schemeClr val="tx1"/>
                </a:solidFill>
                <a:latin typeface="Ali- Arabesque" panose="05000000000000000000" pitchFamily="2" charset="2"/>
              </a:rPr>
              <a:t>4-الأسماء </a:t>
            </a:r>
            <a:r>
              <a:rPr lang="ar-IQ" sz="4000" b="1" dirty="0" smtClean="0">
                <a:solidFill>
                  <a:schemeClr val="tx1"/>
                </a:solidFill>
                <a:latin typeface="Ali- Arabesque" panose="05000000000000000000" pitchFamily="2" charset="2"/>
              </a:rPr>
              <a:t>الموصلة (الوصف)</a:t>
            </a:r>
            <a:r>
              <a:rPr lang="ar-IQ" sz="4800" b="1" dirty="0">
                <a:solidFill>
                  <a:schemeClr val="tx1"/>
                </a:solidFill>
                <a:latin typeface="Ali- Arabesque" panose="05000000000000000000" pitchFamily="2" charset="2"/>
              </a:rPr>
              <a:t/>
            </a:r>
            <a:br>
              <a:rPr lang="ar-IQ" sz="4800" b="1" dirty="0">
                <a:solidFill>
                  <a:schemeClr val="tx1"/>
                </a:solidFill>
                <a:latin typeface="Ali- Arabesque" panose="05000000000000000000" pitchFamily="2" charset="2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-12700" y="914401"/>
            <a:ext cx="9156700" cy="6019799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sz="2800" b="1" u="sng" dirty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li- Arabesque" panose="05000000000000000000" pitchFamily="2" charset="2"/>
                <a:ea typeface="+mj-ea"/>
                <a:cs typeface="+mj-cs"/>
              </a:rPr>
              <a:t>المذكر</a:t>
            </a:r>
            <a:r>
              <a:rPr lang="ar-IQ" sz="3600" b="1" dirty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li- Arabesque" panose="05000000000000000000" pitchFamily="2" charset="2"/>
                <a:ea typeface="+mj-ea"/>
                <a:cs typeface="+mj-cs"/>
              </a:rPr>
              <a:t> </a:t>
            </a:r>
            <a:r>
              <a:rPr lang="ar-IQ" sz="2400" b="1" dirty="0" smtClean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                                                               </a:t>
            </a:r>
            <a:r>
              <a:rPr lang="ar-IQ" sz="2800" b="1" u="sng" dirty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li- Arabesque" panose="05000000000000000000" pitchFamily="2" charset="2"/>
                <a:ea typeface="+mj-ea"/>
                <a:cs typeface="+mj-cs"/>
              </a:rPr>
              <a:t>المؤنث</a:t>
            </a:r>
          </a:p>
          <a:p>
            <a:pPr marL="0" indent="0" algn="just" rtl="1">
              <a:buNone/>
            </a:pPr>
            <a:endParaRPr lang="ar-IQ" sz="2400" b="1" u="sng" dirty="0" smtClean="0">
              <a:solidFill>
                <a:schemeClr val="tx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 algn="just" rtl="1">
              <a:buNone/>
            </a:pPr>
            <a:r>
              <a:rPr lang="ar-IQ" sz="2800" b="1" dirty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li- Arabesque" panose="05000000000000000000" pitchFamily="2" charset="2"/>
                <a:ea typeface="+mj-ea"/>
                <a:cs typeface="+mj-cs"/>
              </a:rPr>
              <a:t>1-الذي: محمدٌ هو الذي كتبَ المحاضرةَ. </a:t>
            </a:r>
            <a:r>
              <a:rPr lang="ar-IQ" sz="2800" b="1" dirty="0">
                <a:solidFill>
                  <a:srgbClr val="0000CC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li- Arabesque" panose="05000000000000000000" pitchFamily="2" charset="2"/>
                <a:ea typeface="+mj-ea"/>
                <a:cs typeface="+mj-cs"/>
              </a:rPr>
              <a:t>1-التي: سعادٌ هي التي كتبتْ المحاضرةَ.</a:t>
            </a:r>
          </a:p>
          <a:p>
            <a:pPr marL="0" indent="0" algn="just" rtl="1">
              <a:buNone/>
            </a:pPr>
            <a:endParaRPr lang="ar-IQ" sz="2800" b="1" dirty="0">
              <a:solidFill>
                <a:schemeClr val="tx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li- Arabesque" panose="05000000000000000000" pitchFamily="2" charset="2"/>
              <a:ea typeface="+mj-ea"/>
              <a:cs typeface="+mj-cs"/>
            </a:endParaRPr>
          </a:p>
          <a:p>
            <a:pPr marL="0" indent="0" algn="just" rtl="1">
              <a:buNone/>
            </a:pPr>
            <a:r>
              <a:rPr lang="ar-IQ" sz="2800" b="1" dirty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li- Arabesque" panose="05000000000000000000" pitchFamily="2" charset="2"/>
                <a:ea typeface="+mj-ea"/>
                <a:cs typeface="+mj-cs"/>
              </a:rPr>
              <a:t>2-اللذان: محمدٌ وأحمدُ هما اللذان كتبا المحاضرةَ</a:t>
            </a:r>
            <a:r>
              <a:rPr lang="ar-IQ" sz="2800" b="1" dirty="0" smtClean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li- Arabesque" panose="05000000000000000000" pitchFamily="2" charset="2"/>
                <a:ea typeface="+mj-ea"/>
                <a:cs typeface="+mj-cs"/>
              </a:rPr>
              <a:t>. </a:t>
            </a:r>
            <a:r>
              <a:rPr lang="ar-IQ" sz="2800" b="1" dirty="0">
                <a:solidFill>
                  <a:srgbClr val="0000CC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li- Arabesque" panose="05000000000000000000" pitchFamily="2" charset="2"/>
                <a:ea typeface="+mj-ea"/>
                <a:cs typeface="+mj-cs"/>
              </a:rPr>
              <a:t>2- اللتان: سعادٌ وزينبٌ هما اللتان كتبتا المحاضرةَ.</a:t>
            </a:r>
          </a:p>
          <a:p>
            <a:pPr marL="0" indent="0" algn="just" rtl="1">
              <a:buNone/>
            </a:pPr>
            <a:endParaRPr lang="ar-IQ" sz="2800" b="1" dirty="0" smtClean="0">
              <a:solidFill>
                <a:schemeClr val="tx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li- Arabesque" panose="05000000000000000000" pitchFamily="2" charset="2"/>
              <a:ea typeface="+mj-ea"/>
              <a:cs typeface="+mj-cs"/>
            </a:endParaRPr>
          </a:p>
          <a:p>
            <a:pPr marL="0" indent="0" algn="just" rtl="1">
              <a:buNone/>
            </a:pPr>
            <a:r>
              <a:rPr lang="ar-IQ" sz="2800" b="1" dirty="0" smtClean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li- Arabesque" panose="05000000000000000000" pitchFamily="2" charset="2"/>
                <a:ea typeface="+mj-ea"/>
                <a:cs typeface="+mj-cs"/>
              </a:rPr>
              <a:t>3-الذين: هؤلاء همُ الذين كتبوا المحاضرةَ. </a:t>
            </a:r>
            <a:r>
              <a:rPr lang="ar-IQ" sz="2800" b="1" dirty="0" smtClean="0">
                <a:solidFill>
                  <a:srgbClr val="0000CC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li- Arabesque" panose="05000000000000000000" pitchFamily="2" charset="2"/>
                <a:ea typeface="+mj-ea"/>
                <a:cs typeface="+mj-cs"/>
              </a:rPr>
              <a:t>3-هؤلاء هنَّ اللائي كَتَبْنَ المحاضرةَ.</a:t>
            </a:r>
            <a:endParaRPr lang="ar-IQ" sz="2800" b="1" dirty="0">
              <a:solidFill>
                <a:srgbClr val="0000CC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li- Arabesque" panose="05000000000000000000" pitchFamily="2" charset="2"/>
              <a:ea typeface="+mj-ea"/>
              <a:cs typeface="+mj-cs"/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Elbow Connector 5"/>
          <p:cNvCxnSpPr/>
          <p:nvPr/>
        </p:nvCxnSpPr>
        <p:spPr>
          <a:xfrm rot="5400000">
            <a:off x="2362200" y="6075363"/>
            <a:ext cx="914400" cy="762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5400000">
            <a:off x="2514600" y="5334000"/>
            <a:ext cx="685800" cy="762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00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1"/>
            <a:ext cx="8915400" cy="838199"/>
          </a:xfrm>
          <a:gradFill>
            <a:gsLst>
              <a:gs pos="0">
                <a:schemeClr val="lt2">
                  <a:tint val="93000"/>
                  <a:shade val="98000"/>
                  <a:satMod val="150000"/>
                  <a:lumMod val="102000"/>
                </a:schemeClr>
              </a:gs>
              <a:gs pos="74000">
                <a:srgbClr val="8980C8"/>
              </a:gs>
              <a:gs pos="100000">
                <a:schemeClr val="lt2">
                  <a:shade val="63000"/>
                  <a:satMod val="120000"/>
                </a:schemeClr>
              </a:gs>
            </a:gsLst>
            <a:path path="circle">
              <a:fillToRect l="100000" t="100000"/>
            </a:path>
          </a:gra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lvl="0" algn="r" rtl="1"/>
            <a:r>
              <a:rPr lang="ar-IQ" dirty="0" smtClean="0"/>
              <a:t>الإسم: 5- المعرفة والنكرة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8915400" cy="5562599"/>
          </a:xfrm>
          <a:gradFill flip="none" rotWithShape="1">
            <a:gsLst>
              <a:gs pos="0">
                <a:schemeClr val="lt2">
                  <a:tint val="93000"/>
                  <a:shade val="98000"/>
                  <a:satMod val="150000"/>
                  <a:lumMod val="102000"/>
                </a:schemeClr>
              </a:gs>
              <a:gs pos="46000">
                <a:srgbClr val="8980C8"/>
              </a:gs>
              <a:gs pos="100000">
                <a:schemeClr val="lt2">
                  <a:shade val="63000"/>
                  <a:satMod val="12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>
                <a:lumMod val="25000"/>
                <a:lumOff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endParaRPr lang="ar-IQ" sz="3600" b="1" dirty="0" smtClean="0"/>
          </a:p>
          <a:p>
            <a:pPr algn="just" rtl="1"/>
            <a:r>
              <a:rPr lang="ar-IQ" sz="3600" b="1" dirty="0">
                <a:solidFill>
                  <a:schemeClr val="tx1"/>
                </a:solidFill>
              </a:rPr>
              <a:t> </a:t>
            </a:r>
            <a:r>
              <a:rPr lang="ar-IQ" sz="2800" b="1" dirty="0" smtClean="0">
                <a:solidFill>
                  <a:schemeClr val="tx1"/>
                </a:solidFill>
              </a:rPr>
              <a:t>الطفل – طفلٌ:</a:t>
            </a:r>
            <a:endParaRPr lang="ar-IQ" sz="1600" dirty="0" smtClean="0">
              <a:solidFill>
                <a:schemeClr val="tx1"/>
              </a:solidFill>
            </a:endParaRPr>
          </a:p>
          <a:p>
            <a:pPr algn="just" rtl="1"/>
            <a:r>
              <a:rPr lang="ar-IQ" sz="2800" b="1" dirty="0" smtClean="0">
                <a:solidFill>
                  <a:schemeClr val="tx1"/>
                </a:solidFill>
              </a:rPr>
              <a:t>الولد - </a:t>
            </a:r>
            <a:r>
              <a:rPr lang="ar-IQ" sz="2800" b="1" dirty="0">
                <a:solidFill>
                  <a:schemeClr val="tx1"/>
                </a:solidFill>
              </a:rPr>
              <a:t>ولدٌ</a:t>
            </a:r>
            <a:r>
              <a:rPr lang="ar-IQ" sz="2800" b="1" dirty="0" smtClean="0">
                <a:solidFill>
                  <a:schemeClr val="tx1"/>
                </a:solidFill>
              </a:rPr>
              <a:t>:                                                    المعرفة / النكرة</a:t>
            </a:r>
          </a:p>
          <a:p>
            <a:pPr algn="just" rtl="1"/>
            <a:r>
              <a:rPr lang="ar-IQ" sz="2800" b="1" dirty="0" smtClean="0">
                <a:solidFill>
                  <a:schemeClr val="tx1"/>
                </a:solidFill>
              </a:rPr>
              <a:t>البنتُ </a:t>
            </a:r>
            <a:r>
              <a:rPr lang="ar-IQ" sz="2800" b="1" dirty="0">
                <a:solidFill>
                  <a:schemeClr val="tx1"/>
                </a:solidFill>
              </a:rPr>
              <a:t>- بنتٌ:  </a:t>
            </a:r>
            <a:endParaRPr lang="ar-IQ" sz="2800" b="1" dirty="0" smtClean="0">
              <a:solidFill>
                <a:schemeClr val="tx1"/>
              </a:solidFill>
            </a:endParaRPr>
          </a:p>
          <a:p>
            <a:pPr algn="just" rtl="1"/>
            <a:r>
              <a:rPr lang="ar-IQ" sz="2800" b="1" dirty="0" smtClean="0">
                <a:solidFill>
                  <a:schemeClr val="tx1"/>
                </a:solidFill>
              </a:rPr>
              <a:t>النهرُ – نهرٌ:</a:t>
            </a:r>
          </a:p>
          <a:p>
            <a:pPr algn="just" rtl="1"/>
            <a:r>
              <a:rPr lang="ar-IQ" sz="2800" b="1" dirty="0" smtClean="0">
                <a:solidFill>
                  <a:schemeClr val="tx1"/>
                </a:solidFill>
              </a:rPr>
              <a:t>البحر – بحرٌ:</a:t>
            </a:r>
          </a:p>
          <a:p>
            <a:pPr algn="just" rtl="1"/>
            <a:r>
              <a:rPr lang="ar-IQ" sz="2800" b="1" dirty="0" smtClean="0">
                <a:solidFill>
                  <a:schemeClr val="tx1"/>
                </a:solidFill>
              </a:rPr>
              <a:t>الصراط – صراطٌ:</a:t>
            </a:r>
          </a:p>
          <a:p>
            <a:pPr algn="just" rtl="1"/>
            <a:r>
              <a:rPr lang="ar-IQ" sz="2800" b="1" dirty="0" smtClean="0">
                <a:solidFill>
                  <a:schemeClr val="tx1"/>
                </a:solidFill>
              </a:rPr>
              <a:t>  الحيوان – حيوانُ:</a:t>
            </a:r>
          </a:p>
          <a:p>
            <a:pPr algn="just" rtl="1"/>
            <a:r>
              <a:rPr lang="ar-IQ" sz="2800" b="1" dirty="0" smtClean="0">
                <a:solidFill>
                  <a:schemeClr val="tx1"/>
                </a:solidFill>
              </a:rPr>
              <a:t>الأسدُ – أسدٌ:  </a:t>
            </a:r>
          </a:p>
          <a:p>
            <a:pPr algn="just" rtl="1"/>
            <a:r>
              <a:rPr lang="ar-IQ" sz="2800" b="1" dirty="0" smtClean="0">
                <a:solidFill>
                  <a:schemeClr val="tx1"/>
                </a:solidFill>
              </a:rPr>
              <a:t>المشرق - مشرقٌ   </a:t>
            </a:r>
          </a:p>
          <a:p>
            <a:pPr algn="just" rtl="1"/>
            <a:r>
              <a:rPr lang="ar-IQ" sz="2800" b="1" dirty="0" smtClean="0">
                <a:solidFill>
                  <a:schemeClr val="tx1"/>
                </a:solidFill>
              </a:rPr>
              <a:t>الشمال - شمالٌ                           </a:t>
            </a:r>
            <a:endParaRPr lang="ar-IQ" sz="2800" dirty="0" smtClean="0">
              <a:solidFill>
                <a:schemeClr val="tx1"/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Elbow Connector 5"/>
          <p:cNvCxnSpPr/>
          <p:nvPr/>
        </p:nvCxnSpPr>
        <p:spPr>
          <a:xfrm rot="5400000">
            <a:off x="4457700" y="3848100"/>
            <a:ext cx="914400" cy="762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5400000">
            <a:off x="4876800" y="2667000"/>
            <a:ext cx="685800" cy="762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agonal Stripe 1"/>
          <p:cNvSpPr/>
          <p:nvPr/>
        </p:nvSpPr>
        <p:spPr>
          <a:xfrm rot="1099399">
            <a:off x="3873500" y="1905000"/>
            <a:ext cx="609600" cy="281940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02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599"/>
          </a:xfrm>
          <a:gradFill>
            <a:gsLst>
              <a:gs pos="0">
                <a:srgbClr val="FFC000"/>
              </a:gs>
              <a:gs pos="50000">
                <a:schemeClr val="bg2">
                  <a:tint val="98000"/>
                  <a:shade val="90000"/>
                  <a:satMod val="130000"/>
                  <a:lumMod val="103000"/>
                </a:schemeClr>
              </a:gs>
              <a:gs pos="100000">
                <a:schemeClr val="bg2">
                  <a:shade val="63000"/>
                  <a:satMod val="120000"/>
                </a:schemeClr>
              </a:gs>
            </a:gsLst>
            <a:lin ang="5400000" scaled="0"/>
          </a:gradFill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25400" dir="5400000" algn="ctr" rotWithShape="0">
              <a:srgbClr val="000000">
                <a:alpha val="20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algn="ctr" rtl="1"/>
            <a:r>
              <a:rPr lang="ar-IQ" sz="4000" dirty="0" smtClean="0">
                <a:solidFill>
                  <a:schemeClr val="tx1"/>
                </a:solidFill>
              </a:rPr>
              <a:t>الإسم: 6- المفرد والجمع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83263"/>
          </a:xfrm>
          <a:gradFill>
            <a:gsLst>
              <a:gs pos="100000">
                <a:srgbClr val="FFC000"/>
              </a:gs>
              <a:gs pos="100000">
                <a:schemeClr val="dk1">
                  <a:tint val="93000"/>
                  <a:shade val="98000"/>
                  <a:satMod val="150000"/>
                  <a:lumMod val="102000"/>
                </a:schemeClr>
              </a:gs>
              <a:gs pos="95000">
                <a:schemeClr val="bg1">
                  <a:lumMod val="95000"/>
                </a:schemeClr>
              </a:gs>
              <a:gs pos="100000">
                <a:schemeClr val="dk1">
                  <a:tint val="98000"/>
                  <a:shade val="90000"/>
                  <a:satMod val="130000"/>
                  <a:lumMod val="103000"/>
                </a:schemeClr>
              </a:gs>
              <a:gs pos="39000">
                <a:srgbClr val="FFC000"/>
              </a:gs>
            </a:gsLst>
            <a:path path="circle">
              <a:fillToRect r="100000" b="100000"/>
            </a:path>
          </a:gra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47500" lnSpcReduction="20000"/>
          </a:bodyPr>
          <a:lstStyle/>
          <a:p>
            <a:pPr marL="0" indent="0" algn="just" rtl="1">
              <a:buNone/>
            </a:pPr>
            <a:r>
              <a:rPr lang="ar-IQ" sz="4400" b="1" dirty="0" smtClean="0">
                <a:solidFill>
                  <a:schemeClr val="tx1"/>
                </a:solidFill>
              </a:rPr>
              <a:t>الدولةُ – دولٌ</a:t>
            </a:r>
          </a:p>
          <a:p>
            <a:pPr marL="0" indent="0" algn="just" rtl="1">
              <a:buNone/>
            </a:pPr>
            <a:r>
              <a:rPr lang="ar-IQ" sz="4400" b="1" dirty="0" smtClean="0">
                <a:solidFill>
                  <a:schemeClr val="tx1"/>
                </a:solidFill>
              </a:rPr>
              <a:t>دولةٌ – دولٌ</a:t>
            </a:r>
          </a:p>
          <a:p>
            <a:pPr marL="0" indent="0" algn="just" rtl="1">
              <a:buNone/>
            </a:pPr>
            <a:r>
              <a:rPr lang="ar-IQ" sz="4400" b="1" dirty="0" smtClean="0">
                <a:solidFill>
                  <a:schemeClr val="tx1"/>
                </a:solidFill>
              </a:rPr>
              <a:t>الجيش – جيوشٌ</a:t>
            </a:r>
          </a:p>
          <a:p>
            <a:pPr marL="0" indent="0" algn="just" rtl="1">
              <a:buNone/>
            </a:pPr>
            <a:r>
              <a:rPr lang="ar-IQ" sz="4400" b="1" dirty="0" smtClean="0">
                <a:solidFill>
                  <a:schemeClr val="tx1"/>
                </a:solidFill>
              </a:rPr>
              <a:t>جيشٌ – جيوشٌ</a:t>
            </a:r>
          </a:p>
          <a:p>
            <a:pPr marL="0" indent="0" algn="just" rtl="1">
              <a:buNone/>
            </a:pPr>
            <a:r>
              <a:rPr lang="ar-IQ" sz="4400" b="1" dirty="0" smtClean="0">
                <a:solidFill>
                  <a:schemeClr val="tx1"/>
                </a:solidFill>
              </a:rPr>
              <a:t>الرجل – الرجالُ</a:t>
            </a:r>
          </a:p>
          <a:p>
            <a:pPr marL="0" indent="0" algn="just" rtl="1">
              <a:buNone/>
            </a:pPr>
            <a:r>
              <a:rPr lang="ar-IQ" sz="4400" b="1" dirty="0" smtClean="0">
                <a:solidFill>
                  <a:schemeClr val="tx1"/>
                </a:solidFill>
              </a:rPr>
              <a:t>رجلٌ – رجالٌ                                                                 </a:t>
            </a:r>
            <a:r>
              <a:rPr lang="ar-IQ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مفرد / جمع</a:t>
            </a:r>
          </a:p>
          <a:p>
            <a:pPr marL="0" indent="0" algn="just" rtl="1">
              <a:buNone/>
            </a:pPr>
            <a:r>
              <a:rPr lang="ar-IQ" sz="4400" b="1" dirty="0" smtClean="0">
                <a:solidFill>
                  <a:schemeClr val="tx1"/>
                </a:solidFill>
              </a:rPr>
              <a:t>البنتُ – بناتٌ</a:t>
            </a:r>
          </a:p>
          <a:p>
            <a:pPr marL="0" indent="0" algn="just" rtl="1">
              <a:buNone/>
            </a:pPr>
            <a:r>
              <a:rPr lang="ar-IQ" sz="4400" b="1" dirty="0" smtClean="0">
                <a:solidFill>
                  <a:schemeClr val="tx1"/>
                </a:solidFill>
              </a:rPr>
              <a:t>بنتٌ – بناتٌ</a:t>
            </a:r>
          </a:p>
          <a:p>
            <a:pPr marL="0" indent="0" algn="just" rtl="1">
              <a:buNone/>
            </a:pPr>
            <a:r>
              <a:rPr lang="ar-IQ" sz="4400" b="1" dirty="0" smtClean="0">
                <a:solidFill>
                  <a:schemeClr val="tx1"/>
                </a:solidFill>
              </a:rPr>
              <a:t>الولدُ – الأولاُ</a:t>
            </a:r>
          </a:p>
          <a:p>
            <a:pPr marL="0" indent="0" algn="just" rtl="1">
              <a:buNone/>
            </a:pPr>
            <a:r>
              <a:rPr lang="ar-IQ" sz="4400" b="1" dirty="0" smtClean="0">
                <a:solidFill>
                  <a:schemeClr val="tx1"/>
                </a:solidFill>
              </a:rPr>
              <a:t>ولدٌ – أولادٌ</a:t>
            </a:r>
          </a:p>
          <a:p>
            <a:pPr marL="0" indent="0" algn="just" rtl="1">
              <a:buNone/>
            </a:pPr>
            <a:r>
              <a:rPr lang="ar-IQ" sz="4400" b="1" dirty="0" smtClean="0">
                <a:solidFill>
                  <a:schemeClr val="tx1"/>
                </a:solidFill>
              </a:rPr>
              <a:t>المؤسسةُ – المؤسساتُ</a:t>
            </a:r>
          </a:p>
          <a:p>
            <a:pPr marL="0" indent="0" algn="just" rtl="1">
              <a:buNone/>
            </a:pPr>
            <a:r>
              <a:rPr lang="ar-IQ" sz="4400" b="1" dirty="0" smtClean="0">
                <a:solidFill>
                  <a:schemeClr val="tx1"/>
                </a:solidFill>
              </a:rPr>
              <a:t>مؤسسةٌ – مؤسساتٌ</a:t>
            </a:r>
          </a:p>
          <a:p>
            <a:pPr marL="0" indent="0" algn="just" rtl="1">
              <a:buNone/>
            </a:pPr>
            <a:r>
              <a:rPr lang="ar-IQ" sz="4400" b="1" dirty="0" smtClean="0">
                <a:solidFill>
                  <a:schemeClr val="tx1"/>
                </a:solidFill>
              </a:rPr>
              <a:t>الجامعةُ - الجامعاتُ</a:t>
            </a:r>
          </a:p>
          <a:p>
            <a:pPr marL="0" indent="0" algn="just" rtl="1">
              <a:buNone/>
            </a:pPr>
            <a:endParaRPr lang="ar-IQ" sz="36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Elbow Connector 5"/>
          <p:cNvCxnSpPr/>
          <p:nvPr/>
        </p:nvCxnSpPr>
        <p:spPr>
          <a:xfrm rot="5400000">
            <a:off x="4457700" y="3848100"/>
            <a:ext cx="914400" cy="762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5400000">
            <a:off x="4876800" y="2667000"/>
            <a:ext cx="685800" cy="76200"/>
          </a:xfrm>
          <a:prstGeom prst="bentConnector3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5400000">
            <a:off x="3467100" y="2857500"/>
            <a:ext cx="2057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triped Right Arrow 1"/>
          <p:cNvSpPr/>
          <p:nvPr/>
        </p:nvSpPr>
        <p:spPr>
          <a:xfrm flipV="1">
            <a:off x="3314700" y="3208336"/>
            <a:ext cx="1905000" cy="144464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195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0000">
              <a:schemeClr val="bg2">
                <a:tint val="98000"/>
                <a:shade val="90000"/>
                <a:satMod val="13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39700" y="0"/>
            <a:ext cx="9131300" cy="685799"/>
          </a:xfrm>
          <a:gradFill>
            <a:gsLst>
              <a:gs pos="0">
                <a:srgbClr val="FF0000"/>
              </a:gs>
              <a:gs pos="71000">
                <a:schemeClr val="bg2">
                  <a:tint val="98000"/>
                  <a:shade val="90000"/>
                  <a:satMod val="130000"/>
                  <a:lumMod val="103000"/>
                </a:schemeClr>
              </a:gs>
              <a:gs pos="100000">
                <a:schemeClr val="bg2">
                  <a:shade val="63000"/>
                  <a:satMod val="120000"/>
                </a:schemeClr>
              </a:gs>
            </a:gsLst>
            <a:lin ang="16200000" scaled="1"/>
          </a:gra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lvl="0" algn="r" rtl="1"/>
            <a:r>
              <a:rPr lang="ar-IQ" dirty="0" smtClean="0">
                <a:solidFill>
                  <a:srgbClr val="0000CC"/>
                </a:solidFill>
              </a:rPr>
              <a:t>الإسم: الاسم والكنية واللقب 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-139700" y="792164"/>
            <a:ext cx="9220200" cy="5714999"/>
          </a:xfrm>
          <a:ln>
            <a:solidFill>
              <a:schemeClr val="tx2">
                <a:lumMod val="25000"/>
                <a:lumOff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 algn="just" rtl="1">
              <a:buNone/>
            </a:pPr>
            <a:endParaRPr lang="ar-IQ" sz="3600" b="1" dirty="0" smtClean="0"/>
          </a:p>
          <a:p>
            <a:pPr marL="0" indent="0" algn="just" rtl="1">
              <a:buNone/>
            </a:pPr>
            <a:endParaRPr lang="ar-IQ" sz="3600" b="1" dirty="0" smtClean="0"/>
          </a:p>
          <a:p>
            <a:pPr algn="just" rtl="1"/>
            <a:r>
              <a:rPr lang="ar-IQ" sz="3600" b="1" dirty="0" smtClean="0">
                <a:solidFill>
                  <a:schemeClr val="tx1"/>
                </a:solidFill>
              </a:rPr>
              <a:t>هارون الرشيد :                </a:t>
            </a:r>
            <a:r>
              <a:rPr lang="ar-IQ" sz="3600" dirty="0" smtClean="0">
                <a:solidFill>
                  <a:schemeClr val="tx1"/>
                </a:solidFill>
              </a:rPr>
              <a:t>اسم </a:t>
            </a:r>
            <a:r>
              <a:rPr lang="ar-IQ" sz="3600" b="1" dirty="0" smtClean="0">
                <a:solidFill>
                  <a:schemeClr val="tx1"/>
                </a:solidFill>
              </a:rPr>
              <a:t>            </a:t>
            </a:r>
            <a:endParaRPr lang="ar-IQ" dirty="0" smtClean="0">
              <a:solidFill>
                <a:schemeClr val="tx1"/>
              </a:solidFill>
            </a:endParaRPr>
          </a:p>
          <a:p>
            <a:pPr algn="just" rtl="1"/>
            <a:r>
              <a:rPr lang="ar-IQ" sz="3600" b="1" dirty="0" smtClean="0">
                <a:solidFill>
                  <a:schemeClr val="tx1"/>
                </a:solidFill>
              </a:rPr>
              <a:t>أبو سعيدٍ:                        </a:t>
            </a:r>
            <a:r>
              <a:rPr lang="ar-IQ" sz="3600" dirty="0" smtClean="0">
                <a:solidFill>
                  <a:schemeClr val="tx1"/>
                </a:solidFill>
              </a:rPr>
              <a:t>كنية</a:t>
            </a:r>
            <a:endParaRPr lang="ar-IQ" sz="3600" dirty="0">
              <a:solidFill>
                <a:schemeClr val="tx1"/>
              </a:solidFill>
            </a:endParaRPr>
          </a:p>
          <a:p>
            <a:pPr algn="just" rtl="1"/>
            <a:r>
              <a:rPr lang="ar-IQ" sz="3600" b="1" dirty="0">
                <a:solidFill>
                  <a:schemeClr val="tx1"/>
                </a:solidFill>
              </a:rPr>
              <a:t>الكوردي، زين العابدين:        </a:t>
            </a:r>
            <a:r>
              <a:rPr lang="ar-IQ" sz="3600" dirty="0" smtClean="0">
                <a:solidFill>
                  <a:schemeClr val="tx1"/>
                </a:solidFill>
              </a:rPr>
              <a:t>لقب</a:t>
            </a: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Elbow Connector 5"/>
          <p:cNvCxnSpPr/>
          <p:nvPr/>
        </p:nvCxnSpPr>
        <p:spPr>
          <a:xfrm rot="5400000">
            <a:off x="4457700" y="3848100"/>
            <a:ext cx="914400" cy="762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5400000">
            <a:off x="4876800" y="2667000"/>
            <a:ext cx="685800" cy="762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375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0501" y="0"/>
            <a:ext cx="8763000" cy="1219200"/>
          </a:xfrm>
          <a:prstGeom prst="round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الإسم</a:t>
            </a:r>
            <a:endParaRPr lang="en-US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dirty="0"/>
          </a:p>
        </p:txBody>
      </p:sp>
      <p:pic>
        <p:nvPicPr>
          <p:cNvPr id="1026" name="Picture 2" descr="C:\Users\yadgar\Downloads\باكراوند ب.jp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2" y="1295400"/>
            <a:ext cx="9143999" cy="571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6">
                <a:lumMod val="50000"/>
              </a:schemeClr>
            </a:solidFill>
            <a:miter lim="800000"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Rectangle 8"/>
          <p:cNvSpPr/>
          <p:nvPr/>
        </p:nvSpPr>
        <p:spPr>
          <a:xfrm>
            <a:off x="685801" y="990600"/>
            <a:ext cx="7772400" cy="5078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ar-IQ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الملعب – ملعب – ملاعب</a:t>
            </a:r>
          </a:p>
          <a:p>
            <a:pPr algn="just" rtl="1"/>
            <a:r>
              <a:rPr lang="ar-IQ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المجلس – مجلس – مجالس</a:t>
            </a:r>
          </a:p>
          <a:p>
            <a:pPr algn="just" rtl="1"/>
            <a:r>
              <a:rPr lang="ar-IQ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المكتب – مكتب – مكاتب</a:t>
            </a:r>
          </a:p>
          <a:p>
            <a:pPr algn="just" rtl="1"/>
            <a:r>
              <a:rPr lang="ar-IQ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الموعد – موعد – مواعيدُ</a:t>
            </a:r>
          </a:p>
          <a:p>
            <a:pPr algn="just" rtl="1"/>
            <a:r>
              <a:rPr lang="ar-IQ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الزمن – زمنٌ – أزمانٌ</a:t>
            </a:r>
          </a:p>
          <a:p>
            <a:pPr algn="just" rtl="1"/>
            <a:r>
              <a:rPr lang="ar-IQ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IQ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(</a:t>
            </a:r>
            <a:r>
              <a:rPr lang="ar-IQ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اسم المكان والزمان</a:t>
            </a:r>
            <a:r>
              <a:rPr lang="ar-IQ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  <a:r>
              <a:rPr lang="ar-IQ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Up Arrow 1"/>
          <p:cNvSpPr/>
          <p:nvPr/>
        </p:nvSpPr>
        <p:spPr>
          <a:xfrm>
            <a:off x="1066800" y="5486400"/>
            <a:ext cx="228600" cy="152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70119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rgbClr val="339933"/>
            </a:gs>
            <a:gs pos="100000">
              <a:srgbClr val="0070C0"/>
            </a:gs>
            <a:gs pos="100000">
              <a:schemeClr val="accent6">
                <a:lumMod val="95000"/>
                <a:lumOff val="5000"/>
              </a:schemeClr>
            </a:gs>
            <a:gs pos="54000">
              <a:srgbClr val="808E74"/>
            </a:gs>
            <a:gs pos="98000">
              <a:schemeClr val="accent6">
                <a:lumMod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2700"/>
            <a:ext cx="8749627" cy="749300"/>
          </a:xfrm>
        </p:spPr>
        <p:txBody>
          <a:bodyPr>
            <a:normAutofit/>
          </a:bodyPr>
          <a:lstStyle/>
          <a:p>
            <a:pPr algn="just" rtl="1"/>
            <a:r>
              <a:rPr lang="ar-IQ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i- Arabesque" panose="05000000000000000000" pitchFamily="2" charset="2"/>
              </a:rPr>
              <a:t>تطبيقات عن الضمائر: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Ali- Arabesque" panose="05000000000000000000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84200"/>
            <a:ext cx="8991600" cy="62738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ar-IQ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IQ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والدُ أبي هو</a:t>
            </a:r>
            <a:r>
              <a:rPr lang="ar-IQ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IQ" sz="4000" b="1" dirty="0" smtClean="0">
                <a:solidFill>
                  <a:srgbClr val="0000CC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جدي</a:t>
            </a:r>
          </a:p>
          <a:p>
            <a:pPr marL="0" indent="0" algn="r" rtl="1">
              <a:buNone/>
            </a:pPr>
            <a:r>
              <a:rPr lang="ar-IQ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ابنة أمي هي</a:t>
            </a:r>
            <a:r>
              <a:rPr lang="ar-IQ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IQ" sz="4000" b="1" dirty="0">
                <a:solidFill>
                  <a:srgbClr val="0000CC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أختي</a:t>
            </a:r>
          </a:p>
          <a:p>
            <a:pPr marL="0" indent="0" algn="r" rtl="1">
              <a:buNone/>
            </a:pPr>
            <a:r>
              <a:rPr lang="ar-IQ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أختُ أبي هو</a:t>
            </a:r>
            <a:r>
              <a:rPr lang="ar-IQ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IQ" sz="4000" b="1" dirty="0">
                <a:solidFill>
                  <a:srgbClr val="0000CC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عمّتي</a:t>
            </a:r>
          </a:p>
          <a:p>
            <a:pPr marL="0" indent="0" algn="r" rtl="1">
              <a:buNone/>
            </a:pPr>
            <a:r>
              <a:rPr lang="ar-IQ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أخو أمّي هو</a:t>
            </a:r>
            <a:r>
              <a:rPr lang="ar-IQ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  <a:r>
              <a:rPr lang="ar-IQ" sz="4000" b="1" dirty="0">
                <a:solidFill>
                  <a:schemeClr val="accent4">
                    <a:lumMod val="7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4000" b="1" dirty="0">
                <a:solidFill>
                  <a:srgbClr val="0000CC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خالي</a:t>
            </a:r>
          </a:p>
          <a:p>
            <a:pPr marL="0" indent="0" algn="r" rtl="1">
              <a:buNone/>
            </a:pPr>
            <a:r>
              <a:rPr lang="ar-IQ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أخو أبي هو</a:t>
            </a:r>
            <a:r>
              <a:rPr lang="ar-IQ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IQ" sz="4000" b="1" dirty="0">
                <a:solidFill>
                  <a:srgbClr val="0000CC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عمّي</a:t>
            </a:r>
          </a:p>
          <a:p>
            <a:pPr marL="0" indent="0" algn="r" rtl="1">
              <a:buNone/>
            </a:pPr>
            <a:r>
              <a:rPr lang="ar-IQ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أخُت أمّي هي</a:t>
            </a:r>
            <a:r>
              <a:rPr lang="ar-IQ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IQ" sz="4000" b="1" dirty="0" smtClean="0">
                <a:solidFill>
                  <a:srgbClr val="0000CC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خالتي</a:t>
            </a:r>
          </a:p>
          <a:p>
            <a:pPr marL="0" indent="0" algn="r" rtl="1">
              <a:buNone/>
            </a:pPr>
            <a:r>
              <a:rPr lang="ar-IQ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والدةُ أمّي هي</a:t>
            </a:r>
            <a:r>
              <a:rPr lang="ar-IQ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IQ" sz="4000" b="1" dirty="0" smtClean="0">
                <a:solidFill>
                  <a:srgbClr val="0000CC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جدّتي</a:t>
            </a:r>
            <a:endParaRPr lang="en-US" sz="4000" b="1" dirty="0">
              <a:solidFill>
                <a:srgbClr val="0000CC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528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0"/>
            <a:ext cx="8948737" cy="990600"/>
          </a:xfrm>
        </p:spPr>
        <p:txBody>
          <a:bodyPr/>
          <a:lstStyle/>
          <a:p>
            <a:pPr algn="r" rtl="1"/>
            <a:r>
              <a:rPr lang="ar-IQ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li- Arabesque" panose="05000000000000000000" pitchFamily="2" charset="2"/>
              </a:rPr>
              <a:t>تطبيقات عن الضمائر: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95263" y="990600"/>
            <a:ext cx="8582941" cy="5867400"/>
          </a:xfrm>
        </p:spPr>
        <p:txBody>
          <a:bodyPr>
            <a:normAutofit/>
          </a:bodyPr>
          <a:lstStyle/>
          <a:p>
            <a:pPr algn="just" rtl="1" eaLnBrk="1" hangingPunct="1">
              <a:lnSpc>
                <a:spcPct val="80000"/>
              </a:lnSpc>
            </a:pPr>
            <a:r>
              <a:rPr lang="ar-IQ" altLang="en-US" sz="4000" b="1" dirty="0" smtClean="0">
                <a:solidFill>
                  <a:schemeClr val="tx1"/>
                </a:solidFill>
              </a:rPr>
              <a:t>هذا خالً هاني                          </a:t>
            </a:r>
            <a:r>
              <a:rPr lang="ar-IQ" altLang="en-US" sz="4400" b="1" dirty="0" smtClean="0">
                <a:solidFill>
                  <a:srgbClr val="0000CC"/>
                </a:solidFill>
              </a:rPr>
              <a:t>إنّه خاله</a:t>
            </a:r>
            <a:endParaRPr lang="x-none" altLang="en-US" sz="4000" b="1" dirty="0" smtClean="0">
              <a:solidFill>
                <a:srgbClr val="0000CC"/>
              </a:solidFill>
            </a:endParaRPr>
          </a:p>
          <a:p>
            <a:pPr algn="just" rtl="1"/>
            <a:r>
              <a:rPr lang="ar-IQ" altLang="en-US" sz="4000" b="1" dirty="0" smtClean="0">
                <a:solidFill>
                  <a:schemeClr val="tx1"/>
                </a:solidFill>
              </a:rPr>
              <a:t>هذا شقيق هاني                        </a:t>
            </a:r>
            <a:r>
              <a:rPr lang="ar-IQ" altLang="en-US" sz="4400" b="1" dirty="0">
                <a:solidFill>
                  <a:srgbClr val="0000CC"/>
                </a:solidFill>
              </a:rPr>
              <a:t>إنه أخاه.</a:t>
            </a:r>
          </a:p>
          <a:p>
            <a:pPr algn="just" rtl="1"/>
            <a:r>
              <a:rPr lang="ar-IQ" altLang="en-US" sz="4000" b="1" dirty="0" smtClean="0">
                <a:solidFill>
                  <a:schemeClr val="tx1"/>
                </a:solidFill>
              </a:rPr>
              <a:t>هذا والدُ فاطمة                    </a:t>
            </a:r>
            <a:r>
              <a:rPr lang="ar-IQ" altLang="en-US" sz="4400" b="1" dirty="0">
                <a:solidFill>
                  <a:srgbClr val="0000CC"/>
                </a:solidFill>
              </a:rPr>
              <a:t> </a:t>
            </a:r>
            <a:r>
              <a:rPr lang="ar-IQ" altLang="en-US" sz="4000" b="1" dirty="0" smtClean="0">
                <a:solidFill>
                  <a:schemeClr val="tx1"/>
                </a:solidFill>
              </a:rPr>
              <a:t>   </a:t>
            </a:r>
            <a:r>
              <a:rPr lang="ar-IQ" altLang="en-US" sz="4400" b="1" dirty="0" smtClean="0">
                <a:solidFill>
                  <a:srgbClr val="0000CC"/>
                </a:solidFill>
              </a:rPr>
              <a:t>إنّه </a:t>
            </a:r>
            <a:r>
              <a:rPr lang="ar-IQ" altLang="en-US" sz="4400" b="1" dirty="0">
                <a:solidFill>
                  <a:srgbClr val="0000CC"/>
                </a:solidFill>
              </a:rPr>
              <a:t>والدُها</a:t>
            </a:r>
          </a:p>
          <a:p>
            <a:pPr algn="just" rtl="1"/>
            <a:r>
              <a:rPr lang="ar-IQ" altLang="en-US" sz="4000" b="1" dirty="0" smtClean="0">
                <a:solidFill>
                  <a:schemeClr val="tx1"/>
                </a:solidFill>
              </a:rPr>
              <a:t>هذا عمُّ فاطمة                          </a:t>
            </a:r>
            <a:r>
              <a:rPr lang="ar-IQ" altLang="en-US" sz="4400" b="1" dirty="0">
                <a:solidFill>
                  <a:srgbClr val="0000CC"/>
                </a:solidFill>
              </a:rPr>
              <a:t>إنّه عمّها</a:t>
            </a:r>
            <a:endParaRPr lang="en-US" altLang="en-US" sz="4400" b="1" dirty="0">
              <a:solidFill>
                <a:srgbClr val="0000CC"/>
              </a:solidFill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4191000" y="1295400"/>
            <a:ext cx="1219200" cy="7620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 </a:t>
            </a:r>
            <a:endParaRPr lang="en-US" dirty="0"/>
          </a:p>
        </p:txBody>
      </p:sp>
      <p:sp>
        <p:nvSpPr>
          <p:cNvPr id="7" name="Left Arrow 6"/>
          <p:cNvSpPr/>
          <p:nvPr/>
        </p:nvSpPr>
        <p:spPr>
          <a:xfrm>
            <a:off x="4152900" y="2076450"/>
            <a:ext cx="1219200" cy="7620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 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4267200" y="3797300"/>
            <a:ext cx="1219200" cy="7620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 </a:t>
            </a:r>
            <a:endParaRPr lang="en-US" dirty="0"/>
          </a:p>
        </p:txBody>
      </p:sp>
      <p:sp>
        <p:nvSpPr>
          <p:cNvPr id="9" name="Left Arrow 8"/>
          <p:cNvSpPr/>
          <p:nvPr/>
        </p:nvSpPr>
        <p:spPr>
          <a:xfrm>
            <a:off x="4267200" y="2898775"/>
            <a:ext cx="1219200" cy="7620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26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400"/>
            <a:ext cx="9144000" cy="812801"/>
          </a:xfrm>
          <a:gradFill flip="none" rotWithShape="1">
            <a:gsLst>
              <a:gs pos="0">
                <a:srgbClr val="92D050"/>
              </a:gs>
              <a:gs pos="100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fontScale="90000"/>
          </a:bodyPr>
          <a:lstStyle/>
          <a:p>
            <a:pPr algn="just" rtl="1"/>
            <a:r>
              <a:rPr lang="ar-IQ" sz="4800" dirty="0" smtClean="0"/>
              <a:t>علامات الإسم</a:t>
            </a:r>
            <a:endParaRPr lang="en-US" sz="4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1"/>
            <a:ext cx="9144000" cy="5715000"/>
          </a:xfrm>
          <a:gradFill flip="none" rotWithShape="1">
            <a:gsLst>
              <a:gs pos="0">
                <a:srgbClr val="00B050"/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/>
          <a:effectLst>
            <a:glow rad="76200">
              <a:schemeClr val="accent1">
                <a:satMod val="175000"/>
                <a:alpha val="40000"/>
              </a:schemeClr>
            </a:glow>
            <a:outerShdw blurRad="57150" dist="25400" dir="5400000" algn="ctr" rotWithShape="0">
              <a:srgbClr val="000000">
                <a:alpha val="20000"/>
              </a:srgbClr>
            </a:outerShdw>
          </a:effectLst>
        </p:spPr>
        <p:style>
          <a:lnRef idx="0">
            <a:schemeClr val="accent4"/>
          </a:lnRef>
          <a:fillRef idx="1003">
            <a:schemeClr val="dk1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sz="3600" dirty="0" smtClean="0">
                <a:solidFill>
                  <a:schemeClr val="tx1"/>
                </a:solidFill>
              </a:rPr>
              <a:t>   </a:t>
            </a:r>
            <a:r>
              <a:rPr lang="ar-IQ" sz="4000" dirty="0" smtClean="0">
                <a:solidFill>
                  <a:schemeClr val="tx1"/>
                </a:solidFill>
              </a:rPr>
              <a:t> يمتاز </a:t>
            </a:r>
            <a:r>
              <a:rPr lang="ar-IQ" sz="4000" dirty="0">
                <a:solidFill>
                  <a:schemeClr val="tx1"/>
                </a:solidFill>
              </a:rPr>
              <a:t>الإسم عن الفعل والحرف بعلاماتٍ، منها هذه الأربعة</a:t>
            </a:r>
            <a:r>
              <a:rPr lang="ar-IQ" sz="4000" dirty="0" smtClean="0">
                <a:solidFill>
                  <a:schemeClr val="tx1"/>
                </a:solidFill>
              </a:rPr>
              <a:t>:</a:t>
            </a:r>
          </a:p>
          <a:p>
            <a:pPr marL="0" indent="0" algn="just" rtl="1">
              <a:buNone/>
            </a:pPr>
            <a:r>
              <a:rPr lang="ar-IQ" sz="4000" dirty="0" smtClean="0">
                <a:solidFill>
                  <a:schemeClr val="tx1"/>
                </a:solidFill>
              </a:rPr>
              <a:t>1- </a:t>
            </a:r>
            <a:r>
              <a:rPr lang="ar-IQ" sz="4000" dirty="0">
                <a:solidFill>
                  <a:schemeClr val="tx1"/>
                </a:solidFill>
              </a:rPr>
              <a:t>التنوين: مثل محمدٌ، محمداً، </a:t>
            </a:r>
            <a:r>
              <a:rPr lang="ar-IQ" sz="4000" dirty="0" smtClean="0">
                <a:solidFill>
                  <a:schemeClr val="tx1"/>
                </a:solidFill>
              </a:rPr>
              <a:t>محمدٍ.</a:t>
            </a:r>
          </a:p>
          <a:p>
            <a:pPr marL="0" indent="0" algn="just" rtl="1">
              <a:buNone/>
            </a:pPr>
            <a:r>
              <a:rPr lang="ar-IQ" sz="4000" dirty="0" smtClean="0">
                <a:solidFill>
                  <a:schemeClr val="tx1"/>
                </a:solidFill>
              </a:rPr>
              <a:t>2- </a:t>
            </a:r>
            <a:r>
              <a:rPr lang="ar-IQ" sz="4000" dirty="0">
                <a:solidFill>
                  <a:schemeClr val="tx1"/>
                </a:solidFill>
              </a:rPr>
              <a:t>دخول الألف واللام، مثل: </a:t>
            </a:r>
            <a:r>
              <a:rPr lang="ar-IQ" sz="4000" dirty="0" smtClean="0">
                <a:solidFill>
                  <a:schemeClr val="tx1"/>
                </a:solidFill>
              </a:rPr>
              <a:t>طالبٌ </a:t>
            </a:r>
            <a:r>
              <a:rPr lang="ar-IQ" sz="4000" dirty="0">
                <a:solidFill>
                  <a:schemeClr val="tx1"/>
                </a:solidFill>
              </a:rPr>
              <a:t>– </a:t>
            </a:r>
            <a:r>
              <a:rPr lang="ar-IQ" sz="4000" dirty="0" smtClean="0">
                <a:solidFill>
                  <a:schemeClr val="tx1"/>
                </a:solidFill>
              </a:rPr>
              <a:t>الطالبَ.</a:t>
            </a:r>
            <a:endParaRPr lang="ar-IQ" sz="4000" dirty="0">
              <a:solidFill>
                <a:schemeClr val="tx1"/>
              </a:solidFill>
            </a:endParaRPr>
          </a:p>
          <a:p>
            <a:pPr marL="0" indent="0" algn="just" rtl="1">
              <a:buNone/>
            </a:pPr>
            <a:r>
              <a:rPr lang="ar-IQ" sz="4000" dirty="0">
                <a:solidFill>
                  <a:schemeClr val="tx1"/>
                </a:solidFill>
              </a:rPr>
              <a:t>3</a:t>
            </a:r>
            <a:r>
              <a:rPr lang="ar-IQ" sz="4000" dirty="0" smtClean="0">
                <a:solidFill>
                  <a:schemeClr val="tx1"/>
                </a:solidFill>
              </a:rPr>
              <a:t>-دخول حروف الجرِّ أو الخفضِ عليه، مثلُ: .. إلى المدرسةِ.</a:t>
            </a:r>
          </a:p>
          <a:p>
            <a:pPr algn="r" rtl="1" eaLnBrk="1" hangingPunct="1">
              <a:buFontTx/>
              <a:buNone/>
            </a:pPr>
            <a:endParaRPr lang="x-none" b="1" dirty="0" smtClean="0"/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nimBg="1"/>
      <p:bldP spid="21507" grpId="0" build="p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0"/>
            <a:ext cx="8686800" cy="6858000"/>
          </a:xfrm>
          <a:gradFill>
            <a:gsLst>
              <a:gs pos="0">
                <a:srgbClr val="F8FCF8"/>
              </a:gs>
              <a:gs pos="13272">
                <a:srgbClr val="EBF3F0"/>
              </a:gs>
              <a:gs pos="12000">
                <a:schemeClr val="accent2">
                  <a:lumMod val="45000"/>
                  <a:lumOff val="55000"/>
                </a:schemeClr>
              </a:gs>
              <a:gs pos="71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609600" indent="-609600" algn="r" rtl="1" eaLnBrk="1" hangingPunct="1">
              <a:buFontTx/>
              <a:buNone/>
            </a:pPr>
            <a:r>
              <a:rPr lang="ar-IQ" sz="3600" b="1" i="1" dirty="0" smtClean="0">
                <a:solidFill>
                  <a:srgbClr val="00B050"/>
                </a:solidFill>
              </a:rPr>
              <a:t>مواضع ورود الإسم: </a:t>
            </a:r>
          </a:p>
          <a:p>
            <a:pPr marL="609600" indent="-609600" algn="r" rtl="1" eaLnBrk="1" hangingPunct="1">
              <a:buFontTx/>
              <a:buNone/>
            </a:pPr>
            <a:endParaRPr lang="ar-IQ" sz="3600" b="1" dirty="0" smtClean="0"/>
          </a:p>
          <a:p>
            <a:pPr marL="609600" indent="-609600" algn="just" rtl="1" eaLnBrk="1" hangingPunct="1">
              <a:buFontTx/>
              <a:buNone/>
            </a:pPr>
            <a:r>
              <a:rPr lang="ar-IQ" sz="3600" b="1" dirty="0" smtClean="0"/>
              <a:t> </a:t>
            </a:r>
            <a:r>
              <a:rPr lang="ar-IQ" sz="3600" b="1" dirty="0" smtClean="0">
                <a:solidFill>
                  <a:schemeClr val="tx1"/>
                </a:solidFill>
              </a:rPr>
              <a:t>1- الإسم يكون مبتدءاً: عليٌّ طالبٌ.  </a:t>
            </a:r>
            <a:r>
              <a:rPr lang="ar-IQ" sz="2400" b="1" dirty="0" smtClean="0">
                <a:solidFill>
                  <a:schemeClr val="tx1"/>
                </a:solidFill>
              </a:rPr>
              <a:t>(عليٌّ: مبتدأ مرفوع بالضمة).</a:t>
            </a:r>
          </a:p>
          <a:p>
            <a:pPr marL="609600" indent="-609600" algn="just" rtl="1" eaLnBrk="1" hangingPunct="1">
              <a:buFontTx/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2- الإسم يكون خبراً: عليٌّ طالبٌ. </a:t>
            </a:r>
            <a:r>
              <a:rPr lang="ar-IQ" sz="2400" b="1" dirty="0">
                <a:solidFill>
                  <a:schemeClr val="tx1"/>
                </a:solidFill>
              </a:rPr>
              <a:t>(طالبٌ: خبر مرفوع بالضمة</a:t>
            </a:r>
            <a:r>
              <a:rPr lang="ar-IQ" sz="2400" b="1" dirty="0" smtClean="0">
                <a:solidFill>
                  <a:schemeClr val="tx1"/>
                </a:solidFill>
              </a:rPr>
              <a:t>).</a:t>
            </a:r>
          </a:p>
          <a:p>
            <a:pPr marL="609600" indent="-609600" algn="just" rtl="1" eaLnBrk="1" hangingPunct="1">
              <a:buFontTx/>
              <a:buNone/>
            </a:pPr>
            <a:r>
              <a:rPr lang="ar-IQ" sz="3600" b="1" dirty="0">
                <a:solidFill>
                  <a:schemeClr val="tx1"/>
                </a:solidFill>
              </a:rPr>
              <a:t>3- الإسم يكون اسم مجرور بعد حرف الجر: </a:t>
            </a:r>
            <a:r>
              <a:rPr lang="ar-IQ" sz="2400" b="1" dirty="0" smtClean="0">
                <a:solidFill>
                  <a:schemeClr val="tx1"/>
                </a:solidFill>
              </a:rPr>
              <a:t>(ذهبَ الطالبٌ إلى الجامعةِ). (الجامعةِ: اسم مجرور وعلامة جره الكسرة).</a:t>
            </a:r>
          </a:p>
          <a:p>
            <a:pPr marL="609600" indent="-609600" algn="just" rtl="1" eaLnBrk="1" hangingPunct="1">
              <a:buFontTx/>
              <a:buNone/>
            </a:pPr>
            <a:r>
              <a:rPr lang="ar-IQ" sz="3600" b="1" dirty="0">
                <a:solidFill>
                  <a:srgbClr val="FF0000"/>
                </a:solidFill>
              </a:rPr>
              <a:t>4-</a:t>
            </a:r>
            <a:r>
              <a:rPr lang="ar-IQ" sz="3600" b="1" dirty="0"/>
              <a:t> </a:t>
            </a:r>
            <a:r>
              <a:rPr lang="ar-IQ" sz="3600" b="1" dirty="0">
                <a:solidFill>
                  <a:srgbClr val="FF0000"/>
                </a:solidFill>
              </a:rPr>
              <a:t>الإسم يكونُ فاعلاُ: أكلَ الصبيُّ الطعامَ. </a:t>
            </a:r>
            <a:r>
              <a:rPr lang="ar-IQ" sz="2400" b="1" dirty="0" smtClean="0">
                <a:solidFill>
                  <a:schemeClr val="tx1"/>
                </a:solidFill>
              </a:rPr>
              <a:t>(الصبيُّ: فاعل مرفوع بالضمة).</a:t>
            </a:r>
          </a:p>
          <a:p>
            <a:pPr marL="609600" indent="-609600" algn="just" rtl="1" eaLnBrk="1" hangingPunct="1">
              <a:buFontTx/>
              <a:buNone/>
            </a:pPr>
            <a:r>
              <a:rPr lang="ar-IQ" sz="3600" b="1" dirty="0">
                <a:solidFill>
                  <a:srgbClr val="FF0000"/>
                </a:solidFill>
              </a:rPr>
              <a:t>5- الإسم يكون مفعولاً به: أكلَ الصبيُّ الطعامَ. </a:t>
            </a:r>
            <a:r>
              <a:rPr lang="ar-IQ" sz="2400" b="1" dirty="0" smtClean="0">
                <a:solidFill>
                  <a:schemeClr val="tx1"/>
                </a:solidFill>
              </a:rPr>
              <a:t>(الطعامَ: مفعول به منصوب بالفتحة).</a:t>
            </a:r>
            <a:endParaRPr lang="ar-IQ" sz="2400" b="1" dirty="0">
              <a:solidFill>
                <a:schemeClr val="tx1"/>
              </a:solidFill>
            </a:endParaRPr>
          </a:p>
          <a:p>
            <a:pPr marL="609600" indent="-609600" algn="r" rtl="1" eaLnBrk="1" hangingPunct="1">
              <a:buFontTx/>
              <a:buNone/>
            </a:pPr>
            <a:endParaRPr lang="ar-IQ" sz="3600" b="1" dirty="0" smtClean="0"/>
          </a:p>
          <a:p>
            <a:pPr marL="609600" indent="-609600" algn="r" rtl="1" eaLnBrk="1" hangingPunct="1">
              <a:buFontTx/>
              <a:buNone/>
            </a:pPr>
            <a:endParaRPr lang="ar-IQ" sz="3600" b="1" dirty="0"/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8854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1" dur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1" dur="1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6" dur="1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1" dur="1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6" dur="1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lowchart: Alternate Process 7"/>
          <p:cNvSpPr/>
          <p:nvPr/>
        </p:nvSpPr>
        <p:spPr>
          <a:xfrm>
            <a:off x="0" y="1219200"/>
            <a:ext cx="8763000" cy="5638800"/>
          </a:xfrm>
          <a:prstGeom prst="flowChartAlternateProcess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8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endParaRPr lang="en-US" sz="2800" dirty="0">
              <a:cs typeface="Ali-A-Samik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38200" y="0"/>
            <a:ext cx="7315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IQ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اللغة العربية</a:t>
            </a:r>
            <a:endParaRPr lang="en-US" sz="6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1295400"/>
            <a:ext cx="7467600" cy="10236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7200" algn="justLow" rtl="1" fontAlgn="base">
              <a:spcBef>
                <a:spcPct val="0"/>
              </a:spcBef>
              <a:spcAft>
                <a:spcPct val="0"/>
              </a:spcAft>
            </a:pPr>
            <a:r>
              <a:rPr lang="ar-IQ" sz="2800" dirty="0" smtClean="0">
                <a:solidFill>
                  <a:schemeClr val="bg1"/>
                </a:solidFill>
                <a:latin typeface="Arial" pitchFamily="34" charset="0"/>
                <a:cs typeface="Ali-A-Samik" pitchFamily="2" charset="-78"/>
              </a:rPr>
              <a:t>تتكون اللغة العربية من مجموعة أصوات، نسميها حروفاً عند الكتابة، ويصل عددها إلى ثمانيةٍ وعشرين حرفاً.</a:t>
            </a:r>
            <a:endParaRPr lang="ar-IQ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00400" y="2400300"/>
            <a:ext cx="518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IQ" sz="6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li-A-Samik" pitchFamily="2" charset="-78"/>
              </a:rPr>
              <a:t>أ، ب، ت، ث</a:t>
            </a:r>
            <a:endParaRPr lang="ar-IQ" sz="6000" dirty="0" smtClean="0">
              <a:solidFill>
                <a:schemeClr val="bg1"/>
              </a:solidFill>
              <a:cs typeface="Ali-A-Samik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90600" y="5029200"/>
            <a:ext cx="6705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</a:pPr>
            <a:r>
              <a:rPr lang="ar-IQ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ع ، غ ، ف ، ق ، ك ، ل ، م ، ن</a:t>
            </a:r>
            <a:endParaRPr lang="x-none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81200" y="4191000"/>
            <a:ext cx="571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</a:pPr>
            <a:r>
              <a:rPr lang="ar-IQ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س ، ش ، ص ، ض ، ط ، ظ </a:t>
            </a:r>
            <a:endParaRPr lang="x-none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133600" y="3276600"/>
            <a:ext cx="6019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</a:pPr>
            <a:r>
              <a:rPr lang="ar-IQ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ج ، ح ، خ ، د، ذ ، ر ، ز</a:t>
            </a:r>
            <a:endParaRPr lang="x-none" sz="4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57200" y="5834390"/>
            <a:ext cx="6400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IQ" sz="6000" dirty="0" smtClean="0">
                <a:solidFill>
                  <a:schemeClr val="bg1"/>
                </a:solidFill>
                <a:cs typeface="Ali-A-Samik" pitchFamily="2" charset="-78"/>
              </a:rPr>
              <a:t>هـ، و ، ي</a:t>
            </a: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95935" y="130805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632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9100" algn="r"/>
              </a:tabLst>
            </a:pPr>
            <a:r>
              <a:rPr kumimoji="0" lang="x-non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-A-Samik" pitchFamily="2" charset="-78"/>
              </a:rPr>
              <a:t>:</a:t>
            </a:r>
            <a:endParaRPr kumimoji="0" lang="x-non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0"/>
            <a:ext cx="2648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x-non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2648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x-non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x-non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</a:t>
            </a:r>
            <a:endParaRPr kumimoji="0" lang="x-non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allAtOnce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000">
              <a:srgbClr val="0000CC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1"/>
            <a:ext cx="8686800" cy="6437314"/>
          </a:xfrm>
        </p:spPr>
        <p:txBody>
          <a:bodyPr>
            <a:normAutofit/>
          </a:bodyPr>
          <a:lstStyle/>
          <a:p>
            <a:pPr marL="609600" indent="-609600" algn="r" rtl="1" eaLnBrk="1" hangingPunct="1">
              <a:buFontTx/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التطبيقات:</a:t>
            </a:r>
          </a:p>
          <a:p>
            <a:pPr marL="609600" indent="-609600" algn="r" rtl="1" eaLnBrk="1" hangingPunct="1">
              <a:buFontTx/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النص الأول:</a:t>
            </a:r>
          </a:p>
          <a:p>
            <a:pPr marL="609600" indent="-609600" algn="just" rtl="1" eaLnBrk="1" hangingPunct="1">
              <a:buFontTx/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        </a:t>
            </a:r>
          </a:p>
          <a:p>
            <a:pPr marL="609600" indent="-609600" algn="just" rtl="1" eaLnBrk="1" hangingPunct="1">
              <a:buFontTx/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        أنا اسمي محمدٌ، عائلتي مكوّنةٌ من ستةِ أفرادٍ: والدي، و والدتي، وأخي الذي اسمُه أحمدُ، وأختي الكبرى التي اسمُها فاطمة، وأختي الصغرى التي اسمُها ليلى.</a:t>
            </a:r>
          </a:p>
          <a:p>
            <a:pPr marL="609600" indent="-609600" algn="r" rtl="1" eaLnBrk="1" hangingPunct="1">
              <a:buFontTx/>
              <a:buNone/>
            </a:pPr>
            <a:endParaRPr lang="ar-IQ" sz="3600" b="1" dirty="0" smtClean="0"/>
          </a:p>
          <a:p>
            <a:pPr marL="609600" indent="-609600" algn="r" rtl="1" eaLnBrk="1" hangingPunct="1">
              <a:buFontTx/>
              <a:buNone/>
            </a:pPr>
            <a:endParaRPr lang="ar-IQ" sz="3600" b="1" dirty="0"/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1" dur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1" dur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rgbClr val="8980C8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1"/>
            <a:ext cx="8305800" cy="6437314"/>
          </a:xfrm>
        </p:spPr>
        <p:txBody>
          <a:bodyPr>
            <a:normAutofit/>
          </a:bodyPr>
          <a:lstStyle/>
          <a:p>
            <a:pPr marL="609600" indent="-609600" algn="r" rtl="1" eaLnBrk="1" hangingPunct="1">
              <a:buFontTx/>
              <a:buNone/>
            </a:pPr>
            <a:r>
              <a:rPr lang="ar-IQ" sz="3600" b="1" dirty="0" smtClean="0"/>
              <a:t>التطبيقات:</a:t>
            </a:r>
          </a:p>
          <a:p>
            <a:pPr marL="609600" indent="-609600" algn="r" rtl="1" eaLnBrk="1" hangingPunct="1">
              <a:buFontTx/>
              <a:buNone/>
            </a:pPr>
            <a:r>
              <a:rPr lang="ar-IQ" sz="3600" b="1" dirty="0" smtClean="0"/>
              <a:t>النص الثاني:</a:t>
            </a:r>
          </a:p>
          <a:p>
            <a:pPr marL="609600" indent="-609600" algn="r" rtl="1" eaLnBrk="1" hangingPunct="1">
              <a:buFontTx/>
              <a:buNone/>
            </a:pPr>
            <a:endParaRPr lang="ar-IQ" sz="3600" b="1" dirty="0" smtClean="0"/>
          </a:p>
          <a:p>
            <a:pPr marL="609600" indent="-609600" algn="r" rtl="1" eaLnBrk="1" hangingPunct="1">
              <a:buFontTx/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الطالبُ الجامعيُّ مجتهدٌ  </a:t>
            </a:r>
            <a:r>
              <a:rPr lang="ar-IQ" sz="3200" b="1" dirty="0" smtClean="0">
                <a:solidFill>
                  <a:srgbClr val="002060"/>
                </a:solidFill>
              </a:rPr>
              <a:t>(اسم، معرفة، مذكر، نكرة).</a:t>
            </a:r>
          </a:p>
          <a:p>
            <a:pPr marL="609600" indent="-609600" algn="r" rtl="1"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الطالبةُ الجامعيةُ مجتهدةٌ </a:t>
            </a:r>
            <a:r>
              <a:rPr lang="ar-IQ" sz="3200" b="1" dirty="0">
                <a:solidFill>
                  <a:srgbClr val="002060"/>
                </a:solidFill>
              </a:rPr>
              <a:t>(اسم، معرفة، مؤنث، نكرة).</a:t>
            </a:r>
          </a:p>
          <a:p>
            <a:pPr marL="609600" indent="-609600" algn="r" rtl="1"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الطلابُ الجامعيون مجتهدون </a:t>
            </a:r>
            <a:r>
              <a:rPr lang="ar-IQ" sz="3200" b="1" dirty="0">
                <a:solidFill>
                  <a:srgbClr val="002060"/>
                </a:solidFill>
              </a:rPr>
              <a:t>(اسم، معرفة، مذكر، جمع).</a:t>
            </a:r>
          </a:p>
          <a:p>
            <a:pPr marL="609600" indent="-609600" algn="r" rtl="1"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الطالباتُ الجامعياتُ مجتهداتٌ </a:t>
            </a:r>
            <a:r>
              <a:rPr lang="ar-IQ" sz="3200" b="1" dirty="0">
                <a:solidFill>
                  <a:srgbClr val="002060"/>
                </a:solidFill>
              </a:rPr>
              <a:t>(</a:t>
            </a:r>
            <a:r>
              <a:rPr lang="ar-IQ" sz="3200" b="1" dirty="0" smtClean="0">
                <a:solidFill>
                  <a:srgbClr val="002060"/>
                </a:solidFill>
              </a:rPr>
              <a:t>اسم</a:t>
            </a:r>
            <a:r>
              <a:rPr lang="ar-IQ" sz="3200" b="1" dirty="0">
                <a:solidFill>
                  <a:srgbClr val="002060"/>
                </a:solidFill>
              </a:rPr>
              <a:t>، معرفة، مؤنث، جمع</a:t>
            </a:r>
            <a:r>
              <a:rPr lang="ar-IQ" sz="3200" b="1" dirty="0" smtClean="0">
                <a:solidFill>
                  <a:srgbClr val="002060"/>
                </a:solidFill>
              </a:rPr>
              <a:t>).</a:t>
            </a:r>
            <a:endParaRPr lang="ar-IQ" sz="3200" b="1" dirty="0">
              <a:solidFill>
                <a:srgbClr val="002060"/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87716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1" dur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1" dur="1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6" dur="1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1" dur="1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6" dur="1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7000">
              <a:srgbClr val="8980C8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991600" cy="762001"/>
          </a:xfrm>
          <a:gradFill flip="none" rotWithShape="1">
            <a:gsLst>
              <a:gs pos="0">
                <a:srgbClr val="FFFF00"/>
              </a:gs>
              <a:gs pos="89000">
                <a:schemeClr val="bg2">
                  <a:tint val="98000"/>
                  <a:shade val="90000"/>
                  <a:satMod val="130000"/>
                  <a:lumMod val="103000"/>
                </a:schemeClr>
              </a:gs>
              <a:gs pos="100000">
                <a:schemeClr val="bg2">
                  <a:shade val="63000"/>
                  <a:satMod val="12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ctr" rtl="1"/>
            <a:r>
              <a:rPr lang="ar-IQ" sz="5300" dirty="0" smtClean="0">
                <a:solidFill>
                  <a:schemeClr val="tx1"/>
                </a:solidFill>
              </a:rPr>
              <a:t>ثانياً الفعل</a:t>
            </a:r>
            <a:r>
              <a:rPr lang="ar-IQ" sz="5400" dirty="0" smtClean="0"/>
              <a:t>: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742422"/>
            <a:ext cx="9144000" cy="4031873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3600" dirty="0" smtClean="0">
                <a:latin typeface="+mj-lt"/>
                <a:ea typeface="+mj-ea"/>
                <a:cs typeface="+mj-cs"/>
              </a:rPr>
              <a:t>الفعل الماضي            المضارع                    الأمر</a:t>
            </a:r>
            <a:endParaRPr lang="ar-IQ" sz="3600" dirty="0">
              <a:latin typeface="+mj-lt"/>
              <a:ea typeface="+mj-ea"/>
              <a:cs typeface="+mj-cs"/>
            </a:endParaRPr>
          </a:p>
          <a:p>
            <a:pPr marL="0" marR="0" lvl="0" indent="45720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2000" dirty="0" smtClean="0">
                <a:latin typeface="+mj-lt"/>
                <a:ea typeface="+mj-ea"/>
                <a:cs typeface="+mj-cs"/>
              </a:rPr>
              <a:t>فَعَلَ</a:t>
            </a:r>
            <a:r>
              <a:rPr lang="ar-IQ" sz="2000" b="1" dirty="0" smtClean="0">
                <a:latin typeface="+mj-lt"/>
                <a:ea typeface="+mj-ea"/>
                <a:cs typeface="+mj-cs"/>
              </a:rPr>
              <a:t>، </a:t>
            </a:r>
            <a:r>
              <a:rPr lang="ar-IQ" sz="2000" b="1" dirty="0">
                <a:latin typeface="+mj-lt"/>
                <a:ea typeface="+mj-ea"/>
                <a:cs typeface="+mj-cs"/>
              </a:rPr>
              <a:t>ذهبَ (الفتحة)       </a:t>
            </a:r>
            <a:r>
              <a:rPr lang="ar-IQ" sz="2000" b="1" dirty="0" smtClean="0">
                <a:latin typeface="+mj-lt"/>
                <a:ea typeface="+mj-ea"/>
                <a:cs typeface="+mj-cs"/>
              </a:rPr>
              <a:t>                      </a:t>
            </a:r>
            <a:r>
              <a:rPr lang="ar-IQ" sz="2000" b="1" dirty="0">
                <a:latin typeface="+mj-lt"/>
                <a:ea typeface="+mj-ea"/>
                <a:cs typeface="+mj-cs"/>
              </a:rPr>
              <a:t>يفعلُ، يذهبُ (الضمة)     </a:t>
            </a:r>
            <a:r>
              <a:rPr lang="ar-IQ" sz="2000" b="1" dirty="0" smtClean="0">
                <a:latin typeface="+mj-lt"/>
                <a:ea typeface="+mj-ea"/>
                <a:cs typeface="+mj-cs"/>
              </a:rPr>
              <a:t>             اِفعلْ، اِذهبْ (السكون)</a:t>
            </a:r>
          </a:p>
          <a:p>
            <a:pPr marL="0" marR="0" lvl="0" indent="45720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2000" b="1" dirty="0" smtClean="0">
                <a:latin typeface="+mj-lt"/>
                <a:ea typeface="+mj-ea"/>
                <a:cs typeface="+mj-cs"/>
              </a:rPr>
              <a:t>ذهبَ: هو                                         يذهبُ: هو                                    اِذْهبْ : أنتَ</a:t>
            </a:r>
          </a:p>
          <a:p>
            <a:pPr marL="0" marR="0" lvl="0" indent="45720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2000" b="1" dirty="0" smtClean="0">
                <a:latin typeface="+mj-lt"/>
                <a:ea typeface="+mj-ea"/>
                <a:cs typeface="+mj-cs"/>
              </a:rPr>
              <a:t>ذهبْتَ: أنتَ                                       تذهبُ: أنتّ، هي                            اذهبي: أنتِ</a:t>
            </a:r>
          </a:p>
          <a:p>
            <a:pPr marL="0" marR="0" lvl="0" indent="45720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2000" b="1" dirty="0" smtClean="0">
                <a:latin typeface="+mj-lt"/>
                <a:ea typeface="+mj-ea"/>
                <a:cs typeface="+mj-cs"/>
              </a:rPr>
              <a:t>ذَهَبْتُما: أنتُما                                      تذهبان: أنتُما                                اذهَبا: أنتُما</a:t>
            </a:r>
          </a:p>
          <a:p>
            <a:pPr marL="0" marR="0" lvl="0" indent="45720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2000" b="1" dirty="0" smtClean="0">
                <a:latin typeface="+mj-lt"/>
                <a:ea typeface="+mj-ea"/>
                <a:cs typeface="+mj-cs"/>
              </a:rPr>
              <a:t>ذهبْتِ: أنتِ                                       تذهبين:  أنتِ                                اِذهبوا: أنتم</a:t>
            </a:r>
          </a:p>
          <a:p>
            <a:pPr marL="0" marR="0" lvl="0" indent="45720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2000" b="1" dirty="0" smtClean="0">
                <a:latin typeface="+mj-lt"/>
                <a:ea typeface="+mj-ea"/>
                <a:cs typeface="+mj-cs"/>
              </a:rPr>
              <a:t>ذهبنا: نحنُ                                       نذهبُ: نحنُ                                  اِذهبْنَ: أنتُنّ</a:t>
            </a:r>
          </a:p>
          <a:p>
            <a:pPr marL="0" marR="0" lvl="0" indent="45720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2000" b="1" dirty="0" smtClean="0">
                <a:latin typeface="+mj-lt"/>
                <a:ea typeface="+mj-ea"/>
                <a:cs typeface="+mj-cs"/>
              </a:rPr>
              <a:t>ذهبوا: هُم                                        يذهبون:هم</a:t>
            </a:r>
          </a:p>
          <a:p>
            <a:pPr marL="0" marR="0" lvl="0" indent="45720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2000" b="1" dirty="0" smtClean="0">
                <a:latin typeface="+mj-lt"/>
                <a:ea typeface="+mj-ea"/>
                <a:cs typeface="+mj-cs"/>
              </a:rPr>
              <a:t>ذهبْنَ: هُنّ                                        تذهبْنَ : هُنّ </a:t>
            </a:r>
          </a:p>
          <a:p>
            <a:pPr marL="0" marR="0" lvl="0" indent="45720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2000" b="1" dirty="0" smtClean="0">
                <a:latin typeface="+mj-lt"/>
                <a:ea typeface="+mj-ea"/>
                <a:cs typeface="+mj-cs"/>
              </a:rPr>
              <a:t>                                                  </a:t>
            </a:r>
          </a:p>
          <a:p>
            <a:pPr marL="0" marR="0" lvl="0" indent="45720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2000" b="1" dirty="0" smtClean="0">
                <a:latin typeface="+mj-lt"/>
                <a:ea typeface="+mj-ea"/>
                <a:cs typeface="+mj-cs"/>
              </a:rPr>
              <a:t>                                                              </a:t>
            </a:r>
          </a:p>
          <a:p>
            <a:pPr marL="0" marR="0" lvl="0" indent="45720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20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15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1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215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6" dur="1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1" dur="1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6" dur="1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1" dur="1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6" dur="1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91" dur="1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96" dur="1"/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01" dur="1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06" dur="1"/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1" dur="1"/>
                                        <p:tgtEl>
                                          <p:spTgt spid="215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6" dur="1"/>
                                        <p:tgtEl>
                                          <p:spTgt spid="21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1" dur="1"/>
                                        <p:tgtEl>
                                          <p:spTgt spid="215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1"/>
            <a:ext cx="8686800" cy="6437314"/>
          </a:xfrm>
        </p:spPr>
        <p:txBody>
          <a:bodyPr>
            <a:normAutofit/>
          </a:bodyPr>
          <a:lstStyle/>
          <a:p>
            <a:pPr marL="609600" indent="-609600" algn="r" rtl="1" eaLnBrk="1" hangingPunct="1">
              <a:buFontTx/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1-حالة الفعل الماضي الأساسي:</a:t>
            </a:r>
          </a:p>
          <a:p>
            <a:pPr marL="609600" indent="-609600" algn="r" rtl="1" eaLnBrk="1" hangingPunct="1">
              <a:buFontTx/>
              <a:buNone/>
            </a:pPr>
            <a:r>
              <a:rPr lang="ar-IQ" b="1" dirty="0" smtClean="0">
                <a:solidFill>
                  <a:schemeClr val="tx1"/>
                </a:solidFill>
              </a:rPr>
              <a:t>الفعل الماضي يكون دائماً مبنياً على الفتح:</a:t>
            </a:r>
          </a:p>
          <a:p>
            <a:pPr marL="609600" indent="-609600" algn="r" rtl="1" eaLnBrk="1" hangingPunct="1">
              <a:buFontTx/>
              <a:buNone/>
            </a:pPr>
            <a:r>
              <a:rPr lang="ar-IQ" b="1" dirty="0" smtClean="0">
                <a:solidFill>
                  <a:schemeClr val="tx1"/>
                </a:solidFill>
              </a:rPr>
              <a:t>ذهبَ عليٌّ إلى الجامعةِ.</a:t>
            </a:r>
          </a:p>
          <a:p>
            <a:pPr marL="609600" indent="-609600" algn="r" rtl="1" eaLnBrk="1" hangingPunct="1">
              <a:buFontTx/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2-استعمال الضمائر مع الفعل الماضي (الضمائر المتصلة):</a:t>
            </a:r>
          </a:p>
          <a:p>
            <a:pPr marL="609600" indent="-609600" algn="r" rtl="1" eaLnBrk="1" hangingPunct="1">
              <a:buFontTx/>
              <a:buNone/>
            </a:pPr>
            <a:r>
              <a:rPr lang="ar-IQ" sz="2400" b="1" dirty="0" smtClean="0">
                <a:solidFill>
                  <a:schemeClr val="tx1"/>
                </a:solidFill>
              </a:rPr>
              <a:t>أنا: ذهبْتُ الجامعةِ.                  هو: ذهب إلى الجامعةِ.</a:t>
            </a:r>
          </a:p>
          <a:p>
            <a:pPr marL="609600" indent="-609600" algn="r" rtl="1" eaLnBrk="1" hangingPunct="1">
              <a:buFontTx/>
              <a:buNone/>
            </a:pPr>
            <a:r>
              <a:rPr lang="ar-IQ" sz="2400" b="1" dirty="0" smtClean="0">
                <a:solidFill>
                  <a:schemeClr val="tx1"/>
                </a:solidFill>
              </a:rPr>
              <a:t>أنتَ: ذهبتَ إلى الجامعةِ.            هي: ذهبتْ إلى الجامعةِ.</a:t>
            </a:r>
          </a:p>
          <a:p>
            <a:pPr marL="609600" indent="-609600" algn="r" rtl="1" eaLnBrk="1" hangingPunct="1">
              <a:buFontTx/>
              <a:buNone/>
            </a:pPr>
            <a:r>
              <a:rPr lang="ar-IQ" sz="2400" b="1" dirty="0" smtClean="0">
                <a:solidFill>
                  <a:schemeClr val="tx1"/>
                </a:solidFill>
              </a:rPr>
              <a:t>أنتِ: ذهبتِ إلى الجامعةِ.                  </a:t>
            </a:r>
          </a:p>
          <a:p>
            <a:pPr marL="609600" indent="-609600" algn="r" rtl="1" eaLnBrk="1" hangingPunct="1">
              <a:buFontTx/>
              <a:buNone/>
            </a:pPr>
            <a:r>
              <a:rPr lang="ar-IQ" sz="2400" b="1" dirty="0" smtClean="0">
                <a:solidFill>
                  <a:schemeClr val="tx1"/>
                </a:solidFill>
              </a:rPr>
              <a:t>أنتما: ذهبتُما إلى الجامعةِ.          هما: ذهبْتُما إلى الجامعة.</a:t>
            </a:r>
          </a:p>
          <a:p>
            <a:pPr marL="609600" indent="-609600" algn="r" rtl="1" eaLnBrk="1" hangingPunct="1">
              <a:buFontTx/>
              <a:buNone/>
            </a:pPr>
            <a:r>
              <a:rPr lang="ar-IQ" sz="2400" b="1" dirty="0" smtClean="0">
                <a:solidFill>
                  <a:schemeClr val="tx1"/>
                </a:solidFill>
              </a:rPr>
              <a:t>أنتُم: ذهبْتُم إلى الجامعةِ.            هم: ذهبوا إلى الجامعة.</a:t>
            </a:r>
          </a:p>
          <a:p>
            <a:pPr marL="609600" indent="-609600" algn="r" rtl="1" eaLnBrk="1" hangingPunct="1">
              <a:buFontTx/>
              <a:buNone/>
            </a:pPr>
            <a:r>
              <a:rPr lang="ar-IQ" sz="2400" b="1" dirty="0" smtClean="0">
                <a:solidFill>
                  <a:schemeClr val="tx1"/>
                </a:solidFill>
              </a:rPr>
              <a:t>أنتُنّ: ذهبتُنّ إلى الجامعةِ.           هنّ: ذهبْنَ إلى الجامعة.</a:t>
            </a:r>
          </a:p>
          <a:p>
            <a:pPr marL="609600" indent="-609600" algn="r" rtl="1" eaLnBrk="1" hangingPunct="1">
              <a:buFontTx/>
              <a:buNone/>
            </a:pPr>
            <a:endParaRPr lang="ar-IQ" sz="3600" b="1" dirty="0" smtClean="0">
              <a:solidFill>
                <a:schemeClr val="tx1"/>
              </a:solidFill>
            </a:endParaRPr>
          </a:p>
          <a:p>
            <a:pPr marL="609600" indent="-609600" algn="r" rtl="1" eaLnBrk="1" hangingPunct="1">
              <a:buFontTx/>
              <a:buNone/>
            </a:pPr>
            <a:endParaRPr lang="ar-IQ" sz="3600" b="1" dirty="0" smtClean="0">
              <a:solidFill>
                <a:schemeClr val="tx1"/>
              </a:solidFill>
            </a:endParaRPr>
          </a:p>
          <a:p>
            <a:pPr marL="609600" indent="-609600" algn="just" rtl="1" eaLnBrk="1" hangingPunct="1">
              <a:buFontTx/>
              <a:buNone/>
            </a:pPr>
            <a:endParaRPr lang="ar-IQ" sz="3600" b="1" dirty="0" smtClean="0">
              <a:solidFill>
                <a:schemeClr val="tx1"/>
              </a:solidFill>
            </a:endParaRPr>
          </a:p>
          <a:p>
            <a:pPr marL="609600" indent="-609600" algn="r" rtl="1" eaLnBrk="1" hangingPunct="1">
              <a:buFontTx/>
              <a:buNone/>
            </a:pPr>
            <a:endParaRPr lang="ar-IQ" sz="3600" b="1" dirty="0" smtClean="0"/>
          </a:p>
          <a:p>
            <a:pPr marL="609600" indent="-609600" algn="r" rtl="1" eaLnBrk="1" hangingPunct="1">
              <a:buFontTx/>
              <a:buNone/>
            </a:pPr>
            <a:endParaRPr lang="ar-IQ" sz="3600" b="1" dirty="0"/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10901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1" dur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6" dur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1" dur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6" dur="1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1" dur="1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6" dur="1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91" dur="1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96" dur="1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01" dur="1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06" dur="1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0">
              <a:srgbClr val="66FF99"/>
            </a:gs>
            <a:gs pos="100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665915"/>
          </a:xfrm>
          <a:gradFill>
            <a:gsLst>
              <a:gs pos="70000">
                <a:srgbClr val="66FF99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609600" indent="-609600" algn="r" rtl="1" eaLnBrk="1" hangingPunct="1">
              <a:buFontTx/>
              <a:buNone/>
            </a:pPr>
            <a:r>
              <a:rPr lang="ar-IQ" sz="3600" b="1" dirty="0" smtClean="0"/>
              <a:t>التطبيقات: الفعل</a:t>
            </a:r>
          </a:p>
          <a:p>
            <a:pPr marL="609600" indent="-609600" algn="r" rtl="1" eaLnBrk="1" hangingPunct="1">
              <a:buFontTx/>
              <a:buNone/>
            </a:pPr>
            <a:r>
              <a:rPr lang="ar-IQ" sz="3600" b="1" dirty="0" smtClean="0"/>
              <a:t>النص الأول:</a:t>
            </a:r>
          </a:p>
          <a:p>
            <a:pPr marL="609600" indent="-609600" algn="just" rtl="1" eaLnBrk="1" hangingPunct="1">
              <a:buFontTx/>
              <a:buNone/>
            </a:pPr>
            <a:endParaRPr lang="ar-IQ" sz="3600" b="1" dirty="0" smtClean="0"/>
          </a:p>
          <a:p>
            <a:pPr marL="609600" indent="-1080000" algn="just" rtl="1" eaLnBrk="1" hangingPunct="1">
              <a:buFontTx/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        </a:t>
            </a:r>
            <a:r>
              <a:rPr lang="ar-IQ" sz="4400" b="1" dirty="0" smtClean="0">
                <a:solidFill>
                  <a:schemeClr val="tx1"/>
                </a:solidFill>
              </a:rPr>
              <a:t>ذهبَ الحاكمُ إلى المحكمةِ، وصلَ في الوقت المحدّدِ، دخلَ إلى قاعة المحكمةِ، فوجدَ الناسَ واقفين. ثم فتحَ الجلْسةَ، بعد ذلك فتحَ المجالَ أمامَ المحامي.</a:t>
            </a:r>
          </a:p>
          <a:p>
            <a:pPr marL="609600" indent="-609600" algn="r" rtl="1" eaLnBrk="1" hangingPunct="1">
              <a:buFontTx/>
              <a:buNone/>
            </a:pPr>
            <a:endParaRPr lang="ar-IQ" sz="3600" b="1" dirty="0"/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58358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6" dur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1" dur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100000">
              <a:schemeClr val="accent5">
                <a:lumMod val="0"/>
                <a:lumOff val="100000"/>
              </a:schemeClr>
            </a:gs>
            <a:gs pos="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665915"/>
          </a:xfrm>
          <a:gradFill>
            <a:gsLst>
              <a:gs pos="30088">
                <a:srgbClr val="66FF99"/>
              </a:gs>
              <a:gs pos="22000">
                <a:srgbClr val="66FF99"/>
              </a:gs>
              <a:gs pos="100000">
                <a:schemeClr val="accent5">
                  <a:lumMod val="0"/>
                  <a:lumOff val="100000"/>
                </a:schemeClr>
              </a:gs>
              <a:gs pos="82300">
                <a:srgbClr val="A5FFC3"/>
              </a:gs>
              <a:gs pos="33000">
                <a:srgbClr val="F8FCF8"/>
              </a:gs>
            </a:gsLst>
            <a:path path="circle">
              <a:fillToRect l="50000" t="-80000" r="50000" b="180000"/>
            </a:path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609600" indent="-609600" algn="r" rtl="1" eaLnBrk="1" hangingPunct="1">
              <a:buFontTx/>
              <a:buNone/>
            </a:pPr>
            <a:r>
              <a:rPr lang="ar-IQ" sz="3600" b="1" dirty="0" smtClean="0"/>
              <a:t>الفعل المضارع:</a:t>
            </a:r>
          </a:p>
          <a:p>
            <a:pPr marL="609600" indent="-609600" algn="r" eaLnBrk="1" hangingPunct="1">
              <a:buFontTx/>
              <a:buNone/>
            </a:pPr>
            <a:r>
              <a:rPr lang="ar-IQ" b="1" dirty="0" smtClean="0"/>
              <a:t>1-يأتي </a:t>
            </a:r>
            <a:r>
              <a:rPr lang="ar-IQ" b="1" dirty="0"/>
              <a:t>الفعل المضارع للدلالة على الزمن الحاضر والمستقبل إذا سبقته أدوات </a:t>
            </a:r>
            <a:r>
              <a:rPr lang="ar-IQ" b="1" dirty="0" smtClean="0"/>
              <a:t>معينة.</a:t>
            </a:r>
          </a:p>
          <a:p>
            <a:pPr marL="609600" indent="-609600" algn="r" eaLnBrk="1" hangingPunct="1">
              <a:buFontTx/>
              <a:buNone/>
            </a:pPr>
            <a:r>
              <a:rPr lang="ar-IQ" b="1" dirty="0" smtClean="0"/>
              <a:t>2-يكون دائماً مرفوعاً على الضمة، إذا لم تسبقه أدوات النصب والجزم.</a:t>
            </a:r>
            <a:endParaRPr lang="ar-IQ" b="1" dirty="0"/>
          </a:p>
          <a:p>
            <a:pPr marL="609600" indent="-1080000" algn="just" rtl="1" eaLnBrk="1" hangingPunct="1">
              <a:buFontTx/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 3- استعمال الضمائر مع الفعل المضارع:</a:t>
            </a:r>
          </a:p>
          <a:p>
            <a:pPr marL="609600" indent="-1080000" algn="just" rtl="1"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أذْهبُ إلى الجامعة. (أنا)</a:t>
            </a:r>
          </a:p>
          <a:p>
            <a:pPr marL="609600" indent="-1080000" algn="just" rtl="1"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تذهبُ إلى الجامعة</a:t>
            </a:r>
            <a:r>
              <a:rPr lang="ar-IQ" sz="3600" b="1" dirty="0">
                <a:solidFill>
                  <a:schemeClr val="tx1"/>
                </a:solidFill>
              </a:rPr>
              <a:t>. (</a:t>
            </a:r>
            <a:r>
              <a:rPr lang="ar-IQ" sz="3600" b="1" dirty="0" smtClean="0">
                <a:solidFill>
                  <a:schemeClr val="tx1"/>
                </a:solidFill>
              </a:rPr>
              <a:t>أنتَ) (هي).</a:t>
            </a:r>
          </a:p>
          <a:p>
            <a:pPr marL="609600" indent="-1080000" algn="just" rtl="1"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يذهبُ إلى الجامعة</a:t>
            </a:r>
            <a:r>
              <a:rPr lang="ar-IQ" sz="3600" b="1" dirty="0">
                <a:solidFill>
                  <a:schemeClr val="tx1"/>
                </a:solidFill>
              </a:rPr>
              <a:t>. (</a:t>
            </a:r>
            <a:r>
              <a:rPr lang="ar-IQ" sz="3600" b="1" dirty="0" smtClean="0">
                <a:solidFill>
                  <a:schemeClr val="tx1"/>
                </a:solidFill>
              </a:rPr>
              <a:t>هو).</a:t>
            </a:r>
          </a:p>
          <a:p>
            <a:pPr marL="609600" indent="-1080000" algn="just" rtl="1" eaLnBrk="1" hangingPunct="1">
              <a:buFontTx/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نذهبُ إلى الجامعة. (نحن).</a:t>
            </a:r>
            <a:endParaRPr lang="ar-IQ" sz="3600" b="1" dirty="0"/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6785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1" dur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6" dur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1" dur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6" dur="1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1" dur="1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6" dur="1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1" dur="1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6" dur="1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665915"/>
          </a:xfrm>
          <a:gradFill>
            <a:gsLst>
              <a:gs pos="60000">
                <a:schemeClr val="accent5">
                  <a:lumMod val="100000"/>
                </a:schemeClr>
              </a:gs>
              <a:gs pos="100000">
                <a:srgbClr val="C00000"/>
              </a:gs>
              <a:gs pos="100000">
                <a:schemeClr val="accent5">
                  <a:lumMod val="0"/>
                  <a:lumOff val="100000"/>
                </a:schemeClr>
              </a:gs>
              <a:gs pos="67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effectLst>
            <a:glow rad="63500">
              <a:schemeClr val="accent5">
                <a:lumMod val="20000"/>
                <a:lumOff val="80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609600" indent="-609600" algn="r" rtl="1" eaLnBrk="1" hangingPunct="1">
              <a:buFontTx/>
              <a:buNone/>
            </a:pPr>
            <a:r>
              <a:rPr lang="ar-IQ" sz="3600" b="1" dirty="0" smtClean="0"/>
              <a:t>التطبيقات: الفعل</a:t>
            </a:r>
          </a:p>
          <a:p>
            <a:pPr marL="609600" indent="-609600" algn="r" rtl="1" eaLnBrk="1" hangingPunct="1">
              <a:buFontTx/>
              <a:buNone/>
            </a:pPr>
            <a:r>
              <a:rPr lang="ar-IQ" sz="3600" b="1" dirty="0" smtClean="0"/>
              <a:t>النص الثاني:</a:t>
            </a:r>
          </a:p>
          <a:p>
            <a:pPr marL="609600" indent="-609600" algn="just" rtl="1" eaLnBrk="1" hangingPunct="1">
              <a:buFontTx/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         </a:t>
            </a:r>
            <a:r>
              <a:rPr lang="ar-IQ" sz="5400" b="1" dirty="0" smtClean="0">
                <a:solidFill>
                  <a:schemeClr val="tx1"/>
                </a:solidFill>
              </a:rPr>
              <a:t>يبدأُ المحاميُّ كلامَه، وهو يدافعُ عن موكله، ويأتي بأدلّةِ ووثائقَ لكي يبرّأَ ساحةَ المتّهمِ أي موكلهِ، ويفصحَ عن مُرادهِ، ويصلَ إلى غايتهِ.</a:t>
            </a:r>
          </a:p>
          <a:p>
            <a:pPr marL="609600" indent="-609600" algn="r" rtl="1" eaLnBrk="1" hangingPunct="1">
              <a:buFontTx/>
              <a:buNone/>
            </a:pPr>
            <a:endParaRPr lang="ar-IQ" sz="3600" b="1" dirty="0" smtClean="0"/>
          </a:p>
          <a:p>
            <a:pPr marL="609600" indent="-609600" algn="r" rtl="1" eaLnBrk="1" hangingPunct="1">
              <a:buFontTx/>
              <a:buNone/>
            </a:pPr>
            <a:endParaRPr lang="ar-IQ" sz="3600" b="1" dirty="0"/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31806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6" dur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1" dur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665915"/>
          </a:xfrm>
          <a:gradFill>
            <a:gsLst>
              <a:gs pos="30088">
                <a:srgbClr val="7030A0"/>
              </a:gs>
              <a:gs pos="22000">
                <a:srgbClr val="66FF99"/>
              </a:gs>
              <a:gs pos="100000">
                <a:schemeClr val="accent5">
                  <a:lumMod val="0"/>
                  <a:lumOff val="100000"/>
                </a:schemeClr>
              </a:gs>
              <a:gs pos="82300">
                <a:srgbClr val="A5FFC3"/>
              </a:gs>
              <a:gs pos="90000">
                <a:srgbClr val="F8FCF8"/>
              </a:gs>
            </a:gsLst>
            <a:path path="circle">
              <a:fillToRect l="50000" t="-80000" r="50000" b="180000"/>
            </a:path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609600" indent="-609600" algn="r" rtl="1" eaLnBrk="1" hangingPunct="1">
              <a:buFontTx/>
              <a:buNone/>
            </a:pPr>
            <a:r>
              <a:rPr lang="ar-IQ" sz="3600" b="1" dirty="0" smtClean="0"/>
              <a:t>فعل الأمر:</a:t>
            </a:r>
          </a:p>
          <a:p>
            <a:pPr marL="609600" indent="-609600" algn="r" eaLnBrk="1" hangingPunct="1">
              <a:buFontTx/>
              <a:buNone/>
            </a:pPr>
            <a:r>
              <a:rPr lang="ar-IQ" b="1" dirty="0" smtClean="0"/>
              <a:t>1-يأتي </a:t>
            </a:r>
            <a:r>
              <a:rPr lang="ar-IQ" b="1" dirty="0"/>
              <a:t>الفعل المضارع للدلالة على الزمن </a:t>
            </a:r>
            <a:r>
              <a:rPr lang="ar-IQ" b="1" dirty="0" smtClean="0"/>
              <a:t>الحاضر.</a:t>
            </a:r>
          </a:p>
          <a:p>
            <a:pPr marL="609600" indent="-609600" algn="r" eaLnBrk="1" hangingPunct="1">
              <a:buFontTx/>
              <a:buNone/>
            </a:pPr>
            <a:r>
              <a:rPr lang="ar-IQ" b="1" dirty="0" smtClean="0"/>
              <a:t>2-يكون دائماً منبياً على السكون. ..</a:t>
            </a:r>
            <a:endParaRPr lang="ar-IQ" b="1" dirty="0"/>
          </a:p>
          <a:p>
            <a:pPr marL="609600" indent="-1080000" algn="just" rtl="1" eaLnBrk="1" hangingPunct="1">
              <a:buFontTx/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 3- استعمال الضمائر مع فعل الأمر:</a:t>
            </a:r>
          </a:p>
          <a:p>
            <a:pPr marL="609600" indent="-1080000" algn="just" rtl="1"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إذهبْ إلى الجامعةِ. (أنت)</a:t>
            </a:r>
          </a:p>
          <a:p>
            <a:pPr marL="609600" indent="-1080000" algn="just" rtl="1"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إذهبي إلى الجامةِ. (أنتِ).</a:t>
            </a:r>
          </a:p>
          <a:p>
            <a:pPr marL="609600" indent="-1080000" algn="just" rtl="1"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إذهبوا إلى الجامعةِ. (أنتم).</a:t>
            </a:r>
          </a:p>
          <a:p>
            <a:pPr marL="609600" indent="-1080000" algn="just" rtl="1" eaLnBrk="1" hangingPunct="1">
              <a:buFontTx/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إذهبْنَ إلى الجامعةِ. </a:t>
            </a:r>
            <a:r>
              <a:rPr lang="ar-IQ" sz="3600" b="1" smtClean="0">
                <a:solidFill>
                  <a:schemeClr val="tx1"/>
                </a:solidFill>
              </a:rPr>
              <a:t>(أنتُنَّ).</a:t>
            </a:r>
            <a:endParaRPr lang="ar-IQ" sz="3600" b="1" dirty="0"/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42832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1" dur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6" dur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1" dur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6" dur="1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1" dur="1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6" dur="1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1" dur="1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6" dur="1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D37C5A"/>
            </a:gs>
            <a:gs pos="60000">
              <a:srgbClr val="FF0000"/>
            </a:gs>
            <a:gs pos="100000">
              <a:srgbClr val="C00000"/>
            </a:gs>
            <a:gs pos="100000">
              <a:schemeClr val="accent5">
                <a:lumMod val="0"/>
                <a:lumOff val="100000"/>
              </a:schemeClr>
            </a:gs>
            <a:gs pos="67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665915"/>
          </a:xfrm>
        </p:spPr>
        <p:txBody>
          <a:bodyPr>
            <a:normAutofit/>
          </a:bodyPr>
          <a:lstStyle/>
          <a:p>
            <a:pPr marL="609600" indent="-609600" algn="r" rtl="1" eaLnBrk="1" hangingPunct="1">
              <a:buFontTx/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التطبيقات: الفعل</a:t>
            </a:r>
          </a:p>
          <a:p>
            <a:pPr marL="609600" indent="-609600" algn="r" rtl="1" eaLnBrk="1" hangingPunct="1">
              <a:buFontTx/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النص الثالث:</a:t>
            </a:r>
          </a:p>
          <a:p>
            <a:pPr marL="609600" indent="-609600" algn="just" rtl="1" eaLnBrk="1" hangingPunct="1">
              <a:buFontTx/>
              <a:buNone/>
            </a:pPr>
            <a:r>
              <a:rPr lang="ar-IQ" sz="4800" b="1" dirty="0" smtClean="0">
                <a:solidFill>
                  <a:schemeClr val="tx1"/>
                </a:solidFill>
              </a:rPr>
              <a:t>     اِجلسْ مكانَكَ، وحافظْ على هدوء القاعةِ، وإلزَمْ مقْعدَكَ، وأنتَ أيُّها المتّهمُ كُنْ هادئاً، لا تتكلّمْ إلاّ عند الضرورة، اِفسحْ أيُّها الشرطيُّ المجالَ أمام الشاهدِ، قُلْ ما تريدْ، وكُنْ صادقاً.</a:t>
            </a:r>
          </a:p>
          <a:p>
            <a:pPr marL="609600" indent="-609600" algn="r" rtl="1" eaLnBrk="1" hangingPunct="1">
              <a:buFontTx/>
              <a:buNone/>
            </a:pPr>
            <a:endParaRPr lang="ar-IQ" sz="3600" b="1" dirty="0" smtClean="0"/>
          </a:p>
          <a:p>
            <a:pPr marL="609600" indent="-609600" algn="r" rtl="1" eaLnBrk="1" hangingPunct="1">
              <a:buFontTx/>
              <a:buNone/>
            </a:pPr>
            <a:endParaRPr lang="ar-IQ" sz="3600" b="1" dirty="0"/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945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6" dur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1" dur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rgbClr val="C3B9C5"/>
          </a:fgClr>
          <a:bgClr>
            <a:srgbClr val="66006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"/>
            <a:ext cx="8625804" cy="914399"/>
          </a:xfrm>
        </p:spPr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إملأ الجدول الآتي بما يناسب خاناته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507952"/>
              </p:ext>
            </p:extLst>
          </p:nvPr>
        </p:nvGraphicFramePr>
        <p:xfrm>
          <a:off x="304800" y="685800"/>
          <a:ext cx="8473404" cy="60198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752600"/>
                <a:gridCol w="1524000"/>
                <a:gridCol w="5196804"/>
              </a:tblGrid>
              <a:tr h="1203960">
                <a:tc>
                  <a:txBody>
                    <a:bodyPr/>
                    <a:lstStyle/>
                    <a:p>
                      <a:pPr algn="ctr" rtl="1"/>
                      <a:r>
                        <a:rPr lang="ar-IQ" sz="3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الفاعل</a:t>
                      </a:r>
                      <a:endParaRPr lang="en-US" sz="3800" b="1" kern="1200" dirty="0">
                        <a:solidFill>
                          <a:schemeClr val="bg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3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+mj-cs"/>
                        </a:rPr>
                        <a:t>الفعل </a:t>
                      </a:r>
                      <a:endParaRPr lang="en-US" sz="3800" b="1" kern="1200" dirty="0">
                        <a:solidFill>
                          <a:schemeClr val="bg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4000" b="1" dirty="0" smtClean="0"/>
                        <a:t>الفعل الماضي</a:t>
                      </a:r>
                      <a:endParaRPr lang="en-US" sz="4000" b="1" dirty="0"/>
                    </a:p>
                  </a:txBody>
                  <a:tcPr>
                    <a:pattFill prst="ltVert">
                      <a:fgClr>
                        <a:srgbClr val="C3B9C5"/>
                      </a:fgClr>
                      <a:bgClr>
                        <a:schemeClr val="accent6">
                          <a:lumMod val="60000"/>
                          <a:lumOff val="40000"/>
                        </a:schemeClr>
                      </a:bgClr>
                    </a:pattFill>
                  </a:tcPr>
                </a:tc>
              </a:tr>
              <a:tr h="1203960"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3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+mj-cs"/>
                        </a:rPr>
                        <a:t>وصل السياحُ إلى الفندق.</a:t>
                      </a:r>
                      <a:endParaRPr lang="en-US" b="1" dirty="0"/>
                    </a:p>
                  </a:txBody>
                  <a:tcPr/>
                </a:tc>
              </a:tr>
              <a:tr h="1203960"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3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+mj-cs"/>
                        </a:rPr>
                        <a:t>متعَباً</a:t>
                      </a:r>
                      <a:r>
                        <a:rPr lang="ar-IQ" sz="38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+mj-cs"/>
                        </a:rPr>
                        <a:t> يعودُ الفلاحُ إلى منزلهِ.</a:t>
                      </a:r>
                      <a:endParaRPr lang="en-US" b="1" dirty="0"/>
                    </a:p>
                  </a:txBody>
                  <a:tcPr/>
                </a:tc>
              </a:tr>
              <a:tr h="1203960"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3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+mj-cs"/>
                        </a:rPr>
                        <a:t>من</a:t>
                      </a:r>
                      <a:r>
                        <a:rPr lang="ar-IQ" sz="38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+mj-cs"/>
                        </a:rPr>
                        <a:t> القِشِّ يَبني العصفورُ عُشّه.</a:t>
                      </a:r>
                      <a:endParaRPr lang="en-US" b="1" dirty="0"/>
                    </a:p>
                  </a:txBody>
                  <a:tcPr/>
                </a:tc>
              </a:tr>
              <a:tr h="1203960"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3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+mj-cs"/>
                        </a:rPr>
                        <a:t>في</a:t>
                      </a:r>
                      <a:r>
                        <a:rPr lang="ar-IQ" sz="38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+mj-cs"/>
                        </a:rPr>
                        <a:t> المساءِ تسودُ السكينةُ قريتنا.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90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457200"/>
            <a:ext cx="8610600" cy="8382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83912"/>
            <a:ext cx="9143999" cy="58477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RelaxedModerately"/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IQ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الحركات الإعرابية - القرائية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799" y="1828800"/>
            <a:ext cx="8610601" cy="3170099"/>
          </a:xfrm>
          <a:prstGeom prst="rect">
            <a:avLst/>
          </a:prstGeom>
          <a:gradFill flip="none" rotWithShape="1">
            <a:gsLst>
              <a:gs pos="99000">
                <a:srgbClr val="339933"/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ar-IQ" sz="4000" cap="small" dirty="0" smtClean="0"/>
              <a:t>لدينا أربع حركات رئيسة، كالآتي:</a:t>
            </a:r>
          </a:p>
          <a:p>
            <a:pPr algn="just" rtl="1"/>
            <a:r>
              <a:rPr lang="ar-IQ" sz="4000" cap="small" dirty="0" smtClean="0"/>
              <a:t>الضمة: </a:t>
            </a:r>
            <a:r>
              <a:rPr lang="ar-IQ" sz="4000" cap="small" dirty="0"/>
              <a:t>ــــُ مع تنوينها </a:t>
            </a:r>
            <a:r>
              <a:rPr lang="ar-IQ" sz="4000" cap="small" dirty="0" smtClean="0"/>
              <a:t>ـــٌ   مثل: محمدُ ، محمدٌ.</a:t>
            </a:r>
            <a:endParaRPr lang="ar-IQ" sz="4000" cap="small" dirty="0"/>
          </a:p>
          <a:p>
            <a:pPr algn="just" rtl="1"/>
            <a:r>
              <a:rPr lang="ar-IQ" sz="4000" cap="small" dirty="0"/>
              <a:t>الفتحة: ــــَ مع تنوينها </a:t>
            </a:r>
            <a:r>
              <a:rPr lang="ar-IQ" sz="4000" cap="small" dirty="0" smtClean="0"/>
              <a:t>ـــاً   مثل: محمدَ، محمداً.</a:t>
            </a:r>
            <a:endParaRPr lang="en-US" sz="4000" cap="small" dirty="0"/>
          </a:p>
          <a:p>
            <a:pPr algn="just" rtl="1"/>
            <a:r>
              <a:rPr lang="ar-IQ" sz="4000" cap="small" dirty="0"/>
              <a:t>الكسرة: </a:t>
            </a:r>
            <a:r>
              <a:rPr lang="ar-IQ" sz="4000" cap="small" dirty="0" smtClean="0"/>
              <a:t>ــــِ مع تنوينها ـــٍ   مثل: محمدِ، محمدٍ.</a:t>
            </a:r>
          </a:p>
          <a:p>
            <a:pPr algn="just" rtl="1"/>
            <a:r>
              <a:rPr lang="ar-IQ" sz="4000" cap="small" dirty="0" smtClean="0"/>
              <a:t>السكون: ــــْ ليس له تنوين. مثل: إذْهب</a:t>
            </a:r>
            <a:r>
              <a:rPr lang="ar-IQ" sz="4000" u="sng" cap="small" dirty="0" smtClean="0"/>
              <a:t>ْ ، </a:t>
            </a:r>
            <a:r>
              <a:rPr lang="ar-IQ" sz="4000" cap="small" dirty="0" smtClean="0"/>
              <a:t>لم يذهَبْ.</a:t>
            </a:r>
            <a:endParaRPr lang="en-US" sz="4000" u="sng" cap="small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1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  <p:bldP spid="6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C3B9C5"/>
          </a:fgClr>
          <a:bgClr>
            <a:srgbClr val="7030A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"/>
            <a:ext cx="8625804" cy="914399"/>
          </a:xfrm>
        </p:spPr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إملأ الجدول الآتي بما يناسب خاناته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257028"/>
              </p:ext>
            </p:extLst>
          </p:nvPr>
        </p:nvGraphicFramePr>
        <p:xfrm>
          <a:off x="304800" y="685800"/>
          <a:ext cx="8473404" cy="60198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752600"/>
                <a:gridCol w="1524000"/>
                <a:gridCol w="5196804"/>
              </a:tblGrid>
              <a:tr h="1203960">
                <a:tc>
                  <a:txBody>
                    <a:bodyPr/>
                    <a:lstStyle/>
                    <a:p>
                      <a:pPr algn="ctr" rtl="1"/>
                      <a:r>
                        <a:rPr lang="ar-IQ" sz="3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الفاعل</a:t>
                      </a:r>
                      <a:endParaRPr lang="en-US" sz="3800" b="1" kern="1200" dirty="0">
                        <a:solidFill>
                          <a:schemeClr val="bg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3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+mj-cs"/>
                        </a:rPr>
                        <a:t>الفعل </a:t>
                      </a:r>
                      <a:endParaRPr lang="en-US" sz="3800" b="1" kern="1200" dirty="0">
                        <a:solidFill>
                          <a:schemeClr val="bg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4800" b="1" dirty="0" smtClean="0"/>
                        <a:t>الفعل المضارع</a:t>
                      </a:r>
                      <a:endParaRPr lang="en-US" sz="4800" b="1" dirty="0"/>
                    </a:p>
                  </a:txBody>
                  <a:tcPr>
                    <a:pattFill prst="pct5">
                      <a:fgClr>
                        <a:srgbClr val="7030A0"/>
                      </a:fgClr>
                      <a:bgClr>
                        <a:schemeClr val="bg2">
                          <a:lumMod val="75000"/>
                        </a:schemeClr>
                      </a:bgClr>
                    </a:pattFill>
                  </a:tcPr>
                </a:tc>
              </a:tr>
              <a:tr h="1203960">
                <a:tc>
                  <a:txBody>
                    <a:bodyPr/>
                    <a:lstStyle/>
                    <a:p>
                      <a:pPr algn="r" rtl="1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5400" b="1" kern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+mj-cs"/>
                        </a:rPr>
                        <a:t>تُقلعُ</a:t>
                      </a:r>
                      <a:r>
                        <a:rPr lang="ar-IQ" sz="54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+mj-cs"/>
                        </a:rPr>
                        <a:t> الطائرةُ غداً.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203960"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3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+mj-cs"/>
                        </a:rPr>
                        <a:t>يصلُ عميدُ الكلية اليوم.</a:t>
                      </a:r>
                      <a:endParaRPr lang="en-US" b="1" dirty="0"/>
                    </a:p>
                  </a:txBody>
                  <a:tcPr/>
                </a:tc>
              </a:tr>
              <a:tr h="1203960"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3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+mj-cs"/>
                        </a:rPr>
                        <a:t>يذهبون معاً إلى الجامع.</a:t>
                      </a:r>
                      <a:endParaRPr lang="en-US" b="1" dirty="0"/>
                    </a:p>
                  </a:txBody>
                  <a:tcPr/>
                </a:tc>
              </a:tr>
              <a:tr h="1203960"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3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+mj-cs"/>
                        </a:rPr>
                        <a:t>أنتِ تذهبينَ برفقة صديقاتك</a:t>
                      </a:r>
                      <a:r>
                        <a:rPr lang="ar-IQ" sz="38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+mj-cs"/>
                        </a:rPr>
                        <a:t>.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4928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3000"/>
                <a:shade val="98000"/>
                <a:satMod val="150000"/>
                <a:lumMod val="102000"/>
              </a:schemeClr>
            </a:gs>
            <a:gs pos="8000">
              <a:srgbClr val="465C49"/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"/>
            <a:ext cx="8625804" cy="914399"/>
          </a:xfrm>
        </p:spPr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إملأ الجدول الآتي بما يناسب خاناته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071018"/>
              </p:ext>
            </p:extLst>
          </p:nvPr>
        </p:nvGraphicFramePr>
        <p:xfrm>
          <a:off x="0" y="685800"/>
          <a:ext cx="8778205" cy="61112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24000"/>
                <a:gridCol w="1066800"/>
                <a:gridCol w="1371600"/>
                <a:gridCol w="4815805"/>
              </a:tblGrid>
              <a:tr h="1295400">
                <a:tc>
                  <a:txBody>
                    <a:bodyPr/>
                    <a:lstStyle/>
                    <a:p>
                      <a:pPr algn="just" rtl="1"/>
                      <a:r>
                        <a:rPr lang="ar-IQ" sz="2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+mj-cs"/>
                        </a:rPr>
                        <a:t>المفعول</a:t>
                      </a:r>
                      <a:r>
                        <a:rPr lang="ar-IQ" sz="28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+mj-cs"/>
                        </a:rPr>
                        <a:t> به</a:t>
                      </a:r>
                      <a:endParaRPr lang="en-US" sz="2800" b="1" kern="1200" dirty="0">
                        <a:solidFill>
                          <a:schemeClr val="bg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IQ" sz="2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+mj-cs"/>
                        </a:rPr>
                        <a:t>الفاعل</a:t>
                      </a:r>
                      <a:endParaRPr lang="en-US" sz="2800" b="1" kern="1200" dirty="0">
                        <a:solidFill>
                          <a:schemeClr val="bg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IQ" sz="2800" kern="1200" dirty="0" smtClean="0">
                          <a:solidFill>
                            <a:schemeClr val="bg1"/>
                          </a:solidFill>
                        </a:rPr>
                        <a:t>الفعل</a:t>
                      </a:r>
                      <a:r>
                        <a:rPr lang="ar-IQ" sz="2800" kern="1200" dirty="0" smtClean="0"/>
                        <a:t> </a:t>
                      </a:r>
                      <a:endParaRPr lang="en-US" sz="2800" b="1" kern="1200" dirty="0">
                        <a:solidFill>
                          <a:schemeClr val="bg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b="1" dirty="0"/>
                    </a:p>
                  </a:txBody>
                  <a:tcPr/>
                </a:tc>
              </a:tr>
              <a:tr h="1203960">
                <a:tc>
                  <a:txBody>
                    <a:bodyPr/>
                    <a:lstStyle/>
                    <a:p>
                      <a:pPr algn="r" rtl="1"/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4000" kern="1200" dirty="0" smtClean="0"/>
                        <a:t>يعرفُ السائقُ أزقّة القرية.</a:t>
                      </a:r>
                      <a:endParaRPr lang="en-US" sz="1400" b="1" dirty="0"/>
                    </a:p>
                  </a:txBody>
                  <a:tcPr/>
                </a:tc>
              </a:tr>
              <a:tr h="1203960"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4000" kern="1200" dirty="0" smtClean="0"/>
                        <a:t>من الأرض يجمعُ المزارعُ الغّلّة.</a:t>
                      </a:r>
                      <a:endParaRPr lang="en-US" sz="1400" b="1" dirty="0"/>
                    </a:p>
                  </a:txBody>
                  <a:tcPr/>
                </a:tc>
              </a:tr>
              <a:tr h="1203960"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3800" kern="1200" dirty="0" smtClean="0"/>
                        <a:t>قال الشاهدُ الحقيقةَ.</a:t>
                      </a:r>
                      <a:endParaRPr lang="en-US" b="1" dirty="0"/>
                    </a:p>
                  </a:txBody>
                  <a:tcPr/>
                </a:tc>
              </a:tr>
              <a:tr h="1203960"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3800" kern="1200" dirty="0" smtClean="0"/>
                        <a:t>أعلنَ الحاكمُ نهاية</a:t>
                      </a:r>
                      <a:r>
                        <a:rPr lang="ar-IQ" sz="3800" kern="1200" baseline="0" dirty="0" smtClean="0"/>
                        <a:t>َ المباراة.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36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3000"/>
                <a:shade val="98000"/>
                <a:satMod val="150000"/>
                <a:lumMod val="102000"/>
              </a:schemeClr>
            </a:gs>
            <a:gs pos="50000">
              <a:schemeClr val="bg2">
                <a:tint val="98000"/>
                <a:shade val="90000"/>
                <a:satMod val="13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0"/>
            <a:ext cx="8763000" cy="12954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60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علامات الفعل</a:t>
            </a:r>
            <a:endParaRPr lang="en-US" sz="6000" b="1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dirty="0"/>
          </a:p>
        </p:txBody>
      </p:sp>
      <p:pic>
        <p:nvPicPr>
          <p:cNvPr id="1026" name="Picture 2" descr="C:\Users\yadgar\Downloads\باكراوند ب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08100"/>
            <a:ext cx="9143999" cy="563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Rectangle 8"/>
          <p:cNvSpPr/>
          <p:nvPr/>
        </p:nvSpPr>
        <p:spPr>
          <a:xfrm>
            <a:off x="-1600200" y="1308100"/>
            <a:ext cx="9982200" cy="4154984"/>
          </a:xfrm>
          <a:prstGeom prst="rect">
            <a:avLst/>
          </a:prstGeom>
          <a:gradFill flip="none" rotWithShape="1">
            <a:gsLst>
              <a:gs pos="82000">
                <a:schemeClr val="bg2"/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ar-IQ" sz="2800" dirty="0" smtClean="0"/>
              <a:t>        </a:t>
            </a:r>
          </a:p>
          <a:p>
            <a:pPr algn="just" rtl="1"/>
            <a:r>
              <a:rPr lang="ar-IQ" sz="2800" dirty="0"/>
              <a:t> </a:t>
            </a:r>
            <a:r>
              <a:rPr lang="ar-IQ" sz="2800" dirty="0" smtClean="0"/>
              <a:t>        يمتاز الفعل عن </a:t>
            </a:r>
            <a:r>
              <a:rPr lang="ar-IQ" sz="2000" dirty="0" smtClean="0"/>
              <a:t>الإسم والحرف بأربع علاماتٍ:</a:t>
            </a:r>
            <a:endParaRPr lang="ar-IQ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lvl="0" algn="just" rtl="1"/>
            <a:r>
              <a:rPr lang="ar-IQ" sz="3600" dirty="0" smtClean="0"/>
              <a:t>1- قد: قد </a:t>
            </a:r>
            <a:r>
              <a:rPr lang="ar-IQ" sz="3200" dirty="0" smtClean="0"/>
              <a:t>نجحَ الطالبٌ (الماضي</a:t>
            </a:r>
          </a:p>
          <a:p>
            <a:pPr lvl="0" algn="just" rtl="1"/>
            <a:r>
              <a:rPr lang="ar-IQ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IQ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      قد يجودُ البخيلُ (المضارع)</a:t>
            </a:r>
          </a:p>
          <a:p>
            <a:pPr lvl="0" algn="just" rtl="1"/>
            <a:r>
              <a:rPr lang="ar-IQ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2-السين: سيقولُ السفهاءُ (المضارع – المستقبل).</a:t>
            </a:r>
          </a:p>
          <a:p>
            <a:pPr lvl="0" algn="just" rtl="1"/>
            <a:r>
              <a:rPr lang="ar-IQ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3-  سوف نُصْليهم ناراً (المضارع – المستقبل البعيد)</a:t>
            </a:r>
          </a:p>
          <a:p>
            <a:pPr lvl="0" algn="just" rtl="1"/>
            <a:r>
              <a:rPr lang="ar-IQ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4- تاء التأنيث الساكنة: تدخل على الفعل الماضي فقط، </a:t>
            </a:r>
          </a:p>
          <a:p>
            <a:pPr lvl="0" algn="just" rtl="1"/>
            <a:r>
              <a:rPr lang="ar-IQ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لتشير إلى أنّ الفاعل مؤنث: ذهبَتْ: أي فتاة أو</a:t>
            </a:r>
            <a:r>
              <a:rPr lang="ar-IQ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IQ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بنتٌ.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381000"/>
            <a:ext cx="8686800" cy="12954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3175">
            <a:solidFill>
              <a:srgbClr val="FFFF00"/>
            </a:solidFill>
          </a:ln>
          <a:scene3d>
            <a:camera prst="perspectiveBelow"/>
            <a:lightRig rig="threePt" dir="t"/>
          </a:scene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IQ" sz="3600" b="1" dirty="0" smtClean="0"/>
              <a:t>ثالثاً: الحرف </a:t>
            </a:r>
            <a:endParaRPr lang="en-US" sz="3600" dirty="0" smtClean="0"/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6200" y="1524000"/>
            <a:ext cx="9144000" cy="5638800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rtl="1"/>
            <a:r>
              <a:rPr lang="ar-IQ" sz="3200" b="1" dirty="0" smtClean="0">
                <a:solidFill>
                  <a:schemeClr val="tx1"/>
                </a:solidFill>
              </a:rPr>
              <a:t>أولاً حروف الجر: تدخل حروف الجرِّ على الإسم فقط، فتجُرّهُ</a:t>
            </a:r>
            <a:r>
              <a:rPr lang="ar-IQ" sz="3200" dirty="0" smtClean="0">
                <a:solidFill>
                  <a:schemeClr val="tx1"/>
                </a:solidFill>
              </a:rPr>
              <a:t>:</a:t>
            </a:r>
            <a:endParaRPr lang="en-US" sz="3200" dirty="0" smtClean="0">
              <a:solidFill>
                <a:schemeClr val="tx1"/>
              </a:solidFill>
            </a:endParaRPr>
          </a:p>
          <a:p>
            <a:pPr lvl="0" algn="just" rtl="1"/>
            <a:r>
              <a:rPr lang="ar-IQ" sz="3200" dirty="0" smtClean="0">
                <a:solidFill>
                  <a:schemeClr val="tx1"/>
                </a:solidFill>
              </a:rPr>
              <a:t>مِن:      نزلتُ من الجبلِ.</a:t>
            </a:r>
            <a:endParaRPr lang="en-US" sz="3200" dirty="0" smtClean="0">
              <a:solidFill>
                <a:schemeClr val="tx1"/>
              </a:solidFill>
            </a:endParaRPr>
          </a:p>
          <a:p>
            <a:pPr lvl="0" algn="just" rtl="1"/>
            <a:r>
              <a:rPr lang="ar-IQ" sz="3200" dirty="0" smtClean="0">
                <a:solidFill>
                  <a:schemeClr val="tx1"/>
                </a:solidFill>
              </a:rPr>
              <a:t>إلى:     سافرتُ إلى مدينةِ الكوفةِ.</a:t>
            </a:r>
            <a:endParaRPr lang="en-US" sz="3200" dirty="0" smtClean="0">
              <a:solidFill>
                <a:schemeClr val="tx1"/>
              </a:solidFill>
            </a:endParaRPr>
          </a:p>
          <a:p>
            <a:pPr lvl="0" algn="just" rtl="1"/>
            <a:r>
              <a:rPr lang="ar-IQ" sz="3200" dirty="0" smtClean="0">
                <a:solidFill>
                  <a:schemeClr val="tx1"/>
                </a:solidFill>
              </a:rPr>
              <a:t>عَن:    يدافعُ البشمركةُ عن الوطنِ.</a:t>
            </a:r>
            <a:endParaRPr lang="en-US" sz="3200" dirty="0" smtClean="0">
              <a:solidFill>
                <a:schemeClr val="tx1"/>
              </a:solidFill>
            </a:endParaRPr>
          </a:p>
          <a:p>
            <a:pPr lvl="0" algn="just" rtl="1"/>
            <a:r>
              <a:rPr lang="ar-IQ" sz="3200" dirty="0" smtClean="0">
                <a:solidFill>
                  <a:schemeClr val="tx1"/>
                </a:solidFill>
              </a:rPr>
              <a:t>على:   صعِدتُ على متنِ الحافلةِ.</a:t>
            </a:r>
            <a:endParaRPr lang="en-US" sz="3200" dirty="0" smtClean="0">
              <a:solidFill>
                <a:schemeClr val="tx1"/>
              </a:solidFill>
            </a:endParaRPr>
          </a:p>
          <a:p>
            <a:pPr lvl="0" algn="just" rtl="1"/>
            <a:r>
              <a:rPr lang="ar-IQ" sz="3200" dirty="0" smtClean="0">
                <a:solidFill>
                  <a:schemeClr val="tx1"/>
                </a:solidFill>
              </a:rPr>
              <a:t>في:     في السماءِ نجومٌ.</a:t>
            </a:r>
            <a:endParaRPr lang="en-US" sz="3200" dirty="0" smtClean="0">
              <a:solidFill>
                <a:schemeClr val="tx1"/>
              </a:solidFill>
            </a:endParaRPr>
          </a:p>
          <a:p>
            <a:pPr lvl="0" algn="just" rtl="1"/>
            <a:r>
              <a:rPr lang="ar-IQ" sz="3200" dirty="0" smtClean="0">
                <a:solidFill>
                  <a:schemeClr val="tx1"/>
                </a:solidFill>
              </a:rPr>
              <a:t>بـ:      كَتبْتُ بالقلمِ.</a:t>
            </a:r>
            <a:endParaRPr lang="en-US" sz="3200" dirty="0" smtClean="0">
              <a:solidFill>
                <a:schemeClr val="tx1"/>
              </a:solidFill>
            </a:endParaRPr>
          </a:p>
          <a:p>
            <a:pPr lvl="0" algn="just" rtl="1"/>
            <a:r>
              <a:rPr lang="ar-IQ" sz="3200" dirty="0" smtClean="0">
                <a:solidFill>
                  <a:schemeClr val="tx1"/>
                </a:solidFill>
              </a:rPr>
              <a:t>كـ:      المعلِّم كالوالدِ.</a:t>
            </a:r>
          </a:p>
          <a:p>
            <a:pPr lvl="0" algn="just" rtl="1"/>
            <a:r>
              <a:rPr lang="ar-IQ" sz="3200" dirty="0" smtClean="0">
                <a:solidFill>
                  <a:schemeClr val="tx1"/>
                </a:solidFill>
              </a:rPr>
              <a:t>لـ:       المالُ لسعيدٍ.</a:t>
            </a:r>
          </a:p>
          <a:p>
            <a:pPr lvl="0" algn="just" rtl="1"/>
            <a:r>
              <a:rPr lang="ar-IQ" sz="3200" dirty="0" smtClean="0">
                <a:solidFill>
                  <a:schemeClr val="tx1"/>
                </a:solidFill>
              </a:rPr>
              <a:t>رُبّ:    رُبّ رجلِ كريمٍ لقيتُه.</a:t>
            </a:r>
          </a:p>
          <a:p>
            <a:pPr lvl="0" algn="just" rtl="1"/>
            <a:endParaRPr lang="ar-IQ" sz="3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1"/>
            <a:ext cx="8305800" cy="6437314"/>
          </a:xfrm>
        </p:spPr>
        <p:txBody>
          <a:bodyPr>
            <a:normAutofit/>
          </a:bodyPr>
          <a:lstStyle/>
          <a:p>
            <a:pPr marL="609600" indent="-609600" algn="r" rtl="1" eaLnBrk="1" hangingPunct="1">
              <a:buFontTx/>
              <a:buNone/>
            </a:pPr>
            <a:endParaRPr lang="ar-IQ" sz="3600" b="1" dirty="0" smtClean="0"/>
          </a:p>
          <a:p>
            <a:pPr marL="609600" indent="-609600" algn="r" rtl="1" eaLnBrk="1" hangingPunct="1">
              <a:buFontTx/>
              <a:buNone/>
            </a:pPr>
            <a:r>
              <a:rPr lang="ar-IQ" sz="3600" b="1" dirty="0" smtClean="0"/>
              <a:t>ومن حروف الجر أيضاً؛ حروف القسمِ:</a:t>
            </a:r>
          </a:p>
          <a:p>
            <a:pPr marL="0" indent="0" algn="r" rtl="1" eaLnBrk="1" hangingPunct="1">
              <a:buNone/>
            </a:pPr>
            <a:endParaRPr lang="ar-IQ" sz="3200" b="1" dirty="0" smtClean="0">
              <a:solidFill>
                <a:srgbClr val="002060"/>
              </a:solidFill>
            </a:endParaRPr>
          </a:p>
          <a:p>
            <a:pPr algn="r" rtl="1" eaLnBrk="1" hangingPunct="1">
              <a:buFontTx/>
              <a:buChar char="-"/>
            </a:pPr>
            <a:r>
              <a:rPr lang="ar-IQ" sz="3200" b="1" dirty="0" smtClean="0">
                <a:solidFill>
                  <a:srgbClr val="002060"/>
                </a:solidFill>
              </a:rPr>
              <a:t>الواو: واللهِ، والتينِ، والزيتونِ.</a:t>
            </a:r>
          </a:p>
          <a:p>
            <a:pPr algn="r" rtl="1" eaLnBrk="1" hangingPunct="1">
              <a:buFontTx/>
              <a:buChar char="-"/>
            </a:pPr>
            <a:r>
              <a:rPr lang="ar-IQ" sz="3200" b="1" dirty="0" smtClean="0">
                <a:solidFill>
                  <a:srgbClr val="002060"/>
                </a:solidFill>
              </a:rPr>
              <a:t>الباء: باللهِ.</a:t>
            </a:r>
          </a:p>
          <a:p>
            <a:pPr marL="0" indent="0" algn="r" rtl="1" eaLnBrk="1" hangingPunct="1">
              <a:buNone/>
            </a:pPr>
            <a:r>
              <a:rPr lang="ar-IQ" sz="3200" b="1" dirty="0" smtClean="0">
                <a:solidFill>
                  <a:srgbClr val="002060"/>
                </a:solidFill>
              </a:rPr>
              <a:t>- التاء: تاللهِ، تالله لأكيدنّن أصنامكم.</a:t>
            </a:r>
            <a:endParaRPr lang="ar-IQ" sz="3200" b="1" dirty="0">
              <a:solidFill>
                <a:srgbClr val="002060"/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74004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1" dur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1" dur="1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1"/>
            <a:ext cx="8305800" cy="6437314"/>
          </a:xfrm>
        </p:spPr>
        <p:txBody>
          <a:bodyPr>
            <a:normAutofit/>
          </a:bodyPr>
          <a:lstStyle/>
          <a:p>
            <a:pPr marL="609600" indent="-609600" algn="r" rtl="1" eaLnBrk="1" hangingPunct="1">
              <a:buFontTx/>
              <a:buNone/>
            </a:pPr>
            <a:r>
              <a:rPr lang="ar-IQ" sz="3600" b="1" dirty="0" smtClean="0"/>
              <a:t>ثانياً: حروف النصب التي تدخل على الفعلِ المضارعِ فتنصبَهُ:</a:t>
            </a:r>
          </a:p>
          <a:p>
            <a:pPr marL="609600" indent="-609600" algn="r" rtl="1" eaLnBrk="1" hangingPunct="1">
              <a:buFontTx/>
              <a:buNone/>
            </a:pPr>
            <a:endParaRPr lang="ar-IQ" sz="3600" b="1" dirty="0" smtClean="0"/>
          </a:p>
          <a:p>
            <a:pPr marL="609600" indent="-609600" algn="r" rtl="1" eaLnBrk="1" hangingPunct="1">
              <a:buFontTx/>
              <a:buNone/>
            </a:pPr>
            <a:r>
              <a:rPr lang="ar-IQ" sz="3600" b="1" dirty="0" smtClean="0"/>
              <a:t>لَنْ: </a:t>
            </a:r>
            <a:r>
              <a:rPr lang="ar-IQ" sz="3200" b="1" dirty="0" smtClean="0">
                <a:solidFill>
                  <a:srgbClr val="002060"/>
                </a:solidFill>
              </a:rPr>
              <a:t>(لن نُؤمنَ لك).</a:t>
            </a:r>
          </a:p>
          <a:p>
            <a:pPr marL="609600" indent="-609600" algn="r" rtl="1">
              <a:buNone/>
            </a:pPr>
            <a:r>
              <a:rPr lang="ar-IQ" sz="3600" b="1" dirty="0" smtClean="0"/>
              <a:t>أنْ: </a:t>
            </a:r>
            <a:r>
              <a:rPr lang="ar-IQ" sz="3200" b="1" dirty="0" smtClean="0">
                <a:solidFill>
                  <a:srgbClr val="002060"/>
                </a:solidFill>
              </a:rPr>
              <a:t>(أطمعُ أنْ يغفرَ لي ربي).</a:t>
            </a:r>
            <a:endParaRPr lang="ar-IQ" sz="3200" b="1" dirty="0">
              <a:solidFill>
                <a:srgbClr val="002060"/>
              </a:solidFill>
            </a:endParaRPr>
          </a:p>
          <a:p>
            <a:pPr marL="609600" indent="-609600" algn="r" rtl="1">
              <a:buNone/>
            </a:pPr>
            <a:r>
              <a:rPr lang="ar-IQ" sz="3600" b="1" dirty="0" smtClean="0"/>
              <a:t>إذن: </a:t>
            </a:r>
            <a:r>
              <a:rPr lang="ar-IQ" sz="3200" b="1" dirty="0" smtClean="0">
                <a:solidFill>
                  <a:srgbClr val="002060"/>
                </a:solidFill>
              </a:rPr>
              <a:t>(أزوركَ غداً ... إذن أُكرمَك).</a:t>
            </a:r>
            <a:endParaRPr lang="ar-IQ" sz="3200" b="1" dirty="0">
              <a:solidFill>
                <a:srgbClr val="002060"/>
              </a:solidFill>
            </a:endParaRPr>
          </a:p>
          <a:p>
            <a:pPr marL="609600" indent="-609600" algn="r" rtl="1">
              <a:buNone/>
            </a:pPr>
            <a:r>
              <a:rPr lang="ar-IQ" sz="3600" b="1" dirty="0" smtClean="0"/>
              <a:t>كَيْ: </a:t>
            </a:r>
            <a:r>
              <a:rPr lang="ar-IQ" sz="3200" b="1" dirty="0" smtClean="0">
                <a:solidFill>
                  <a:srgbClr val="002060"/>
                </a:solidFill>
              </a:rPr>
              <a:t>(أدْرُسُ كي أنجَحَ).</a:t>
            </a:r>
          </a:p>
          <a:p>
            <a:pPr marL="609600" indent="-609600" algn="r" rtl="1">
              <a:buNone/>
            </a:pPr>
            <a:r>
              <a:rPr lang="ar-IQ" sz="3600" b="1" dirty="0" smtClean="0"/>
              <a:t>حتى: </a:t>
            </a:r>
            <a:r>
              <a:rPr lang="ar-IQ" sz="3200" b="1" dirty="0" smtClean="0">
                <a:solidFill>
                  <a:srgbClr val="002060"/>
                </a:solidFill>
              </a:rPr>
              <a:t>(.. حتى يرجعَ إلينا موسى).</a:t>
            </a:r>
            <a:endParaRPr lang="ar-IQ" sz="3200" b="1" dirty="0">
              <a:solidFill>
                <a:srgbClr val="002060"/>
              </a:solidFill>
            </a:endParaRPr>
          </a:p>
          <a:p>
            <a:pPr marL="609600" indent="-609600" algn="r" rtl="1">
              <a:buNone/>
            </a:pPr>
            <a:endParaRPr lang="ar-IQ" sz="3200" b="1" dirty="0">
              <a:solidFill>
                <a:srgbClr val="002060"/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05985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1" dur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1" dur="1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6" dur="1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1" dur="1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6" dur="1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600200"/>
          </a:xfrm>
        </p:spPr>
        <p:txBody>
          <a:bodyPr>
            <a:noAutofit/>
          </a:bodyPr>
          <a:lstStyle/>
          <a:p>
            <a:pPr algn="just" rtl="1"/>
            <a:r>
              <a:rPr lang="ar-IQ" b="1" dirty="0" smtClean="0"/>
              <a:t>ثالثا: حروف الجزم: </a:t>
            </a:r>
            <a:r>
              <a:rPr lang="ar-IQ" sz="3200" b="1" dirty="0" smtClean="0"/>
              <a:t>تدخلُ حروفُ الجزمِ على الفعل المضارع فتجزمَه أي ينتهي الفعلُ المضارع بالسكون.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44964"/>
          </a:xfrm>
        </p:spPr>
        <p:txBody>
          <a:bodyPr/>
          <a:lstStyle/>
          <a:p>
            <a:pPr marL="609600" indent="-609600" algn="r" rtl="1">
              <a:buNone/>
            </a:pPr>
            <a:r>
              <a:rPr lang="ar-IQ" sz="3200" b="1" dirty="0" smtClean="0"/>
              <a:t>لمْ: </a:t>
            </a:r>
            <a:r>
              <a:rPr lang="ar-IQ" sz="2800" b="1" dirty="0" smtClean="0">
                <a:solidFill>
                  <a:srgbClr val="002060"/>
                </a:solidFill>
              </a:rPr>
              <a:t>(لم يدرسْ الطالبُ).</a:t>
            </a:r>
          </a:p>
          <a:p>
            <a:pPr marL="609600" indent="-609600" algn="r" rtl="1">
              <a:buNone/>
            </a:pPr>
            <a:r>
              <a:rPr lang="ar-IQ" sz="3200" b="1" dirty="0"/>
              <a:t>لمّا: </a:t>
            </a:r>
            <a:r>
              <a:rPr lang="ar-IQ" sz="2800" b="1" dirty="0" smtClean="0">
                <a:solidFill>
                  <a:srgbClr val="002060"/>
                </a:solidFill>
              </a:rPr>
              <a:t>(لمّا يذقْ طعمَ الفوز).</a:t>
            </a:r>
          </a:p>
          <a:p>
            <a:pPr marL="609600" indent="-609600" algn="r" rtl="1">
              <a:buNone/>
            </a:pPr>
            <a:r>
              <a:rPr lang="ar-IQ" sz="3200" b="1" dirty="0" smtClean="0"/>
              <a:t>أَلم: </a:t>
            </a:r>
            <a:r>
              <a:rPr lang="ar-IQ" sz="2800" b="1" dirty="0" smtClean="0">
                <a:solidFill>
                  <a:srgbClr val="002060"/>
                </a:solidFill>
              </a:rPr>
              <a:t>(أَلمْ نشرحْ لك صدرك).</a:t>
            </a:r>
            <a:endParaRPr lang="ar-IQ" sz="2800" b="1" dirty="0">
              <a:solidFill>
                <a:srgbClr val="002060"/>
              </a:solidFill>
            </a:endParaRPr>
          </a:p>
          <a:p>
            <a:pPr marL="609600" indent="-609600" algn="r" rtl="1">
              <a:buNone/>
            </a:pPr>
            <a:r>
              <a:rPr lang="ar-IQ" sz="3200" b="1" dirty="0" smtClean="0"/>
              <a:t>لام الأمر: </a:t>
            </a:r>
            <a:r>
              <a:rPr lang="ar-IQ" sz="2800" b="1" dirty="0" smtClean="0">
                <a:solidFill>
                  <a:srgbClr val="002060"/>
                </a:solidFill>
              </a:rPr>
              <a:t>(ليُنفقْ ذو سعةٍ من سعته).</a:t>
            </a:r>
          </a:p>
          <a:p>
            <a:pPr marL="609600" indent="-609600" algn="r" rtl="1">
              <a:buNone/>
            </a:pPr>
            <a:r>
              <a:rPr lang="ar-IQ" sz="3200" b="1" dirty="0" smtClean="0"/>
              <a:t>لا الناهية: </a:t>
            </a:r>
            <a:r>
              <a:rPr lang="ar-IQ" sz="2800" b="1" dirty="0" smtClean="0">
                <a:solidFill>
                  <a:srgbClr val="002060"/>
                </a:solidFill>
              </a:rPr>
              <a:t>(لا تُشركْ بالله).</a:t>
            </a:r>
            <a:endParaRPr lang="ar-IQ" sz="2800" b="1" dirty="0">
              <a:solidFill>
                <a:srgbClr val="002060"/>
              </a:solidFill>
            </a:endParaRPr>
          </a:p>
          <a:p>
            <a:pPr marL="609600" indent="-609600" algn="r" rtl="1">
              <a:buNone/>
            </a:pPr>
            <a:r>
              <a:rPr lang="ar-IQ" sz="3200" b="1" dirty="0" smtClean="0"/>
              <a:t>إنْ: </a:t>
            </a:r>
            <a:r>
              <a:rPr lang="ar-IQ" sz="2800" b="1" dirty="0" smtClean="0">
                <a:solidFill>
                  <a:srgbClr val="002060"/>
                </a:solidFill>
              </a:rPr>
              <a:t>(إنْ تجتهِدْ تنجحْ).</a:t>
            </a:r>
            <a:endParaRPr lang="ar-IQ" sz="2800" b="1" dirty="0">
              <a:solidFill>
                <a:srgbClr val="002060"/>
              </a:solidFill>
            </a:endParaRPr>
          </a:p>
          <a:p>
            <a:pPr marL="609600" indent="-609600" algn="r" rtl="1">
              <a:buNone/>
            </a:pPr>
            <a:endParaRPr lang="ar-IQ" sz="2800" b="1" dirty="0" smtClean="0">
              <a:solidFill>
                <a:srgbClr val="002060"/>
              </a:solidFill>
            </a:endParaRPr>
          </a:p>
          <a:p>
            <a:pPr marL="609600" indent="-609600" algn="r" rtl="1">
              <a:buNone/>
            </a:pPr>
            <a:endParaRPr lang="ar-IQ" sz="4400" b="1" dirty="0">
              <a:solidFill>
                <a:srgbClr val="002060"/>
              </a:solidFill>
            </a:endParaRPr>
          </a:p>
          <a:p>
            <a:pPr marL="609600" indent="-609600" algn="r" rtl="1">
              <a:buNone/>
            </a:pPr>
            <a:endParaRPr lang="ar-IQ" sz="4400" b="1" dirty="0">
              <a:solidFill>
                <a:srgbClr val="002060"/>
              </a:solidFill>
            </a:endParaRPr>
          </a:p>
          <a:p>
            <a:pPr algn="just" rtl="1"/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0" y="228601"/>
            <a:ext cx="9067800" cy="6437314"/>
          </a:xfr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marL="609600" indent="-609600" algn="r" rtl="1" eaLnBrk="1" hangingPunct="1">
              <a:buFontTx/>
              <a:buNone/>
            </a:pPr>
            <a:r>
              <a:rPr lang="ar-IQ" sz="3600" b="1" dirty="0" smtClean="0"/>
              <a:t>ثالثاً: حروف ناصبة تدخل على الجملة الإسمية فتنصبَ الإسم:</a:t>
            </a:r>
          </a:p>
          <a:p>
            <a:pPr marL="609600" indent="-609600" algn="r" rtl="1" eaLnBrk="1" hangingPunct="1">
              <a:buFontTx/>
              <a:buNone/>
            </a:pPr>
            <a:endParaRPr lang="ar-IQ" sz="3600" b="1" dirty="0" smtClean="0"/>
          </a:p>
          <a:p>
            <a:pPr marL="609600" indent="-609600" algn="r" rtl="1" eaLnBrk="1" hangingPunct="1">
              <a:buFontTx/>
              <a:buNone/>
            </a:pPr>
            <a:r>
              <a:rPr lang="ar-IQ" sz="3600" b="1" dirty="0" smtClean="0"/>
              <a:t>إنّ: </a:t>
            </a:r>
            <a:r>
              <a:rPr lang="ar-IQ" sz="3200" b="1" dirty="0" smtClean="0">
                <a:solidFill>
                  <a:srgbClr val="002060"/>
                </a:solidFill>
              </a:rPr>
              <a:t>(إنّ اللهَ قديرٌ).</a:t>
            </a:r>
          </a:p>
          <a:p>
            <a:pPr marL="609600" indent="-609600" algn="r" rtl="1">
              <a:buNone/>
            </a:pPr>
            <a:r>
              <a:rPr lang="ar-IQ" sz="3600" b="1" dirty="0" smtClean="0"/>
              <a:t>أنّ: </a:t>
            </a:r>
            <a:r>
              <a:rPr lang="ar-IQ" sz="3200" b="1" dirty="0" smtClean="0">
                <a:solidFill>
                  <a:srgbClr val="002060"/>
                </a:solidFill>
              </a:rPr>
              <a:t>(يعجبني أنّ محمداً ناجحٌ).</a:t>
            </a:r>
            <a:endParaRPr lang="ar-IQ" sz="3200" b="1" dirty="0">
              <a:solidFill>
                <a:srgbClr val="002060"/>
              </a:solidFill>
            </a:endParaRPr>
          </a:p>
          <a:p>
            <a:pPr marL="609600" indent="-609600" algn="r" rtl="1">
              <a:buNone/>
            </a:pPr>
            <a:r>
              <a:rPr lang="ar-IQ" sz="3600" b="1" dirty="0" smtClean="0"/>
              <a:t>لكنّ: </a:t>
            </a:r>
            <a:r>
              <a:rPr lang="ar-IQ" sz="3200" b="1" dirty="0" smtClean="0">
                <a:solidFill>
                  <a:srgbClr val="002060"/>
                </a:solidFill>
              </a:rPr>
              <a:t>(محمدٌ ذكيٌّ، لكنّ صديقهُ أذكى منه).</a:t>
            </a:r>
            <a:endParaRPr lang="ar-IQ" sz="3200" b="1" dirty="0">
              <a:solidFill>
                <a:srgbClr val="002060"/>
              </a:solidFill>
            </a:endParaRPr>
          </a:p>
          <a:p>
            <a:pPr marL="609600" indent="-609600" algn="r" rtl="1">
              <a:buNone/>
            </a:pPr>
            <a:r>
              <a:rPr lang="ar-IQ" sz="3600" b="1" dirty="0" smtClean="0"/>
              <a:t>كأنّ: </a:t>
            </a:r>
            <a:r>
              <a:rPr lang="ar-IQ" sz="3200" b="1" dirty="0" smtClean="0">
                <a:solidFill>
                  <a:srgbClr val="002060"/>
                </a:solidFill>
              </a:rPr>
              <a:t>(كأنّ خالداً أسدٌ).</a:t>
            </a:r>
          </a:p>
          <a:p>
            <a:pPr marL="609600" indent="-609600" algn="r" rtl="1">
              <a:buNone/>
            </a:pPr>
            <a:r>
              <a:rPr lang="ar-IQ" sz="3600" b="1" dirty="0" smtClean="0"/>
              <a:t>ليتَ: </a:t>
            </a:r>
            <a:r>
              <a:rPr lang="ar-IQ" sz="3200" b="1" dirty="0" smtClean="0">
                <a:solidFill>
                  <a:srgbClr val="002060"/>
                </a:solidFill>
              </a:rPr>
              <a:t>(ليتَ الشبابَ يعودُ).</a:t>
            </a:r>
          </a:p>
          <a:p>
            <a:pPr marL="609600" indent="-609600" algn="r" rtl="1">
              <a:buNone/>
            </a:pPr>
            <a:r>
              <a:rPr lang="ar-IQ" sz="3600" b="1" dirty="0"/>
              <a:t>لعلَّ: </a:t>
            </a:r>
            <a:r>
              <a:rPr lang="ar-IQ" sz="3200" b="1" dirty="0">
                <a:solidFill>
                  <a:srgbClr val="002060"/>
                </a:solidFill>
              </a:rPr>
              <a:t>(لعلّ ماهراً ناجحٌ).</a:t>
            </a:r>
          </a:p>
          <a:p>
            <a:pPr marL="609600" indent="-609600" algn="r" rtl="1">
              <a:buNone/>
            </a:pPr>
            <a:endParaRPr lang="ar-IQ" sz="3200" b="1" dirty="0">
              <a:solidFill>
                <a:srgbClr val="002060"/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55298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1" dur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6" dur="1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1" dur="1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6" dur="1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1" dur="1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6" dur="1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00"/>
            <a:ext cx="9144000" cy="749300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99500">
                <a:srgbClr val="F4DBE1"/>
              </a:gs>
              <a:gs pos="99000">
                <a:schemeClr val="accent4">
                  <a:lumMod val="20000"/>
                  <a:lumOff val="80000"/>
                </a:schemeClr>
              </a:gs>
              <a:gs pos="94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</a:gradFill>
        </p:spPr>
        <p:txBody>
          <a:bodyPr>
            <a:noAutofit/>
          </a:bodyPr>
          <a:lstStyle/>
          <a:p>
            <a:pPr algn="just" rtl="1"/>
            <a:r>
              <a:rPr lang="ar-IQ" b="1" dirty="0" smtClean="0"/>
              <a:t>رابعاً: حروف العطف:</a:t>
            </a:r>
            <a:r>
              <a:rPr lang="ar-IQ" sz="3600" b="1" dirty="0" smtClean="0"/>
              <a:t> </a:t>
            </a:r>
            <a:r>
              <a:rPr lang="ar-IQ" sz="2800" b="1" dirty="0" smtClean="0"/>
              <a:t>وهي عشرة تربط بين الكلمات داخل الجملة: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99500">
                <a:srgbClr val="F4DBE1"/>
              </a:gs>
              <a:gs pos="99000">
                <a:schemeClr val="accent4">
                  <a:lumMod val="20000"/>
                  <a:lumOff val="80000"/>
                </a:schemeClr>
              </a:gs>
              <a:gs pos="94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2500" lnSpcReduction="10000"/>
          </a:bodyPr>
          <a:lstStyle/>
          <a:p>
            <a:pPr marL="609600" indent="-609600" algn="r" rtl="1">
              <a:buNone/>
            </a:pPr>
            <a:r>
              <a:rPr lang="ar-IQ" sz="3200" b="1" dirty="0" smtClean="0">
                <a:solidFill>
                  <a:schemeClr val="tx1"/>
                </a:solidFill>
              </a:rPr>
              <a:t>واو</a:t>
            </a:r>
            <a:r>
              <a:rPr lang="ar-IQ" sz="3200" b="1" dirty="0" smtClean="0"/>
              <a:t>:      </a:t>
            </a:r>
            <a:r>
              <a:rPr lang="ar-IQ" sz="2800" b="1" dirty="0" smtClean="0">
                <a:solidFill>
                  <a:srgbClr val="002060"/>
                </a:solidFill>
              </a:rPr>
              <a:t>(جاء محمدٌ وعليٌ) للإشتراك.</a:t>
            </a:r>
          </a:p>
          <a:p>
            <a:pPr marL="609600" indent="-609600" algn="r" rtl="1">
              <a:buNone/>
            </a:pPr>
            <a:r>
              <a:rPr lang="ar-IQ" sz="3200" b="1" dirty="0" smtClean="0">
                <a:solidFill>
                  <a:schemeClr val="tx1"/>
                </a:solidFill>
              </a:rPr>
              <a:t>فـ</a:t>
            </a:r>
            <a:r>
              <a:rPr lang="ar-IQ" sz="3200" b="1" dirty="0" smtClean="0"/>
              <a:t>:      </a:t>
            </a:r>
            <a:r>
              <a:rPr lang="ar-IQ" sz="2800" b="1" dirty="0" smtClean="0">
                <a:solidFill>
                  <a:srgbClr val="002060"/>
                </a:solidFill>
              </a:rPr>
              <a:t>(جاءَ محمدٌ فعليٌ) للترتيب.</a:t>
            </a:r>
          </a:p>
          <a:p>
            <a:pPr marL="609600" indent="-609600" algn="r" rtl="1">
              <a:buNone/>
            </a:pPr>
            <a:r>
              <a:rPr lang="ar-IQ" sz="3200" b="1" dirty="0" smtClean="0">
                <a:solidFill>
                  <a:schemeClr val="tx1"/>
                </a:solidFill>
              </a:rPr>
              <a:t>ثُمّ</a:t>
            </a:r>
            <a:r>
              <a:rPr lang="ar-IQ" sz="3200" b="1" dirty="0" smtClean="0"/>
              <a:t>:      </a:t>
            </a:r>
            <a:r>
              <a:rPr lang="ar-IQ" sz="2800" b="1" dirty="0" smtClean="0">
                <a:solidFill>
                  <a:srgbClr val="002060"/>
                </a:solidFill>
              </a:rPr>
              <a:t>(جاء محمدٌ ثُمّ عليٌ) للتعقيب.</a:t>
            </a:r>
            <a:endParaRPr lang="ar-IQ" sz="2800" b="1" dirty="0">
              <a:solidFill>
                <a:srgbClr val="002060"/>
              </a:solidFill>
            </a:endParaRPr>
          </a:p>
          <a:p>
            <a:pPr marL="609600" indent="-609600" algn="r" rtl="1">
              <a:buNone/>
            </a:pPr>
            <a:r>
              <a:rPr lang="ar-IQ" sz="3200" b="1" dirty="0" smtClean="0">
                <a:solidFill>
                  <a:schemeClr val="tx1"/>
                </a:solidFill>
              </a:rPr>
              <a:t>أو</a:t>
            </a:r>
            <a:r>
              <a:rPr lang="ar-IQ" sz="3200" b="1" dirty="0" smtClean="0"/>
              <a:t>:      </a:t>
            </a:r>
            <a:r>
              <a:rPr lang="ar-IQ" sz="2800" b="1" dirty="0" smtClean="0">
                <a:solidFill>
                  <a:srgbClr val="002060"/>
                </a:solidFill>
              </a:rPr>
              <a:t>(حضرَ خالدٌ أو محمدٌ) للتخيير.</a:t>
            </a:r>
          </a:p>
          <a:p>
            <a:pPr marL="609600" indent="-609600" algn="r" rtl="1">
              <a:buNone/>
            </a:pPr>
            <a:r>
              <a:rPr lang="ar-IQ" sz="3200" b="1" dirty="0" smtClean="0">
                <a:solidFill>
                  <a:schemeClr val="tx1"/>
                </a:solidFill>
              </a:rPr>
              <a:t>أَمْ</a:t>
            </a:r>
            <a:r>
              <a:rPr lang="ar-IQ" sz="3200" b="1" dirty="0" smtClean="0"/>
              <a:t>:      </a:t>
            </a:r>
            <a:r>
              <a:rPr lang="ar-IQ" sz="2800" b="1" dirty="0" smtClean="0">
                <a:solidFill>
                  <a:srgbClr val="002060"/>
                </a:solidFill>
              </a:rPr>
              <a:t>(أقرأتَ الروايةَ أمْ القصيدة) للتعيين.</a:t>
            </a:r>
            <a:endParaRPr lang="ar-IQ" sz="2800" b="1" dirty="0">
              <a:solidFill>
                <a:srgbClr val="002060"/>
              </a:solidFill>
            </a:endParaRPr>
          </a:p>
          <a:p>
            <a:pPr marL="609600" indent="-609600" algn="r" rtl="1">
              <a:buNone/>
            </a:pPr>
            <a:r>
              <a:rPr lang="ar-IQ" sz="3200" b="1" dirty="0" smtClean="0">
                <a:solidFill>
                  <a:schemeClr val="tx1"/>
                </a:solidFill>
              </a:rPr>
              <a:t>إمّا</a:t>
            </a:r>
            <a:r>
              <a:rPr lang="ar-IQ" sz="3200" b="1" dirty="0" smtClean="0"/>
              <a:t>:      </a:t>
            </a:r>
            <a:r>
              <a:rPr lang="ar-IQ" sz="2800" b="1" dirty="0" smtClean="0">
                <a:solidFill>
                  <a:srgbClr val="002060"/>
                </a:solidFill>
              </a:rPr>
              <a:t>(إقرأ إمّا شعراً وإمّا رواية) للتقسيم.</a:t>
            </a:r>
            <a:endParaRPr lang="ar-IQ" sz="2800" b="1" dirty="0">
              <a:solidFill>
                <a:srgbClr val="002060"/>
              </a:solidFill>
            </a:endParaRPr>
          </a:p>
          <a:p>
            <a:pPr marL="609600" indent="-609600" algn="r" rtl="1">
              <a:buNone/>
            </a:pPr>
            <a:r>
              <a:rPr lang="ar-IQ" sz="3200" b="1" dirty="0" smtClean="0">
                <a:solidFill>
                  <a:schemeClr val="tx1"/>
                </a:solidFill>
              </a:rPr>
              <a:t>بَلْ</a:t>
            </a:r>
            <a:r>
              <a:rPr lang="ar-IQ" sz="3200" b="1" dirty="0" smtClean="0"/>
              <a:t>:      </a:t>
            </a:r>
            <a:r>
              <a:rPr lang="ar-IQ" sz="2800" b="1" dirty="0" smtClean="0">
                <a:solidFill>
                  <a:srgbClr val="002060"/>
                </a:solidFill>
              </a:rPr>
              <a:t>(ما حضرَ </a:t>
            </a:r>
            <a:r>
              <a:rPr lang="ar-IQ" sz="2800" b="1" dirty="0">
                <a:solidFill>
                  <a:srgbClr val="002060"/>
                </a:solidFill>
              </a:rPr>
              <a:t>خالدٌ </a:t>
            </a:r>
            <a:r>
              <a:rPr lang="ar-IQ" sz="2800" b="1" dirty="0" smtClean="0">
                <a:solidFill>
                  <a:srgbClr val="002060"/>
                </a:solidFill>
              </a:rPr>
              <a:t>بلْ </a:t>
            </a:r>
            <a:r>
              <a:rPr lang="ar-IQ" sz="2800" b="1" dirty="0">
                <a:solidFill>
                  <a:srgbClr val="002060"/>
                </a:solidFill>
              </a:rPr>
              <a:t>محمدٌ) </a:t>
            </a:r>
            <a:r>
              <a:rPr lang="ar-IQ" sz="2800" b="1" dirty="0" smtClean="0">
                <a:solidFill>
                  <a:srgbClr val="002060"/>
                </a:solidFill>
              </a:rPr>
              <a:t>للإضراب.</a:t>
            </a:r>
            <a:endParaRPr lang="ar-IQ" sz="2800" b="1" dirty="0">
              <a:solidFill>
                <a:srgbClr val="002060"/>
              </a:solidFill>
            </a:endParaRPr>
          </a:p>
          <a:p>
            <a:pPr marL="609600" indent="-609600" algn="r" rtl="1">
              <a:buNone/>
            </a:pPr>
            <a:r>
              <a:rPr lang="ar-IQ" sz="3200" b="1" dirty="0" smtClean="0">
                <a:solidFill>
                  <a:schemeClr val="tx1"/>
                </a:solidFill>
              </a:rPr>
              <a:t>لكِنْ</a:t>
            </a:r>
            <a:r>
              <a:rPr lang="ar-IQ" sz="3200" b="1" dirty="0" smtClean="0"/>
              <a:t>:     </a:t>
            </a:r>
            <a:r>
              <a:rPr lang="ar-IQ" sz="2800" b="1" dirty="0" smtClean="0">
                <a:solidFill>
                  <a:srgbClr val="002060"/>
                </a:solidFill>
              </a:rPr>
              <a:t>(لا يدْرُسُ خالدٌ لكنْ محمدٌ) لردّ المخاطَب عن الخطأ.</a:t>
            </a:r>
            <a:endParaRPr lang="ar-IQ" sz="2800" b="1" dirty="0">
              <a:solidFill>
                <a:srgbClr val="002060"/>
              </a:solidFill>
            </a:endParaRPr>
          </a:p>
          <a:p>
            <a:pPr marL="609600" indent="-609600" algn="r" rtl="1">
              <a:buNone/>
            </a:pPr>
            <a:r>
              <a:rPr lang="ar-IQ" sz="3200" b="1" dirty="0" smtClean="0">
                <a:solidFill>
                  <a:schemeClr val="tx1"/>
                </a:solidFill>
              </a:rPr>
              <a:t>حتى</a:t>
            </a:r>
            <a:r>
              <a:rPr lang="ar-IQ" sz="3200" b="1" dirty="0" smtClean="0"/>
              <a:t>:    </a:t>
            </a:r>
            <a:r>
              <a:rPr lang="ar-IQ" sz="2800" b="1" dirty="0" smtClean="0">
                <a:solidFill>
                  <a:srgbClr val="002060"/>
                </a:solidFill>
              </a:rPr>
              <a:t>(يموتُ الناسُ حتى الأنبياءُ) للتدرج والغاية.</a:t>
            </a:r>
          </a:p>
          <a:p>
            <a:pPr marL="609600" indent="-609600" algn="r" rtl="1">
              <a:buNone/>
            </a:pPr>
            <a:r>
              <a:rPr lang="ar-IQ" sz="3200" b="1" dirty="0">
                <a:solidFill>
                  <a:schemeClr val="tx1"/>
                </a:solidFill>
              </a:rPr>
              <a:t>لا</a:t>
            </a:r>
            <a:r>
              <a:rPr lang="ar-IQ" sz="2800" b="1" dirty="0" smtClean="0">
                <a:solidFill>
                  <a:srgbClr val="002060"/>
                </a:solidFill>
              </a:rPr>
              <a:t>:      (يدرُسُ خالدٌ </a:t>
            </a:r>
            <a:r>
              <a:rPr lang="ar-IQ" sz="2800" b="1" smtClean="0">
                <a:solidFill>
                  <a:srgbClr val="002060"/>
                </a:solidFill>
              </a:rPr>
              <a:t>لا محمدٌ</a:t>
            </a:r>
            <a:r>
              <a:rPr lang="ar-IQ" sz="2800" b="1" dirty="0" smtClean="0">
                <a:solidFill>
                  <a:srgbClr val="002060"/>
                </a:solidFill>
              </a:rPr>
              <a:t>) لردّ المخاطَب عن الخطأ.</a:t>
            </a:r>
            <a:endParaRPr lang="ar-IQ" sz="2800" b="1" dirty="0">
              <a:solidFill>
                <a:srgbClr val="002060"/>
              </a:solidFill>
            </a:endParaRPr>
          </a:p>
          <a:p>
            <a:pPr marL="609600" indent="-609600" algn="r" rtl="1">
              <a:buNone/>
            </a:pPr>
            <a:endParaRPr lang="ar-IQ" sz="2800" b="1" dirty="0">
              <a:solidFill>
                <a:srgbClr val="002060"/>
              </a:solidFill>
            </a:endParaRPr>
          </a:p>
          <a:p>
            <a:pPr marL="609600" indent="-609600" algn="r" rtl="1">
              <a:buNone/>
            </a:pPr>
            <a:endParaRPr lang="ar-IQ" sz="2800" b="1" dirty="0" smtClean="0">
              <a:solidFill>
                <a:srgbClr val="002060"/>
              </a:solidFill>
            </a:endParaRPr>
          </a:p>
          <a:p>
            <a:pPr marL="609600" indent="-609600" algn="r" rtl="1">
              <a:buNone/>
            </a:pPr>
            <a:endParaRPr lang="ar-IQ" sz="4400" b="1" dirty="0">
              <a:solidFill>
                <a:srgbClr val="002060"/>
              </a:solidFill>
            </a:endParaRPr>
          </a:p>
          <a:p>
            <a:pPr marL="609600" indent="-609600" algn="r" rtl="1">
              <a:buNone/>
            </a:pPr>
            <a:endParaRPr lang="ar-IQ" sz="4400" b="1" dirty="0">
              <a:solidFill>
                <a:srgbClr val="002060"/>
              </a:solidFill>
            </a:endParaRPr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50232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524000"/>
          </a:xfr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>
            <a:normAutofit/>
          </a:bodyPr>
          <a:lstStyle/>
          <a:p>
            <a:pPr algn="ctr" rtl="1"/>
            <a:r>
              <a:rPr lang="ar-IQ" sz="4000" b="1" dirty="0" smtClean="0">
                <a:solidFill>
                  <a:schemeClr val="tx1"/>
                </a:solidFill>
              </a:rPr>
              <a:t>الجملة: لدينا نوعان من الجمل: وهما </a:t>
            </a:r>
            <a:br>
              <a:rPr lang="ar-IQ" sz="4000" b="1" dirty="0" smtClean="0">
                <a:solidFill>
                  <a:schemeClr val="tx1"/>
                </a:solidFill>
              </a:rPr>
            </a:br>
            <a:r>
              <a:rPr lang="ar-IQ" sz="4000" b="1" dirty="0" smtClean="0">
                <a:solidFill>
                  <a:schemeClr val="tx1"/>
                </a:solidFill>
              </a:rPr>
              <a:t>أ- الجملة الإسمية.  ب- الجملة الفعلية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" y="1600200"/>
            <a:ext cx="9144000" cy="59436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rtl="1"/>
            <a:r>
              <a:rPr lang="ar-IQ" sz="4000" b="1" dirty="0" smtClean="0">
                <a:solidFill>
                  <a:srgbClr val="FFFF00"/>
                </a:solidFill>
              </a:rPr>
              <a:t>أ- الجملة الإسمية: هي الجملة التي تبدأ بالإسم: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lvl="0" algn="just" rtl="1"/>
            <a:r>
              <a:rPr lang="ar-IQ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</a:t>
            </a:r>
            <a:r>
              <a:rPr lang="ar-IQ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المبتدأ والخبر: </a:t>
            </a:r>
            <a:r>
              <a:rPr lang="ar-IQ" sz="4400" b="1" dirty="0" smtClean="0">
                <a:solidFill>
                  <a:schemeClr val="tx1"/>
                </a:solidFill>
              </a:rPr>
              <a:t>القلمُ جميلٌ. الطالبُ ذكيٌّ.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lvl="0" algn="just" rtl="1"/>
            <a:r>
              <a:rPr lang="ar-IQ" sz="3600" dirty="0" smtClean="0">
                <a:solidFill>
                  <a:srgbClr val="FFFF00"/>
                </a:solidFill>
              </a:rPr>
              <a:t>- </a:t>
            </a:r>
            <a:r>
              <a:rPr lang="ar-IQ" sz="4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إنّ، أنّ، لكنّ، كأنّ، ليتَ، لعلّ: </a:t>
            </a:r>
            <a:r>
              <a:rPr lang="ar-IQ" sz="4000" b="1" dirty="0" smtClean="0">
                <a:solidFill>
                  <a:schemeClr val="tx1"/>
                </a:solidFill>
              </a:rPr>
              <a:t>إنّ اللهَ غفورٌ رحيمٌ. 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marL="457200" lvl="0" indent="-457200" algn="just" rtl="1">
              <a:buFontTx/>
              <a:buChar char="-"/>
            </a:pPr>
            <a:r>
              <a:rPr lang="ar-IQ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لا </a:t>
            </a:r>
            <a:r>
              <a:rPr lang="ar-IQ" sz="4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النافية للجنس:</a:t>
            </a:r>
            <a:r>
              <a:rPr lang="ar-IQ" sz="3600" dirty="0" smtClean="0">
                <a:solidFill>
                  <a:srgbClr val="FFFF00"/>
                </a:solidFill>
              </a:rPr>
              <a:t> </a:t>
            </a:r>
            <a:r>
              <a:rPr lang="ar-IQ" sz="4000" b="1" dirty="0">
                <a:solidFill>
                  <a:schemeClr val="tx1"/>
                </a:solidFill>
              </a:rPr>
              <a:t>لا أحدَ غائبٌ</a:t>
            </a:r>
            <a:r>
              <a:rPr lang="ar-IQ" sz="4000" b="1" dirty="0" smtClean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 rtl="1">
              <a:buFontTx/>
              <a:buChar char="-"/>
            </a:pPr>
            <a:endParaRPr lang="en-US" sz="3200" b="1" dirty="0">
              <a:solidFill>
                <a:schemeClr val="tx1"/>
              </a:solidFill>
            </a:endParaRPr>
          </a:p>
          <a:p>
            <a:pPr algn="just" rtl="1"/>
            <a:endParaRPr lang="ar-IQ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457200"/>
            <a:ext cx="8610600" cy="8382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62114"/>
            <a:ext cx="9143999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chemeClr val="bg1">
                <a:lumMod val="50000"/>
                <a:alpha val="30000"/>
              </a:schemeClr>
            </a:outerShdw>
          </a:effectLst>
          <a:scene3d>
            <a:camera prst="perspectiveRelaxedModerately"/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IQ" sz="40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أقسام الكلام في اللغة العربية أو </a:t>
            </a:r>
            <a:r>
              <a:rPr lang="ar-IQ" sz="4000" b="1" dirty="0">
                <a:solidFill>
                  <a:srgbClr val="0000CC"/>
                </a:solidFill>
              </a:rPr>
              <a:t>هيكل </a:t>
            </a:r>
            <a:r>
              <a:rPr lang="ar-IQ" sz="4000" b="1" dirty="0" smtClean="0">
                <a:solidFill>
                  <a:srgbClr val="0000CC"/>
                </a:solidFill>
              </a:rPr>
              <a:t>اللغة </a:t>
            </a:r>
            <a:r>
              <a:rPr lang="ar-IQ" sz="4000" b="1" dirty="0">
                <a:solidFill>
                  <a:srgbClr val="0000CC"/>
                </a:solidFill>
              </a:rPr>
              <a:t>العربية</a:t>
            </a:r>
            <a:endParaRPr lang="en-US" sz="4000" b="1" cap="none" spc="50" dirty="0">
              <a:ln w="11430"/>
              <a:solidFill>
                <a:srgbClr val="8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799" y="2819400"/>
            <a:ext cx="8610601" cy="28623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ar-IQ" sz="3600" cap="small" dirty="0" smtClean="0"/>
              <a:t>تتكون اللغة العربية من ثلاثة أقسام رئيسة هي:</a:t>
            </a:r>
          </a:p>
          <a:p>
            <a:pPr algn="just" rtl="1"/>
            <a:r>
              <a:rPr lang="ar-IQ" sz="4800" b="1" cap="small" dirty="0" smtClean="0">
                <a:solidFill>
                  <a:srgbClr val="FF0000"/>
                </a:solidFill>
              </a:rPr>
              <a:t>اولاً: الإسم: محمد، عائشة، أربيل...</a:t>
            </a:r>
          </a:p>
          <a:p>
            <a:pPr algn="just" rtl="1"/>
            <a:r>
              <a:rPr lang="ar-IQ" sz="4800" b="1" cap="small" dirty="0" smtClean="0">
                <a:solidFill>
                  <a:srgbClr val="FF0000"/>
                </a:solidFill>
              </a:rPr>
              <a:t>ثانياً: الفعلُ: ذهبَ، يذهبُ، اذهبْ.</a:t>
            </a:r>
          </a:p>
          <a:p>
            <a:pPr algn="just" rtl="1"/>
            <a:r>
              <a:rPr lang="ar-IQ" sz="4800" b="1" cap="small" dirty="0" smtClean="0">
                <a:solidFill>
                  <a:srgbClr val="FF0000"/>
                </a:solidFill>
              </a:rPr>
              <a:t>ثالثاً: الحرف: في، على، لن، لم ، ألا...</a:t>
            </a:r>
            <a:endParaRPr lang="en-US" sz="4800" b="1" u="sng" cap="smal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4618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1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1295400"/>
          </a:xfr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97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>
            <a:normAutofit/>
          </a:bodyPr>
          <a:lstStyle/>
          <a:p>
            <a:pPr algn="ctr" rtl="1"/>
            <a:r>
              <a:rPr lang="ar-IQ" sz="3600" b="1" dirty="0" smtClean="0">
                <a:solidFill>
                  <a:schemeClr val="tx1"/>
                </a:solidFill>
              </a:rPr>
              <a:t>الجملة: لدينا نوعان من الجمل: وهما </a:t>
            </a:r>
            <a:br>
              <a:rPr lang="ar-IQ" sz="3600" b="1" dirty="0" smtClean="0">
                <a:solidFill>
                  <a:schemeClr val="tx1"/>
                </a:solidFill>
              </a:rPr>
            </a:br>
            <a:r>
              <a:rPr lang="ar-IQ" sz="3600" b="1" dirty="0" smtClean="0">
                <a:solidFill>
                  <a:schemeClr val="tx1"/>
                </a:solidFill>
              </a:rPr>
              <a:t>أ- الجملة الإسمية.  ب- الجملة الفعلية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700" y="1320800"/>
            <a:ext cx="9144000" cy="58674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0">
                <a:schemeClr val="bg2">
                  <a:lumMod val="90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glow rad="127000">
              <a:schemeClr val="accent4">
                <a:lumMod val="20000"/>
                <a:lumOff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rtl="1"/>
            <a:r>
              <a:rPr lang="ar-IQ" sz="3600" b="1" dirty="0" smtClean="0">
                <a:solidFill>
                  <a:schemeClr val="tx1"/>
                </a:solidFill>
              </a:rPr>
              <a:t>ب- </a:t>
            </a:r>
            <a:r>
              <a:rPr lang="ar-IQ" sz="3600" b="1" dirty="0">
                <a:solidFill>
                  <a:schemeClr val="tx1"/>
                </a:solidFill>
              </a:rPr>
              <a:t>الجملة </a:t>
            </a:r>
            <a:r>
              <a:rPr lang="ar-IQ" sz="3600" b="1" dirty="0" smtClean="0">
                <a:solidFill>
                  <a:schemeClr val="tx1"/>
                </a:solidFill>
              </a:rPr>
              <a:t>الفعلية: هي التي تبدأ بالفعل:</a:t>
            </a:r>
            <a:endParaRPr lang="en-US" sz="3600" b="1" dirty="0">
              <a:solidFill>
                <a:schemeClr val="tx1"/>
              </a:solidFill>
            </a:endParaRPr>
          </a:p>
          <a:p>
            <a:pPr lvl="0" algn="just" rtl="1"/>
            <a:r>
              <a:rPr lang="ar-IQ" sz="4800" dirty="0" smtClean="0">
                <a:solidFill>
                  <a:srgbClr val="0070C0"/>
                </a:solidFill>
              </a:rPr>
              <a:t>أ-</a:t>
            </a:r>
            <a:r>
              <a:rPr lang="ar-IQ" sz="4800" dirty="0" smtClean="0">
                <a:solidFill>
                  <a:schemeClr val="tx1"/>
                </a:solidFill>
              </a:rPr>
              <a:t> كسر محمدٌ الصحنَ، كسرَتْ البنتُ الصحنَ، كسرَهُ محمدٌ، كسرتْه خولةُ.</a:t>
            </a:r>
            <a:endParaRPr lang="en-US" sz="4800" dirty="0" smtClean="0">
              <a:solidFill>
                <a:schemeClr val="tx1"/>
              </a:solidFill>
            </a:endParaRPr>
          </a:p>
          <a:p>
            <a:pPr lvl="0" algn="just" rtl="1"/>
            <a:r>
              <a:rPr lang="ar-IQ" sz="4800" dirty="0" smtClean="0">
                <a:solidFill>
                  <a:srgbClr val="0070C0"/>
                </a:solidFill>
              </a:rPr>
              <a:t>ب-</a:t>
            </a:r>
            <a:r>
              <a:rPr lang="ar-IQ" sz="4800" dirty="0" smtClean="0">
                <a:solidFill>
                  <a:schemeClr val="tx1"/>
                </a:solidFill>
              </a:rPr>
              <a:t> يسافرُ محمدٌ يومَ الأحدِ، تسافرُ زينبٌ يومَ الاثنين، نجلسُ أمامَ الشباك.</a:t>
            </a:r>
            <a:endParaRPr lang="en-US" sz="4800" dirty="0" smtClean="0">
              <a:solidFill>
                <a:schemeClr val="tx1"/>
              </a:solidFill>
            </a:endParaRPr>
          </a:p>
          <a:p>
            <a:pPr lvl="0" algn="just" rtl="1"/>
            <a:r>
              <a:rPr lang="ar-IQ" sz="4800" dirty="0" smtClean="0">
                <a:solidFill>
                  <a:srgbClr val="0070C0"/>
                </a:solidFill>
              </a:rPr>
              <a:t>ج-</a:t>
            </a:r>
            <a:r>
              <a:rPr lang="ar-IQ" sz="4800" dirty="0" smtClean="0">
                <a:solidFill>
                  <a:schemeClr val="tx1"/>
                </a:solidFill>
              </a:rPr>
              <a:t> اُكتُبْ الدرس. اُكتُبي الدرسَ، اُكتُبوا الدرسَ، اُكتُبْنَ الدرسَ.</a:t>
            </a:r>
            <a:endParaRPr lang="en-US" sz="4800" dirty="0" smtClean="0">
              <a:solidFill>
                <a:schemeClr val="tx1"/>
              </a:solidFill>
            </a:endParaRPr>
          </a:p>
          <a:p>
            <a:pPr algn="just" rtl="1"/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274054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067800" cy="832513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 rtl="1" eaLnBrk="1" hangingPunct="1">
              <a:defRPr/>
            </a:pPr>
            <a:r>
              <a:rPr lang="ar-IQ" sz="2800" b="1" dirty="0" smtClean="0">
                <a:solidFill>
                  <a:schemeClr val="tx1"/>
                </a:solidFill>
              </a:rPr>
              <a:t>تطبيقات عامة : حوِّل الكلمات التي تحتطها خط من المذكر إلى المؤنث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003299"/>
            <a:ext cx="8915400" cy="5854701"/>
          </a:xfrm>
          <a:gradFill flip="none" rotWithShape="1">
            <a:gsLst>
              <a:gs pos="0">
                <a:schemeClr val="bg2">
                  <a:tint val="93000"/>
                  <a:shade val="98000"/>
                  <a:satMod val="150000"/>
                  <a:lumMod val="102000"/>
                </a:schemeClr>
              </a:gs>
              <a:gs pos="50000">
                <a:schemeClr val="bg2">
                  <a:tint val="98000"/>
                  <a:shade val="90000"/>
                  <a:satMod val="130000"/>
                  <a:lumMod val="103000"/>
                </a:schemeClr>
              </a:gs>
              <a:gs pos="100000">
                <a:schemeClr val="bg2">
                  <a:shade val="63000"/>
                  <a:satMod val="120000"/>
                </a:schemeClr>
              </a:gs>
            </a:gsLst>
            <a:lin ang="0" scaled="1"/>
            <a:tileRect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r" rtl="1" eaLnBrk="1" hangingPunct="1">
              <a:buFontTx/>
              <a:buChar char="-"/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يعتني ا</a:t>
            </a:r>
            <a:r>
              <a:rPr lang="ar-IQ" sz="2400" b="1" u="sng" dirty="0" smtClean="0">
                <a:solidFill>
                  <a:schemeClr val="tx1"/>
                </a:solidFill>
              </a:rPr>
              <a:t>لأبُ</a:t>
            </a:r>
            <a:r>
              <a:rPr lang="ar-IQ" sz="2400" b="1" dirty="0" smtClean="0">
                <a:solidFill>
                  <a:schemeClr val="tx1"/>
                </a:solidFill>
              </a:rPr>
              <a:t> بأولاده.                               ..................................</a:t>
            </a:r>
          </a:p>
          <a:p>
            <a:pPr algn="r" rtl="1" eaLnBrk="1" hangingPunct="1">
              <a:buFontTx/>
              <a:buChar char="-"/>
              <a:defRPr/>
            </a:pPr>
            <a:endParaRPr lang="x-none" sz="2400" b="1" dirty="0">
              <a:solidFill>
                <a:schemeClr val="tx1"/>
              </a:solidFill>
            </a:endParaRPr>
          </a:p>
          <a:p>
            <a:pPr algn="r" rtl="1">
              <a:defRPr/>
            </a:pPr>
            <a:r>
              <a:rPr lang="ar-IQ" sz="2400" b="1" u="sng" dirty="0" smtClean="0">
                <a:solidFill>
                  <a:schemeClr val="tx1"/>
                </a:solidFill>
              </a:rPr>
              <a:t>الصديقُ</a:t>
            </a:r>
            <a:r>
              <a:rPr lang="ar-IQ" sz="2400" b="1" dirty="0" smtClean="0">
                <a:solidFill>
                  <a:schemeClr val="tx1"/>
                </a:solidFill>
              </a:rPr>
              <a:t> المخلِصُ لا يكذِبُ.                     ....................................</a:t>
            </a:r>
          </a:p>
          <a:p>
            <a:pPr algn="r" rtl="1">
              <a:defRPr/>
            </a:pPr>
            <a:endParaRPr lang="ar-IQ" sz="2400" dirty="0">
              <a:solidFill>
                <a:schemeClr val="tx1"/>
              </a:solidFill>
            </a:endParaRPr>
          </a:p>
          <a:p>
            <a:pPr algn="r" rtl="1">
              <a:defRPr/>
            </a:pPr>
            <a:r>
              <a:rPr lang="ar-IQ" sz="2400" b="1" dirty="0">
                <a:solidFill>
                  <a:schemeClr val="tx1"/>
                </a:solidFill>
              </a:rPr>
              <a:t>يكتُبُ </a:t>
            </a:r>
            <a:r>
              <a:rPr lang="ar-IQ" sz="2400" b="1" u="sng" dirty="0" smtClean="0">
                <a:solidFill>
                  <a:schemeClr val="tx1"/>
                </a:solidFill>
              </a:rPr>
              <a:t>الكاتبُ</a:t>
            </a:r>
            <a:r>
              <a:rPr lang="ar-IQ" sz="2400" b="1" dirty="0" smtClean="0">
                <a:solidFill>
                  <a:schemeClr val="tx1"/>
                </a:solidFill>
              </a:rPr>
              <a:t> الواجبَ.                           ...................................</a:t>
            </a:r>
          </a:p>
          <a:p>
            <a:pPr algn="r" rtl="1">
              <a:defRPr/>
            </a:pPr>
            <a:endParaRPr lang="ar-IQ" sz="2400" b="1" dirty="0">
              <a:solidFill>
                <a:schemeClr val="tx1"/>
              </a:solidFill>
            </a:endParaRPr>
          </a:p>
          <a:p>
            <a:pPr algn="r" rtl="1">
              <a:defRPr/>
            </a:pPr>
            <a:r>
              <a:rPr lang="ar-IQ" sz="2400" b="1" u="sng" dirty="0" smtClean="0">
                <a:solidFill>
                  <a:schemeClr val="tx1"/>
                </a:solidFill>
              </a:rPr>
              <a:t>العاملُ</a:t>
            </a:r>
            <a:r>
              <a:rPr lang="ar-IQ" sz="2400" b="1" dirty="0" smtClean="0">
                <a:solidFill>
                  <a:schemeClr val="tx1"/>
                </a:solidFill>
              </a:rPr>
              <a:t> النشيطُ يستحقُّ أجرَه.                    ..................................</a:t>
            </a:r>
          </a:p>
          <a:p>
            <a:pPr algn="r" rtl="1">
              <a:defRPr/>
            </a:pPr>
            <a:endParaRPr lang="ar-IQ" sz="2400" b="1" dirty="0">
              <a:solidFill>
                <a:schemeClr val="tx1"/>
              </a:solidFill>
            </a:endParaRPr>
          </a:p>
          <a:p>
            <a:pPr algn="r" rtl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ينالُ </a:t>
            </a:r>
            <a:r>
              <a:rPr lang="ar-IQ" sz="2400" b="1" u="sng" dirty="0" smtClean="0">
                <a:solidFill>
                  <a:schemeClr val="tx1"/>
                </a:solidFill>
              </a:rPr>
              <a:t>المجتهد</a:t>
            </a:r>
            <a:r>
              <a:rPr lang="ar-IQ" sz="2400" b="1" dirty="0" smtClean="0">
                <a:solidFill>
                  <a:schemeClr val="tx1"/>
                </a:solidFill>
              </a:rPr>
              <a:t>ُ ثمنُ اجتهاده. </a:t>
            </a:r>
            <a:r>
              <a:rPr lang="ar-IQ" sz="2400" b="1" dirty="0">
                <a:solidFill>
                  <a:schemeClr val="tx1"/>
                </a:solidFill>
              </a:rPr>
              <a:t> </a:t>
            </a:r>
            <a:r>
              <a:rPr lang="ar-IQ" sz="2400" b="1" dirty="0" smtClean="0">
                <a:solidFill>
                  <a:schemeClr val="tx1"/>
                </a:solidFill>
              </a:rPr>
              <a:t>                    ..................................</a:t>
            </a:r>
          </a:p>
          <a:p>
            <a:pPr algn="r" rtl="1">
              <a:defRPr/>
            </a:pPr>
            <a:endParaRPr lang="ar-IQ" sz="2400" b="1" dirty="0">
              <a:solidFill>
                <a:schemeClr val="tx1"/>
              </a:solidFill>
            </a:endParaRPr>
          </a:p>
          <a:p>
            <a:pPr algn="r" rtl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يتساقط </a:t>
            </a:r>
            <a:r>
              <a:rPr lang="ar-IQ" sz="2400" b="1" u="sng" dirty="0" smtClean="0">
                <a:solidFill>
                  <a:schemeClr val="tx1"/>
                </a:solidFill>
              </a:rPr>
              <a:t>ورقُ</a:t>
            </a:r>
            <a:r>
              <a:rPr lang="ar-IQ" sz="2400" b="1" dirty="0" smtClean="0">
                <a:solidFill>
                  <a:schemeClr val="tx1"/>
                </a:solidFill>
              </a:rPr>
              <a:t> الشجر في </a:t>
            </a:r>
            <a:r>
              <a:rPr lang="ar-IQ" sz="2400" b="1" dirty="0">
                <a:solidFill>
                  <a:schemeClr val="tx1"/>
                </a:solidFill>
              </a:rPr>
              <a:t>فصل الخريف</a:t>
            </a:r>
            <a:r>
              <a:rPr lang="ar-IQ" sz="2400" b="1" dirty="0" smtClean="0">
                <a:solidFill>
                  <a:schemeClr val="tx1"/>
                </a:solidFill>
              </a:rPr>
              <a:t>.         .................................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101600" y="6705600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3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067800" cy="832513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 rtl="1" eaLnBrk="1" hangingPunct="1">
              <a:defRPr/>
            </a:pPr>
            <a:r>
              <a:rPr lang="ar-IQ" sz="2800" b="1" dirty="0" smtClean="0">
                <a:solidFill>
                  <a:schemeClr val="tx1"/>
                </a:solidFill>
              </a:rPr>
              <a:t>تطبيقات عامة : حوِّل اسم الإشارة إلى المؤنث ثُمّ غيّر ما يلزم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003299"/>
            <a:ext cx="8915400" cy="5854701"/>
          </a:xfrm>
          <a:gradFill flip="none" rotWithShape="1">
            <a:gsLst>
              <a:gs pos="0">
                <a:schemeClr val="bg2">
                  <a:tint val="93000"/>
                  <a:shade val="98000"/>
                  <a:satMod val="150000"/>
                  <a:lumMod val="102000"/>
                </a:schemeClr>
              </a:gs>
              <a:gs pos="50000">
                <a:schemeClr val="bg2">
                  <a:tint val="98000"/>
                  <a:shade val="90000"/>
                  <a:satMod val="130000"/>
                  <a:lumMod val="103000"/>
                </a:schemeClr>
              </a:gs>
              <a:gs pos="100000">
                <a:schemeClr val="bg2">
                  <a:shade val="63000"/>
                  <a:satMod val="120000"/>
                </a:schemeClr>
              </a:gs>
            </a:gsLst>
            <a:lin ang="0" scaled="1"/>
            <a:tileRect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r" rtl="1" eaLnBrk="1" hangingPunct="1">
              <a:buFontTx/>
              <a:buChar char="-"/>
              <a:defRPr/>
            </a:pPr>
            <a:r>
              <a:rPr lang="ar-IQ" sz="2400" b="1" u="sng" dirty="0" smtClean="0">
                <a:solidFill>
                  <a:schemeClr val="tx1"/>
                </a:solidFill>
              </a:rPr>
              <a:t>هذا</a:t>
            </a:r>
            <a:r>
              <a:rPr lang="ar-IQ" sz="2400" b="1" dirty="0" smtClean="0">
                <a:solidFill>
                  <a:schemeClr val="tx1"/>
                </a:solidFill>
              </a:rPr>
              <a:t> رجلٌ كريمُ.                                 ..................................</a:t>
            </a:r>
          </a:p>
          <a:p>
            <a:pPr algn="r" rtl="1" eaLnBrk="1" hangingPunct="1">
              <a:buFontTx/>
              <a:buChar char="-"/>
              <a:defRPr/>
            </a:pPr>
            <a:endParaRPr lang="x-none" sz="2400" b="1" dirty="0">
              <a:solidFill>
                <a:schemeClr val="tx1"/>
              </a:solidFill>
            </a:endParaRPr>
          </a:p>
          <a:p>
            <a:pPr algn="r" rtl="1">
              <a:defRPr/>
            </a:pPr>
            <a:r>
              <a:rPr lang="ar-IQ" sz="2400" b="1" u="sng" dirty="0" smtClean="0">
                <a:solidFill>
                  <a:schemeClr val="tx1"/>
                </a:solidFill>
              </a:rPr>
              <a:t>هذا</a:t>
            </a:r>
            <a:r>
              <a:rPr lang="ar-IQ" sz="2400" b="1" dirty="0" smtClean="0">
                <a:solidFill>
                  <a:schemeClr val="tx1"/>
                </a:solidFill>
              </a:rPr>
              <a:t> هِرٌّ جميلٌ.                                  ....................................</a:t>
            </a:r>
          </a:p>
          <a:p>
            <a:pPr algn="r" rtl="1">
              <a:defRPr/>
            </a:pPr>
            <a:endParaRPr lang="ar-IQ" sz="2400" dirty="0">
              <a:solidFill>
                <a:schemeClr val="tx1"/>
              </a:solidFill>
            </a:endParaRPr>
          </a:p>
          <a:p>
            <a:pPr algn="r" rtl="1">
              <a:defRPr/>
            </a:pPr>
            <a:r>
              <a:rPr lang="ar-IQ" sz="2400" b="1" u="sng" dirty="0" smtClean="0">
                <a:solidFill>
                  <a:schemeClr val="tx1"/>
                </a:solidFill>
              </a:rPr>
              <a:t>هذا</a:t>
            </a:r>
            <a:r>
              <a:rPr lang="ar-IQ" sz="2400" b="1" dirty="0" smtClean="0">
                <a:solidFill>
                  <a:schemeClr val="tx1"/>
                </a:solidFill>
              </a:rPr>
              <a:t> حصانٌ شرقيٌّ.                           ...................................</a:t>
            </a:r>
          </a:p>
          <a:p>
            <a:pPr algn="r" rtl="1">
              <a:defRPr/>
            </a:pPr>
            <a:endParaRPr lang="ar-IQ" sz="2400" b="1" dirty="0">
              <a:solidFill>
                <a:schemeClr val="tx1"/>
              </a:solidFill>
            </a:endParaRPr>
          </a:p>
          <a:p>
            <a:pPr algn="r" rtl="1">
              <a:defRPr/>
            </a:pPr>
            <a:r>
              <a:rPr lang="ar-IQ" sz="2400" b="1" u="sng" dirty="0" smtClean="0">
                <a:solidFill>
                  <a:schemeClr val="tx1"/>
                </a:solidFill>
              </a:rPr>
              <a:t>هذان</a:t>
            </a:r>
            <a:r>
              <a:rPr lang="ar-IQ" sz="2400" b="1" dirty="0" smtClean="0">
                <a:solidFill>
                  <a:schemeClr val="tx1"/>
                </a:solidFill>
              </a:rPr>
              <a:t> زائران جديدان.                        ..................................</a:t>
            </a:r>
          </a:p>
          <a:p>
            <a:pPr algn="r" rtl="1">
              <a:defRPr/>
            </a:pPr>
            <a:endParaRPr lang="ar-IQ" sz="2400" b="1" dirty="0">
              <a:solidFill>
                <a:schemeClr val="tx1"/>
              </a:solidFill>
            </a:endParaRPr>
          </a:p>
          <a:p>
            <a:pPr algn="r" rtl="1">
              <a:defRPr/>
            </a:pPr>
            <a:r>
              <a:rPr lang="ar-IQ" sz="2400" b="1" u="sng" dirty="0" smtClean="0">
                <a:solidFill>
                  <a:schemeClr val="tx1"/>
                </a:solidFill>
              </a:rPr>
              <a:t>هذا</a:t>
            </a:r>
            <a:r>
              <a:rPr lang="ar-IQ" sz="2400" b="1" dirty="0" smtClean="0">
                <a:solidFill>
                  <a:schemeClr val="tx1"/>
                </a:solidFill>
              </a:rPr>
              <a:t> الأستاذ مبدعٌ.                            ..................................</a:t>
            </a:r>
          </a:p>
          <a:p>
            <a:pPr algn="r" rtl="1">
              <a:defRPr/>
            </a:pPr>
            <a:endParaRPr lang="ar-IQ" sz="2400" b="1" dirty="0">
              <a:solidFill>
                <a:schemeClr val="tx1"/>
              </a:solidFill>
            </a:endParaRPr>
          </a:p>
          <a:p>
            <a:pPr algn="r" rtl="1">
              <a:defRPr/>
            </a:pPr>
            <a:r>
              <a:rPr lang="ar-IQ" sz="2400" b="1" u="sng" dirty="0" smtClean="0">
                <a:solidFill>
                  <a:schemeClr val="tx1"/>
                </a:solidFill>
              </a:rPr>
              <a:t>هذا</a:t>
            </a:r>
            <a:r>
              <a:rPr lang="ar-IQ" sz="2400" b="1" dirty="0" smtClean="0">
                <a:solidFill>
                  <a:schemeClr val="tx1"/>
                </a:solidFill>
              </a:rPr>
              <a:t> الطالب مجدٌّ.                           .................................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101600" y="6705600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68345"/>
            <a:ext cx="8702004" cy="62896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r" rtl="1"/>
            <a:r>
              <a:rPr lang="ar-IQ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 </a:t>
            </a:r>
            <a:r>
              <a:rPr lang="ar-IQ" sz="4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أبي تاجرٌ منصفٌ وناجح، يؤدّي عمله بأمانة.</a:t>
            </a:r>
            <a:r>
              <a:rPr lang="ar-IQ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</a:t>
            </a:r>
            <a:r>
              <a:rPr lang="ar-IQ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</a:t>
            </a:r>
            <a:r>
              <a:rPr lang="ar-IQ" b="1" u="sng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مّي</a:t>
            </a:r>
            <a:r>
              <a:rPr lang="ar-IQ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....................................</a:t>
            </a:r>
            <a:r>
              <a:rPr lang="ar-IQ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 </a:t>
            </a:r>
            <a:r>
              <a:rPr lang="ar-IQ" sz="4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الأستاذُ رشادُ أخلاقه طيبة وأداؤه العلمي رصين.</a:t>
            </a:r>
            <a:r>
              <a:rPr lang="ar-IQ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  </a:t>
            </a:r>
            <a:r>
              <a:rPr lang="ar-IQ" b="1" u="sng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الأستاذة </a:t>
            </a:r>
            <a:r>
              <a:rPr lang="ar-IQ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هدى .............................</a:t>
            </a:r>
            <a:br>
              <a:rPr lang="ar-IQ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 </a:t>
            </a:r>
            <a:r>
              <a:rPr lang="ar-IQ" sz="3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والدي اسمه محمدُ، عمره ستون سنة، له جسم نحيف.</a:t>
            </a:r>
            <a:br>
              <a:rPr lang="ar-IQ" sz="3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3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</a:t>
            </a:r>
            <a:r>
              <a:rPr lang="ar-IQ" sz="3600" b="1" u="sng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والدتي</a:t>
            </a:r>
            <a:r>
              <a:rPr lang="ar-IQ" sz="3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...........................................</a:t>
            </a:r>
            <a:r>
              <a:rPr lang="ar-IQ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en-US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513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067800" cy="838200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 rtl="1" eaLnBrk="1" hangingPunct="1">
              <a:defRPr/>
            </a:pPr>
            <a:r>
              <a:rPr lang="ar-IQ" sz="2800" b="1" dirty="0" smtClean="0">
                <a:solidFill>
                  <a:schemeClr val="tx1"/>
                </a:solidFill>
              </a:rPr>
              <a:t>تطبيقات عامة: حوّل الاسم المفرد إلى المثنى فيما تحته خط: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003299"/>
            <a:ext cx="8915400" cy="5160963"/>
          </a:xfrm>
          <a:gradFill flip="none" rotWithShape="1">
            <a:gsLst>
              <a:gs pos="0">
                <a:schemeClr val="bg2">
                  <a:tint val="93000"/>
                  <a:shade val="98000"/>
                  <a:satMod val="150000"/>
                  <a:lumMod val="102000"/>
                </a:schemeClr>
              </a:gs>
              <a:gs pos="50000">
                <a:schemeClr val="bg2">
                  <a:tint val="98000"/>
                  <a:shade val="90000"/>
                  <a:satMod val="130000"/>
                  <a:lumMod val="103000"/>
                </a:schemeClr>
              </a:gs>
              <a:gs pos="100000">
                <a:schemeClr val="bg2">
                  <a:shade val="63000"/>
                  <a:satMod val="120000"/>
                </a:schemeClr>
              </a:gs>
            </a:gsLst>
            <a:lin ang="0" scaled="1"/>
            <a:tileRect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r" rtl="1" eaLnBrk="1" hangingPunct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يجري </a:t>
            </a:r>
            <a:r>
              <a:rPr lang="ar-IQ" sz="2400" b="1" u="sng" dirty="0" smtClean="0">
                <a:solidFill>
                  <a:schemeClr val="tx1"/>
                </a:solidFill>
              </a:rPr>
              <a:t>نهرٌ</a:t>
            </a:r>
            <a:r>
              <a:rPr lang="ar-IQ" sz="2400" b="1" dirty="0" smtClean="0">
                <a:solidFill>
                  <a:schemeClr val="tx1"/>
                </a:solidFill>
              </a:rPr>
              <a:t> في مدينتي.                                              ................</a:t>
            </a:r>
          </a:p>
          <a:p>
            <a:pPr marL="0" indent="0" algn="r" rtl="1" eaLnBrk="1" hangingPunct="1">
              <a:buNone/>
              <a:defRPr/>
            </a:pPr>
            <a:endParaRPr lang="x-none" sz="2400" dirty="0" smtClean="0">
              <a:solidFill>
                <a:schemeClr val="tx1"/>
              </a:solidFill>
            </a:endParaRPr>
          </a:p>
          <a:p>
            <a:pPr algn="r" rtl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المدافع قويٌ.                                                         ................</a:t>
            </a:r>
          </a:p>
          <a:p>
            <a:pPr marL="0" indent="0" algn="r" rtl="1">
              <a:buNone/>
              <a:defRPr/>
            </a:pPr>
            <a:endParaRPr lang="ar-IQ" sz="2400" b="1" dirty="0" smtClean="0">
              <a:solidFill>
                <a:schemeClr val="tx1"/>
              </a:solidFill>
            </a:endParaRPr>
          </a:p>
          <a:p>
            <a:pPr algn="r" rtl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ألقيتُ كلمةً بليغةً في المحفلِ.                                       ................</a:t>
            </a:r>
          </a:p>
          <a:p>
            <a:pPr marL="0" indent="0" algn="r" rtl="1">
              <a:buNone/>
              <a:defRPr/>
            </a:pPr>
            <a:endParaRPr lang="ar-IQ" sz="2400" b="1" dirty="0" smtClean="0">
              <a:solidFill>
                <a:schemeClr val="tx1"/>
              </a:solidFill>
            </a:endParaRPr>
          </a:p>
          <a:p>
            <a:pPr algn="r" rtl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تساقطتْ </a:t>
            </a:r>
            <a:r>
              <a:rPr lang="ar-IQ" sz="2400" b="1" u="sng" dirty="0" smtClean="0">
                <a:solidFill>
                  <a:schemeClr val="tx1"/>
                </a:solidFill>
              </a:rPr>
              <a:t>ورقةٌ</a:t>
            </a:r>
            <a:r>
              <a:rPr lang="ar-IQ" sz="2400" b="1" dirty="0" smtClean="0">
                <a:solidFill>
                  <a:schemeClr val="tx1"/>
                </a:solidFill>
              </a:rPr>
              <a:t> واحدةٌ.                                               .................</a:t>
            </a:r>
          </a:p>
          <a:p>
            <a:pPr algn="r" rtl="1">
              <a:defRPr/>
            </a:pPr>
            <a:endParaRPr lang="ar-IQ" sz="2400" b="1" dirty="0" smtClean="0">
              <a:solidFill>
                <a:schemeClr val="tx1"/>
              </a:solidFill>
            </a:endParaRPr>
          </a:p>
          <a:p>
            <a:pPr algn="r" rtl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هذه </a:t>
            </a:r>
            <a:r>
              <a:rPr lang="ar-IQ" sz="2400" b="1" u="sng" dirty="0" smtClean="0">
                <a:solidFill>
                  <a:schemeClr val="tx1"/>
                </a:solidFill>
              </a:rPr>
              <a:t>امرأة</a:t>
            </a:r>
            <a:r>
              <a:rPr lang="ar-IQ" sz="2400" b="1" dirty="0" smtClean="0">
                <a:solidFill>
                  <a:schemeClr val="tx1"/>
                </a:solidFill>
              </a:rPr>
              <a:t> ذكية.                                                       .................</a:t>
            </a:r>
            <a:endParaRPr lang="x-none" sz="2400" b="1" dirty="0">
              <a:solidFill>
                <a:schemeClr val="tx1"/>
              </a:solidFill>
            </a:endParaRPr>
          </a:p>
          <a:p>
            <a:pPr algn="r" rtl="1" eaLnBrk="1" hangingPunct="1">
              <a:defRPr/>
            </a:pPr>
            <a:endParaRPr lang="en-GB" sz="2400" dirty="0" smtClean="0">
              <a:solidFill>
                <a:schemeClr val="tx1"/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101600" y="6705600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067800" cy="838200"/>
          </a:xfr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 rtl="1" eaLnBrk="1" hangingPunct="1">
              <a:defRPr/>
            </a:pPr>
            <a:r>
              <a:rPr lang="ar-IQ" sz="2800" b="1" dirty="0" smtClean="0">
                <a:solidFill>
                  <a:schemeClr val="tx1"/>
                </a:solidFill>
              </a:rPr>
              <a:t>تطبيقات عامة: حوّل الكلمات التي تحتطها خط من المفرد إلى الجمع: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003299"/>
            <a:ext cx="8915400" cy="5160963"/>
          </a:xfrm>
          <a:gradFill flip="none" rotWithShape="1">
            <a:gsLst>
              <a:gs pos="0">
                <a:schemeClr val="bg2">
                  <a:tint val="93000"/>
                  <a:shade val="98000"/>
                  <a:satMod val="150000"/>
                  <a:lumMod val="102000"/>
                </a:schemeClr>
              </a:gs>
              <a:gs pos="50000">
                <a:schemeClr val="bg2">
                  <a:tint val="98000"/>
                  <a:shade val="90000"/>
                  <a:satMod val="130000"/>
                  <a:lumMod val="103000"/>
                </a:schemeClr>
              </a:gs>
              <a:gs pos="100000">
                <a:schemeClr val="bg2">
                  <a:shade val="63000"/>
                  <a:satMod val="120000"/>
                </a:schemeClr>
              </a:gs>
            </a:gsLst>
            <a:lin ang="13500000" scaled="1"/>
            <a:tileRect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r" rtl="1" eaLnBrk="1" hangingPunct="1">
              <a:defRPr/>
            </a:pPr>
            <a:r>
              <a:rPr lang="ar-IQ" sz="3200" dirty="0" smtClean="0">
                <a:solidFill>
                  <a:schemeClr val="tx1"/>
                </a:solidFill>
              </a:rPr>
              <a:t>شرح </a:t>
            </a:r>
            <a:r>
              <a:rPr lang="ar-IQ" sz="3200" u="sng" dirty="0" smtClean="0">
                <a:solidFill>
                  <a:schemeClr val="tx1"/>
                </a:solidFill>
              </a:rPr>
              <a:t>الأستاذُ</a:t>
            </a:r>
            <a:r>
              <a:rPr lang="ar-IQ" sz="3200" dirty="0" smtClean="0">
                <a:solidFill>
                  <a:schemeClr val="tx1"/>
                </a:solidFill>
              </a:rPr>
              <a:t> المادة.                         ................</a:t>
            </a:r>
            <a:endParaRPr lang="x-none" sz="3200" dirty="0" smtClean="0">
              <a:solidFill>
                <a:schemeClr val="tx1"/>
              </a:solidFill>
            </a:endParaRPr>
          </a:p>
          <a:p>
            <a:pPr algn="r" rtl="1">
              <a:defRPr/>
            </a:pPr>
            <a:r>
              <a:rPr lang="ar-IQ" sz="3200" u="sng" dirty="0" smtClean="0">
                <a:solidFill>
                  <a:schemeClr val="tx1"/>
                </a:solidFill>
              </a:rPr>
              <a:t>فصلُ</a:t>
            </a:r>
            <a:r>
              <a:rPr lang="ar-IQ" sz="3200" dirty="0" smtClean="0">
                <a:solidFill>
                  <a:schemeClr val="tx1"/>
                </a:solidFill>
              </a:rPr>
              <a:t> الربيع لطيف.                        .................</a:t>
            </a:r>
          </a:p>
          <a:p>
            <a:pPr algn="r" rtl="1">
              <a:defRPr/>
            </a:pPr>
            <a:r>
              <a:rPr lang="ar-IQ" sz="3200" dirty="0" smtClean="0">
                <a:solidFill>
                  <a:schemeClr val="tx1"/>
                </a:solidFill>
              </a:rPr>
              <a:t>ق</a:t>
            </a:r>
            <a:r>
              <a:rPr lang="ar-IQ" sz="3200" u="sng" dirty="0" smtClean="0">
                <a:solidFill>
                  <a:schemeClr val="tx1"/>
                </a:solidFill>
              </a:rPr>
              <a:t>ِمّةُ</a:t>
            </a:r>
            <a:r>
              <a:rPr lang="ar-IQ" sz="3200" dirty="0" smtClean="0">
                <a:solidFill>
                  <a:schemeClr val="tx1"/>
                </a:solidFill>
              </a:rPr>
              <a:t> </a:t>
            </a:r>
            <a:r>
              <a:rPr lang="ar-IQ" sz="3200" u="sng" dirty="0" smtClean="0">
                <a:solidFill>
                  <a:schemeClr val="tx1"/>
                </a:solidFill>
              </a:rPr>
              <a:t>الجبل</a:t>
            </a:r>
            <a:r>
              <a:rPr lang="ar-IQ" sz="3200" dirty="0" smtClean="0">
                <a:solidFill>
                  <a:schemeClr val="tx1"/>
                </a:solidFill>
              </a:rPr>
              <a:t> شاهقةٌ.                           ...............</a:t>
            </a:r>
          </a:p>
          <a:p>
            <a:pPr algn="r" rtl="1">
              <a:defRPr/>
            </a:pPr>
            <a:r>
              <a:rPr lang="ar-IQ" sz="3200" dirty="0" smtClean="0">
                <a:solidFill>
                  <a:schemeClr val="tx1"/>
                </a:solidFill>
              </a:rPr>
              <a:t>تقع </a:t>
            </a:r>
            <a:r>
              <a:rPr lang="ar-IQ" sz="3200" u="sng" dirty="0" smtClean="0">
                <a:solidFill>
                  <a:schemeClr val="tx1"/>
                </a:solidFill>
              </a:rPr>
              <a:t>قريتُنا</a:t>
            </a:r>
            <a:r>
              <a:rPr lang="ar-IQ" sz="3200" dirty="0" smtClean="0">
                <a:solidFill>
                  <a:schemeClr val="tx1"/>
                </a:solidFill>
              </a:rPr>
              <a:t> في عمق كردستان.              ..............</a:t>
            </a:r>
          </a:p>
          <a:p>
            <a:pPr algn="r" rtl="1">
              <a:defRPr/>
            </a:pPr>
            <a:r>
              <a:rPr lang="ar-IQ" sz="3200" dirty="0" smtClean="0">
                <a:solidFill>
                  <a:schemeClr val="tx1"/>
                </a:solidFill>
              </a:rPr>
              <a:t>كتبتْ لي </a:t>
            </a:r>
            <a:r>
              <a:rPr lang="ar-IQ" sz="3200" u="sng" dirty="0" smtClean="0">
                <a:solidFill>
                  <a:schemeClr val="tx1"/>
                </a:solidFill>
              </a:rPr>
              <a:t>سيدةٌ</a:t>
            </a:r>
            <a:r>
              <a:rPr lang="ar-IQ" sz="3200" dirty="0" smtClean="0">
                <a:solidFill>
                  <a:schemeClr val="tx1"/>
                </a:solidFill>
              </a:rPr>
              <a:t> خطاباً.                       ...............</a:t>
            </a:r>
          </a:p>
          <a:p>
            <a:pPr algn="r" rtl="1">
              <a:defRPr/>
            </a:pPr>
            <a:r>
              <a:rPr lang="ar-IQ" sz="3200" dirty="0" smtClean="0">
                <a:solidFill>
                  <a:schemeClr val="tx1"/>
                </a:solidFill>
              </a:rPr>
              <a:t>صادفتُ </a:t>
            </a:r>
            <a:r>
              <a:rPr lang="ar-IQ" sz="3200" u="sng" dirty="0" smtClean="0">
                <a:solidFill>
                  <a:schemeClr val="tx1"/>
                </a:solidFill>
              </a:rPr>
              <a:t>مسافراً</a:t>
            </a:r>
            <a:r>
              <a:rPr lang="ar-IQ" sz="3200" dirty="0" smtClean="0">
                <a:solidFill>
                  <a:schemeClr val="tx1"/>
                </a:solidFill>
              </a:rPr>
              <a:t>.                            ................</a:t>
            </a:r>
          </a:p>
          <a:p>
            <a:pPr algn="r" rtl="1">
              <a:defRPr/>
            </a:pPr>
            <a:r>
              <a:rPr lang="ar-IQ" sz="3200" dirty="0" smtClean="0">
                <a:solidFill>
                  <a:schemeClr val="tx1"/>
                </a:solidFill>
              </a:rPr>
              <a:t>تملكُ جدّتي </a:t>
            </a:r>
            <a:r>
              <a:rPr lang="ar-IQ" sz="3200" u="sng" dirty="0" smtClean="0">
                <a:solidFill>
                  <a:schemeClr val="tx1"/>
                </a:solidFill>
              </a:rPr>
              <a:t>بقرة</a:t>
            </a:r>
            <a:r>
              <a:rPr lang="ar-IQ" sz="3200" dirty="0" smtClean="0">
                <a:solidFill>
                  <a:schemeClr val="tx1"/>
                </a:solidFill>
              </a:rPr>
              <a:t>.                            ...............</a:t>
            </a:r>
            <a:endParaRPr lang="x-none" sz="3200" dirty="0" smtClean="0">
              <a:solidFill>
                <a:schemeClr val="tx1"/>
              </a:solidFill>
            </a:endParaRPr>
          </a:p>
          <a:p>
            <a:pPr algn="r" rtl="1" eaLnBrk="1" hangingPunct="1">
              <a:defRPr/>
            </a:pPr>
            <a:endParaRPr lang="en-GB" sz="2400" dirty="0" smtClean="0">
              <a:solidFill>
                <a:schemeClr val="tx1"/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101600" y="6705600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0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19100"/>
            <a:ext cx="8702004" cy="1028700"/>
          </a:xfrm>
        </p:spPr>
        <p:txBody>
          <a:bodyPr>
            <a:normAutofit fontScale="90000"/>
          </a:bodyPr>
          <a:lstStyle/>
          <a:p>
            <a:pPr algn="r" rtl="1"/>
            <a:r>
              <a:rPr lang="ar-IQ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31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جدولٌ أنموذجي لتصريف الفعل (درس) في صيغة المضارع مع الضمائر</a:t>
            </a:r>
            <a:endParaRPr lang="en-US" sz="31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679323"/>
              </p:ext>
            </p:extLst>
          </p:nvPr>
        </p:nvGraphicFramePr>
        <p:xfrm>
          <a:off x="76200" y="685800"/>
          <a:ext cx="8940800" cy="6283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/>
                <a:gridCol w="2235200"/>
                <a:gridCol w="2235200"/>
                <a:gridCol w="2235200"/>
              </a:tblGrid>
              <a:tr h="849086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الجمع</a:t>
                      </a:r>
                      <a:endParaRPr lang="en-US" sz="32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المثنى</a:t>
                      </a:r>
                      <a:endParaRPr lang="en-US" sz="32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3200" b="0" dirty="0" smtClean="0"/>
                        <a:t>المفرد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9086">
                <a:tc>
                  <a:txBody>
                    <a:bodyPr/>
                    <a:lstStyle/>
                    <a:p>
                      <a:pPr marL="0" algn="r" defTabSz="685800" rtl="1" eaLnBrk="1" latinLnBrk="0" hangingPunct="1"/>
                      <a:r>
                        <a:rPr lang="ar-IQ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هُم</a:t>
                      </a:r>
                      <a:r>
                        <a:rPr lang="ar-IQ" sz="3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ْ يدْرُسون</a:t>
                      </a:r>
                      <a:endParaRPr lang="en-US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1" eaLnBrk="1" latinLnBrk="0" hangingPunct="1"/>
                      <a:r>
                        <a:rPr lang="ar-IQ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هما يدْرُسان</a:t>
                      </a:r>
                      <a:endParaRPr lang="en-US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1" eaLnBrk="1" latinLnBrk="0" hangingPunct="1"/>
                      <a:r>
                        <a:rPr lang="ar-IQ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هو يدْرُسُ</a:t>
                      </a:r>
                      <a:endParaRPr lang="en-US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3600" b="1" dirty="0" smtClean="0"/>
                        <a:t>الغائب</a:t>
                      </a:r>
                      <a:endParaRPr lang="en-US" sz="3600" b="1" dirty="0"/>
                    </a:p>
                  </a:txBody>
                  <a:tcPr/>
                </a:tc>
              </a:tr>
              <a:tr h="849086">
                <a:tc>
                  <a:txBody>
                    <a:bodyPr/>
                    <a:lstStyle/>
                    <a:p>
                      <a:pPr marL="0" algn="r" defTabSz="685800" rtl="1" eaLnBrk="1" latinLnBrk="0" hangingPunct="1"/>
                      <a:endParaRPr lang="en-US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1" eaLnBrk="1" latinLnBrk="0" hangingPunct="1"/>
                      <a:r>
                        <a:rPr lang="ar-IQ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هما تدْرُسانِ</a:t>
                      </a:r>
                      <a:endParaRPr lang="en-US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1" eaLnBrk="1" latinLnBrk="0" hangingPunct="1"/>
                      <a:r>
                        <a:rPr lang="ar-IQ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هي</a:t>
                      </a:r>
                      <a:r>
                        <a:rPr lang="ar-IQ" sz="3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تدرس</a:t>
                      </a:r>
                      <a:endParaRPr lang="en-US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الغائبة</a:t>
                      </a:r>
                      <a:endParaRPr lang="en-US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49086">
                <a:tc>
                  <a:txBody>
                    <a:bodyPr/>
                    <a:lstStyle/>
                    <a:p>
                      <a:pPr marL="0" algn="r" defTabSz="685800" rtl="1" eaLnBrk="1" latinLnBrk="0" hangingPunct="1"/>
                      <a:r>
                        <a:rPr lang="ar-IQ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أنتُم</a:t>
                      </a:r>
                      <a:r>
                        <a:rPr lang="ar-IQ" sz="3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تدرُسون</a:t>
                      </a:r>
                      <a:endParaRPr lang="en-US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1" eaLnBrk="1" latinLnBrk="0" hangingPunct="1"/>
                      <a:r>
                        <a:rPr lang="ar-IQ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أنتُما</a:t>
                      </a:r>
                      <a:r>
                        <a:rPr lang="ar-IQ" sz="3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تدْرُسانِ</a:t>
                      </a:r>
                      <a:endParaRPr lang="en-US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1" eaLnBrk="1" latinLnBrk="0" hangingPunct="1"/>
                      <a:r>
                        <a:rPr lang="ar-IQ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أنتَ</a:t>
                      </a:r>
                      <a:r>
                        <a:rPr lang="ar-IQ" sz="3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تدرسُ</a:t>
                      </a:r>
                      <a:endParaRPr lang="en-US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المُخاطَب</a:t>
                      </a:r>
                      <a:endParaRPr lang="en-US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49086">
                <a:tc>
                  <a:txBody>
                    <a:bodyPr/>
                    <a:lstStyle/>
                    <a:p>
                      <a:pPr marL="0" algn="r" defTabSz="685800" rtl="1" eaLnBrk="1" latinLnBrk="0" hangingPunct="1"/>
                      <a:endParaRPr lang="en-US" sz="3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1" eaLnBrk="1" latinLnBrk="0" hangingPunct="1"/>
                      <a:r>
                        <a:rPr lang="ar-IQ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أنتما تدرسان</a:t>
                      </a:r>
                      <a:endParaRPr lang="en-US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1" eaLnBrk="1" latinLnBrk="0" hangingPunct="1"/>
                      <a:r>
                        <a:rPr lang="ar-IQ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أنتِ</a:t>
                      </a:r>
                      <a:r>
                        <a:rPr lang="ar-IQ" sz="3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تدرسينَ</a:t>
                      </a:r>
                      <a:endParaRPr lang="en-US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المُخاطَبة</a:t>
                      </a:r>
                      <a:endParaRPr lang="en-US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49086">
                <a:tc>
                  <a:txBody>
                    <a:bodyPr/>
                    <a:lstStyle/>
                    <a:p>
                      <a:pPr marL="0" algn="r" defTabSz="685800" rtl="1" eaLnBrk="1" latinLnBrk="0" hangingPunct="1"/>
                      <a:r>
                        <a:rPr lang="ar-IQ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نحنُ ندرُس</a:t>
                      </a:r>
                      <a:endParaRPr lang="en-US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1" eaLnBrk="1" latinLnBrk="0" hangingPunct="1"/>
                      <a:r>
                        <a:rPr lang="ar-IQ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نحنُ ندرسْ</a:t>
                      </a:r>
                      <a:endParaRPr lang="en-US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1" eaLnBrk="1" latinLnBrk="0" hangingPunct="1"/>
                      <a:r>
                        <a:rPr lang="ar-IQ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أنا أدْرُسُ</a:t>
                      </a:r>
                      <a:endParaRPr lang="en-US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المتكلم / المتكلمة</a:t>
                      </a:r>
                      <a:endParaRPr lang="en-US" sz="3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490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03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33601" y="0"/>
            <a:ext cx="11201401" cy="685801"/>
          </a:xfrm>
          <a:effectLst>
            <a:outerShdw blurRad="50800" dist="38100" algn="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pPr algn="r" rtl="1"/>
            <a:r>
              <a:rPr lang="ar-IQ" dirty="0" smtClean="0">
                <a:solidFill>
                  <a:srgbClr val="FF0000"/>
                </a:solidFill>
              </a:rPr>
              <a:t>ضع علامة الصح في الخانة المناسبة في الجدول الآتي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25551"/>
              </p:ext>
            </p:extLst>
          </p:nvPr>
        </p:nvGraphicFramePr>
        <p:xfrm>
          <a:off x="-2209800" y="762000"/>
          <a:ext cx="11277601" cy="59435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9170"/>
                <a:gridCol w="2216964"/>
                <a:gridCol w="2082683"/>
                <a:gridCol w="1866637"/>
                <a:gridCol w="1711084"/>
                <a:gridCol w="3111063"/>
              </a:tblGrid>
              <a:tr h="783771">
                <a:tc gridSpan="3">
                  <a:txBody>
                    <a:bodyPr/>
                    <a:lstStyle/>
                    <a:p>
                      <a:pPr marL="0" algn="r" defTabSz="685800" rtl="1" eaLnBrk="1" latinLnBrk="0" hangingPunct="1"/>
                      <a:r>
                        <a:rPr lang="ar-IQ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صيغة الفعل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ar-IQ" sz="3600" dirty="0" smtClean="0">
                          <a:solidFill>
                            <a:schemeClr val="tx1"/>
                          </a:solidFill>
                        </a:rPr>
                        <a:t>زمن الفعل 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59971">
                <a:tc>
                  <a:txBody>
                    <a:bodyPr/>
                    <a:lstStyle/>
                    <a:p>
                      <a:pPr algn="just" rtl="1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solidFill>
                            <a:schemeClr val="tx1"/>
                          </a:solidFill>
                        </a:rPr>
                        <a:t>مضارع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solidFill>
                            <a:schemeClr val="tx1"/>
                          </a:solidFill>
                        </a:rPr>
                        <a:t>ماض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solidFill>
                            <a:schemeClr val="tx1"/>
                          </a:solidFill>
                        </a:rPr>
                        <a:t>مستقبل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solidFill>
                            <a:schemeClr val="tx1"/>
                          </a:solidFill>
                        </a:rPr>
                        <a:t>حاضرُ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solidFill>
                            <a:schemeClr val="tx1"/>
                          </a:solidFill>
                        </a:rPr>
                        <a:t>ماضٍ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99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en-US"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IQ" sz="24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سأخبره</a:t>
                      </a:r>
                      <a:r>
                        <a:rPr lang="ar-IQ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القصة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599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en-US"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IQ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إنّي </a:t>
                      </a:r>
                      <a:r>
                        <a:rPr lang="ar-IQ" sz="24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أسمع</a:t>
                      </a:r>
                      <a:r>
                        <a:rPr lang="ar-IQ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أصواتاً في الخلف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599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en-US"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en-US"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IQ" sz="24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كنتُ</a:t>
                      </a:r>
                      <a:r>
                        <a:rPr lang="ar-IQ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في الجامعة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599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en-US"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en-US"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IQ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هاهي</a:t>
                      </a:r>
                      <a:r>
                        <a:rPr lang="ar-IQ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أستاذة المادة تص</a:t>
                      </a:r>
                      <a:r>
                        <a:rPr lang="ar-IQ" sz="240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لُ</a:t>
                      </a:r>
                      <a:endParaRPr lang="en-US" sz="2400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599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en-US"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en-US"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IQ" sz="24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رأيته </a:t>
                      </a:r>
                      <a:r>
                        <a:rPr lang="ar-IQ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في</a:t>
                      </a:r>
                      <a:r>
                        <a:rPr lang="ar-IQ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ساحة الجامعة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639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152400"/>
            <a:ext cx="8702004" cy="1219200"/>
          </a:xfrm>
        </p:spPr>
        <p:txBody>
          <a:bodyPr>
            <a:normAutofit fontScale="90000"/>
          </a:bodyPr>
          <a:lstStyle/>
          <a:p>
            <a:pPr algn="ctr" rtl="1" eaLnBrk="1" hangingPunct="1">
              <a:defRPr/>
            </a:pPr>
            <a:r>
              <a:rPr lang="ar-IQ" sz="4400" b="1" dirty="0" smtClean="0">
                <a:solidFill>
                  <a:schemeClr val="tx1"/>
                </a:solidFill>
              </a:rPr>
              <a:t>دروسٌ في تعلم المحادثة</a:t>
            </a:r>
            <a:br>
              <a:rPr lang="ar-IQ" sz="4400" b="1" dirty="0" smtClean="0">
                <a:solidFill>
                  <a:schemeClr val="tx1"/>
                </a:solidFill>
              </a:rPr>
            </a:br>
            <a:r>
              <a:rPr lang="ar-IQ" sz="4400" b="1" dirty="0" smtClean="0">
                <a:solidFill>
                  <a:schemeClr val="tx1"/>
                </a:solidFill>
              </a:rPr>
              <a:t>أولاً: التعارف</a:t>
            </a:r>
            <a:endParaRPr lang="en-GB" sz="4400" b="1" dirty="0" smtClean="0">
              <a:solidFill>
                <a:schemeClr val="tx1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549604" cy="4489704"/>
          </a:xfrm>
        </p:spPr>
        <p:txBody>
          <a:bodyPr>
            <a:normAutofit lnSpcReduction="10000"/>
          </a:bodyPr>
          <a:lstStyle/>
          <a:p>
            <a:pPr algn="r" rtl="1" eaLnBrk="1" hangingPunct="1">
              <a:defRPr/>
            </a:pPr>
            <a:r>
              <a:rPr lang="ar-IQ" sz="2400" dirty="0" smtClean="0">
                <a:solidFill>
                  <a:schemeClr val="tx1"/>
                </a:solidFill>
              </a:rPr>
              <a:t>مرحبا .. أنا اسمي محمدٌ، وأنت ما اسمكَ؟</a:t>
            </a:r>
            <a:endParaRPr lang="x-none" sz="2400" dirty="0" smtClean="0">
              <a:solidFill>
                <a:schemeClr val="tx1"/>
              </a:solidFill>
            </a:endParaRPr>
          </a:p>
          <a:p>
            <a:pPr algn="r" rtl="1" eaLnBrk="1" hangingPunct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أنا اسمي دانا، سُررتُ بالتعرف عليك</a:t>
            </a:r>
            <a:r>
              <a:rPr lang="ar-IQ" sz="2400" dirty="0" smtClean="0">
                <a:solidFill>
                  <a:schemeClr val="tx1"/>
                </a:solidFill>
              </a:rPr>
              <a:t>.</a:t>
            </a:r>
            <a:endParaRPr lang="x-none" sz="2400" dirty="0" smtClean="0">
              <a:solidFill>
                <a:schemeClr val="tx1"/>
              </a:solidFill>
            </a:endParaRPr>
          </a:p>
          <a:p>
            <a:pPr algn="r" rtl="1" eaLnBrk="1" hangingPunct="1">
              <a:defRPr/>
            </a:pPr>
            <a:r>
              <a:rPr lang="ar-IQ" sz="2400" dirty="0" smtClean="0">
                <a:solidFill>
                  <a:schemeClr val="tx1"/>
                </a:solidFill>
              </a:rPr>
              <a:t>وأنا أيضاً، الشعور متبادَلٌ</a:t>
            </a:r>
            <a:r>
              <a:rPr lang="x-none" sz="2400" dirty="0" smtClean="0">
                <a:solidFill>
                  <a:schemeClr val="tx1"/>
                </a:solidFill>
              </a:rPr>
              <a:t>.</a:t>
            </a:r>
            <a:r>
              <a:rPr lang="ar-IQ" sz="2400" dirty="0" smtClean="0">
                <a:solidFill>
                  <a:schemeClr val="tx1"/>
                </a:solidFill>
              </a:rPr>
              <a:t> من أين أنت؟</a:t>
            </a:r>
          </a:p>
          <a:p>
            <a:pPr algn="r" rtl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أنا من كوردستان.</a:t>
            </a:r>
          </a:p>
          <a:p>
            <a:pPr algn="r" rtl="1">
              <a:defRPr/>
            </a:pPr>
            <a:r>
              <a:rPr lang="ar-IQ" sz="2400" dirty="0">
                <a:solidFill>
                  <a:schemeClr val="tx1"/>
                </a:solidFill>
              </a:rPr>
              <a:t>وأين تقع </a:t>
            </a:r>
            <a:r>
              <a:rPr lang="ar-IQ" sz="2400" dirty="0" smtClean="0">
                <a:solidFill>
                  <a:schemeClr val="tx1"/>
                </a:solidFill>
              </a:rPr>
              <a:t>كوردستانُ؟</a:t>
            </a:r>
          </a:p>
          <a:p>
            <a:pPr algn="r" rtl="1">
              <a:defRPr/>
            </a:pPr>
            <a:r>
              <a:rPr lang="ar-IQ" sz="2400" b="1" dirty="0">
                <a:solidFill>
                  <a:schemeClr val="tx1"/>
                </a:solidFill>
              </a:rPr>
              <a:t>تقع </a:t>
            </a:r>
            <a:r>
              <a:rPr lang="ar-IQ" sz="2400" b="1" dirty="0" smtClean="0">
                <a:solidFill>
                  <a:schemeClr val="tx1"/>
                </a:solidFill>
              </a:rPr>
              <a:t>كردستانُ في قارةِ </a:t>
            </a:r>
            <a:r>
              <a:rPr lang="ar-IQ" sz="2400" b="1" dirty="0">
                <a:solidFill>
                  <a:schemeClr val="tx1"/>
                </a:solidFill>
              </a:rPr>
              <a:t>آسيا</a:t>
            </a:r>
            <a:r>
              <a:rPr lang="ar-IQ" sz="2400" b="1" dirty="0" smtClean="0">
                <a:solidFill>
                  <a:schemeClr val="tx1"/>
                </a:solidFill>
              </a:rPr>
              <a:t>.</a:t>
            </a:r>
          </a:p>
          <a:p>
            <a:pPr algn="r" rtl="1">
              <a:defRPr/>
            </a:pPr>
            <a:r>
              <a:rPr lang="ar-IQ" sz="2400" dirty="0">
                <a:solidFill>
                  <a:schemeClr val="tx1"/>
                </a:solidFill>
              </a:rPr>
              <a:t>ما </a:t>
            </a:r>
            <a:r>
              <a:rPr lang="ar-IQ" sz="2400" dirty="0" smtClean="0">
                <a:solidFill>
                  <a:schemeClr val="tx1"/>
                </a:solidFill>
              </a:rPr>
              <a:t>عملُك</a:t>
            </a:r>
            <a:r>
              <a:rPr lang="ar-IQ" sz="2400" dirty="0">
                <a:solidFill>
                  <a:schemeClr val="tx1"/>
                </a:solidFill>
              </a:rPr>
              <a:t>؟</a:t>
            </a:r>
          </a:p>
          <a:p>
            <a:pPr algn="r" rtl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أنا محامي. وأنت ما عملك؟</a:t>
            </a:r>
          </a:p>
          <a:p>
            <a:pPr algn="r" rtl="1">
              <a:defRPr/>
            </a:pPr>
            <a:r>
              <a:rPr lang="ar-IQ" sz="2400" dirty="0">
                <a:solidFill>
                  <a:schemeClr val="tx1"/>
                </a:solidFill>
              </a:rPr>
              <a:t>أنا </a:t>
            </a:r>
            <a:r>
              <a:rPr lang="ar-IQ" sz="2400" dirty="0" smtClean="0">
                <a:solidFill>
                  <a:schemeClr val="tx1"/>
                </a:solidFill>
              </a:rPr>
              <a:t>أستاذ جامعي.</a:t>
            </a:r>
            <a:endParaRPr lang="x-none" sz="2400" dirty="0">
              <a:solidFill>
                <a:schemeClr val="tx1"/>
              </a:solidFill>
            </a:endParaRPr>
          </a:p>
          <a:p>
            <a:pPr algn="r" rtl="1" eaLnBrk="1" hangingPunct="1">
              <a:defRPr/>
            </a:pPr>
            <a:endParaRPr lang="en-GB" sz="2400" dirty="0" smtClean="0">
              <a:solidFill>
                <a:schemeClr val="tx1"/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0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067800" cy="838200"/>
          </a:xfrm>
          <a:solidFill>
            <a:schemeClr val="accent2"/>
          </a:solidFill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 rtl="1" eaLnBrk="1" hangingPunct="1">
              <a:defRPr/>
            </a:pPr>
            <a:r>
              <a:rPr lang="ar-IQ" sz="2800" b="1" dirty="0" smtClean="0">
                <a:solidFill>
                  <a:schemeClr val="tx1"/>
                </a:solidFill>
              </a:rPr>
              <a:t>دروسٌ في تعلم المحادثة</a:t>
            </a:r>
            <a:br>
              <a:rPr lang="ar-IQ" sz="2800" b="1" dirty="0" smtClean="0">
                <a:solidFill>
                  <a:schemeClr val="tx1"/>
                </a:solidFill>
              </a:rPr>
            </a:br>
            <a:r>
              <a:rPr lang="ar-IQ" sz="2800" b="1" dirty="0" smtClean="0">
                <a:solidFill>
                  <a:schemeClr val="tx1"/>
                </a:solidFill>
              </a:rPr>
              <a:t>ثانياً: استعمال الضمائر مع اسم الإشارة واسم الموصول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003299"/>
            <a:ext cx="8915400" cy="5160963"/>
          </a:xfrm>
          <a:solidFill>
            <a:schemeClr val="accent2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 marL="0" indent="0" algn="r" rtl="1" eaLnBrk="1" hangingPunct="1">
              <a:buNone/>
              <a:defRPr/>
            </a:pPr>
            <a:r>
              <a:rPr lang="ar-IQ" sz="2400" dirty="0" smtClean="0">
                <a:solidFill>
                  <a:schemeClr val="tx1"/>
                </a:solidFill>
              </a:rPr>
              <a:t>- أنا الذي أتحدث في هذه الصورة.</a:t>
            </a:r>
            <a:endParaRPr lang="x-none" sz="2400" dirty="0" smtClean="0">
              <a:solidFill>
                <a:schemeClr val="tx1"/>
              </a:solidFill>
            </a:endParaRPr>
          </a:p>
          <a:p>
            <a:pPr marL="0" indent="0" algn="r" rtl="1" eaLnBrk="1" hangingPunct="1">
              <a:buNone/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نعم هذا أنت ومن هذا الذي عن يمينك؟.</a:t>
            </a:r>
            <a:endParaRPr lang="x-none" sz="2400" dirty="0" smtClean="0">
              <a:solidFill>
                <a:schemeClr val="tx1"/>
              </a:solidFill>
            </a:endParaRPr>
          </a:p>
          <a:p>
            <a:pPr algn="r" rtl="1" eaLnBrk="1" hangingPunct="1">
              <a:defRPr/>
            </a:pPr>
            <a:r>
              <a:rPr lang="ar-IQ" sz="2400" dirty="0" smtClean="0">
                <a:solidFill>
                  <a:schemeClr val="tx1"/>
                </a:solidFill>
              </a:rPr>
              <a:t>إنّه صديقٌ لي اسمه بلند.</a:t>
            </a:r>
          </a:p>
          <a:p>
            <a:pPr algn="r" rtl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هذا بلند؟ لقد تغيّركثيراً.</a:t>
            </a:r>
          </a:p>
          <a:p>
            <a:pPr algn="r" rtl="1">
              <a:defRPr/>
            </a:pPr>
            <a:r>
              <a:rPr lang="ar-IQ" sz="2400" dirty="0" smtClean="0">
                <a:solidFill>
                  <a:schemeClr val="tx1"/>
                </a:solidFill>
              </a:rPr>
              <a:t>هل تعرف بلند؟</a:t>
            </a:r>
          </a:p>
          <a:p>
            <a:pPr algn="r" rtl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أليس هو من يقدّم البرامج في التلفاز الوطني؟</a:t>
            </a:r>
          </a:p>
          <a:p>
            <a:pPr algn="r" rtl="1">
              <a:defRPr/>
            </a:pPr>
            <a:r>
              <a:rPr lang="ar-IQ" sz="2400" dirty="0" smtClean="0">
                <a:solidFill>
                  <a:schemeClr val="tx1"/>
                </a:solidFill>
              </a:rPr>
              <a:t>أجل.</a:t>
            </a:r>
            <a:endParaRPr lang="ar-IQ" sz="2400" dirty="0">
              <a:solidFill>
                <a:schemeClr val="tx1"/>
              </a:solidFill>
            </a:endParaRPr>
          </a:p>
          <a:p>
            <a:pPr algn="r" rtl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هل التقيت به؟.</a:t>
            </a:r>
          </a:p>
          <a:p>
            <a:pPr algn="r" rtl="1">
              <a:defRPr/>
            </a:pPr>
            <a:r>
              <a:rPr lang="ar-IQ" sz="2400" dirty="0" smtClean="0">
                <a:solidFill>
                  <a:schemeClr val="tx1"/>
                </a:solidFill>
              </a:rPr>
              <a:t>نعم كنّا زملاء في الدراسة في هذه الجامعة التي ندرّس فيها الآن؟.</a:t>
            </a:r>
          </a:p>
          <a:p>
            <a:pPr algn="r" rtl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إنّه مقدّم برنامجٍ ناجح، فهو الذي حبّب إليّ متابعة البرامج الثقافية.</a:t>
            </a:r>
            <a:endParaRPr lang="x-none" sz="2400" b="1" dirty="0">
              <a:solidFill>
                <a:schemeClr val="tx1"/>
              </a:solidFill>
            </a:endParaRPr>
          </a:p>
          <a:p>
            <a:pPr algn="r" rtl="1" eaLnBrk="1" hangingPunct="1">
              <a:defRPr/>
            </a:pPr>
            <a:endParaRPr lang="en-GB" sz="2400" dirty="0" smtClean="0">
              <a:solidFill>
                <a:schemeClr val="tx1"/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101600" y="6705600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1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CC"/>
            </a:gs>
            <a:gs pos="0">
              <a:schemeClr val="bg2">
                <a:tint val="98000"/>
                <a:shade val="90000"/>
                <a:satMod val="13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1029301"/>
            <a:ext cx="9296400" cy="5820761"/>
          </a:xfrm>
          <a:gradFill flip="none" rotWithShape="1">
            <a:gsLst>
              <a:gs pos="0">
                <a:srgbClr val="0000CC"/>
              </a:gs>
              <a:gs pos="13000">
                <a:srgbClr val="C2708F"/>
              </a:gs>
              <a:gs pos="1000">
                <a:srgbClr val="800000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50800" dist="38100" dir="9540000" algn="t" rotWithShape="0">
              <a:schemeClr val="accent4">
                <a:lumMod val="75000"/>
                <a:alpha val="40000"/>
              </a:schemeClr>
            </a:outerShdw>
          </a:effectLst>
        </p:spPr>
        <p:txBody>
          <a:bodyPr>
            <a:noAutofit/>
          </a:bodyPr>
          <a:lstStyle/>
          <a:p>
            <a:pPr algn="r" rtl="1"/>
            <a:r>
              <a:rPr lang="ar-IQ" sz="4000" b="1" dirty="0">
                <a:solidFill>
                  <a:schemeClr val="tx1"/>
                </a:solidFill>
              </a:rPr>
              <a:t>الإسم: يدلُّ على إنسانِ أو حيوانِ أو </a:t>
            </a:r>
            <a:r>
              <a:rPr lang="ar-IQ" sz="4000" b="1" dirty="0" smtClean="0">
                <a:solidFill>
                  <a:schemeClr val="tx1"/>
                </a:solidFill>
              </a:rPr>
              <a:t>شيء: </a:t>
            </a:r>
            <a:r>
              <a:rPr lang="ar-IQ" sz="4000" b="1" dirty="0">
                <a:solidFill>
                  <a:schemeClr val="tx1"/>
                </a:solidFill>
              </a:rPr>
              <a:t>ولدٌ – فيلٌ – تفّاحةٌ.</a:t>
            </a:r>
            <a:br>
              <a:rPr lang="ar-IQ" sz="4000" b="1" dirty="0">
                <a:solidFill>
                  <a:schemeClr val="tx1"/>
                </a:solidFill>
              </a:rPr>
            </a:br>
            <a:r>
              <a:rPr lang="ar-IQ" sz="4000" b="1" dirty="0">
                <a:solidFill>
                  <a:schemeClr val="tx1"/>
                </a:solidFill>
              </a:rPr>
              <a:t/>
            </a:r>
            <a:br>
              <a:rPr lang="ar-IQ" sz="4000" b="1" dirty="0">
                <a:solidFill>
                  <a:schemeClr val="tx1"/>
                </a:solidFill>
              </a:rPr>
            </a:br>
            <a:r>
              <a:rPr lang="ar-IQ" sz="4000" b="1" dirty="0">
                <a:solidFill>
                  <a:schemeClr val="tx1"/>
                </a:solidFill>
              </a:rPr>
              <a:t>الفِعلُ: يدلُّ على عملِ أو </a:t>
            </a:r>
            <a:r>
              <a:rPr lang="ar-IQ" sz="4000" b="1" dirty="0" smtClean="0">
                <a:solidFill>
                  <a:schemeClr val="tx1"/>
                </a:solidFill>
              </a:rPr>
              <a:t>حدثِ: لعِب– </a:t>
            </a:r>
            <a:r>
              <a:rPr lang="ar-IQ" sz="4000" b="1" dirty="0">
                <a:solidFill>
                  <a:schemeClr val="tx1"/>
                </a:solidFill>
              </a:rPr>
              <a:t>يلعبُ – </a:t>
            </a:r>
            <a:r>
              <a:rPr lang="ar-IQ" sz="4000" b="1" dirty="0" smtClean="0">
                <a:solidFill>
                  <a:schemeClr val="tx1"/>
                </a:solidFill>
              </a:rPr>
              <a:t>إلعبْ.</a:t>
            </a:r>
            <a:r>
              <a:rPr lang="ar-IQ" sz="4000" b="1" dirty="0">
                <a:solidFill>
                  <a:schemeClr val="tx1"/>
                </a:solidFill>
              </a:rPr>
              <a:t/>
            </a:r>
            <a:br>
              <a:rPr lang="ar-IQ" sz="4000" b="1" dirty="0">
                <a:solidFill>
                  <a:schemeClr val="tx1"/>
                </a:solidFill>
              </a:rPr>
            </a:br>
            <a:r>
              <a:rPr lang="ar-IQ" sz="4000" b="1" dirty="0">
                <a:solidFill>
                  <a:schemeClr val="tx1"/>
                </a:solidFill>
              </a:rPr>
              <a:t/>
            </a:r>
            <a:br>
              <a:rPr lang="ar-IQ" sz="4000" b="1" dirty="0">
                <a:solidFill>
                  <a:schemeClr val="tx1"/>
                </a:solidFill>
              </a:rPr>
            </a:br>
            <a:r>
              <a:rPr lang="ar-IQ" sz="4000" b="1" dirty="0">
                <a:solidFill>
                  <a:schemeClr val="tx1"/>
                </a:solidFill>
              </a:rPr>
              <a:t>الحرفُ: لا يدلُّ على معنىَ إلاّ في </a:t>
            </a:r>
            <a:r>
              <a:rPr lang="ar-IQ" sz="4000" b="1" dirty="0" smtClean="0">
                <a:solidFill>
                  <a:schemeClr val="tx1"/>
                </a:solidFill>
              </a:rPr>
              <a:t>جملةِ؛ مثالُ: </a:t>
            </a:r>
            <a:r>
              <a:rPr lang="ar-IQ" sz="4000" b="1" dirty="0">
                <a:solidFill>
                  <a:schemeClr val="tx1"/>
                </a:solidFill>
              </a:rPr>
              <a:t>ركضَ أحمدُ في الملعبِ.</a:t>
            </a:r>
            <a:r>
              <a:rPr lang="ar-IQ" sz="4000" dirty="0">
                <a:solidFill>
                  <a:schemeClr val="tx1"/>
                </a:solidFill>
              </a:rPr>
              <a:t/>
            </a:r>
            <a:br>
              <a:rPr lang="ar-IQ" sz="4000" dirty="0">
                <a:solidFill>
                  <a:schemeClr val="tx1"/>
                </a:solidFill>
              </a:rPr>
            </a:b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27749" y="113907"/>
            <a:ext cx="2833685" cy="7290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3200" b="1" dirty="0" smtClean="0"/>
              <a:t>الإسم</a:t>
            </a:r>
            <a:endParaRPr lang="en-US" sz="32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3154362" y="122142"/>
            <a:ext cx="2759075" cy="7290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3200" b="1" dirty="0" smtClean="0"/>
              <a:t>الفعل</a:t>
            </a:r>
            <a:endParaRPr lang="en-US" sz="32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198437" y="152701"/>
            <a:ext cx="2803525" cy="723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3200" b="1" dirty="0" smtClean="0"/>
              <a:t>الحرف</a:t>
            </a:r>
            <a:endParaRPr lang="en-US" sz="32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715000" y="2895600"/>
            <a:ext cx="0" cy="1524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127750" y="5715000"/>
            <a:ext cx="0" cy="6096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10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981200"/>
          </a:xfrm>
          <a:gradFill>
            <a:gsLst>
              <a:gs pos="12000">
                <a:srgbClr val="006600"/>
              </a:gs>
              <a:gs pos="50000">
                <a:schemeClr val="bg2">
                  <a:tint val="98000"/>
                  <a:shade val="90000"/>
                  <a:satMod val="130000"/>
                  <a:lumMod val="103000"/>
                </a:schemeClr>
              </a:gs>
              <a:gs pos="100000">
                <a:schemeClr val="bg2">
                  <a:shade val="63000"/>
                  <a:satMod val="120000"/>
                </a:schemeClr>
              </a:gs>
            </a:gsLst>
            <a:lin ang="16200000" scaled="1"/>
          </a:gradFill>
        </p:spPr>
        <p:txBody>
          <a:bodyPr>
            <a:normAutofit/>
          </a:bodyPr>
          <a:lstStyle/>
          <a:p>
            <a:pPr algn="r" rtl="1">
              <a:defRPr/>
            </a:pPr>
            <a:r>
              <a:rPr lang="ar-IQ" sz="4000" b="1" dirty="0">
                <a:solidFill>
                  <a:schemeClr val="tx1"/>
                </a:solidFill>
              </a:rPr>
              <a:t>دروسٌ في تعلم المحادثة</a:t>
            </a:r>
            <a:br>
              <a:rPr lang="ar-IQ" sz="4000" b="1" dirty="0">
                <a:solidFill>
                  <a:schemeClr val="tx1"/>
                </a:solidFill>
              </a:rPr>
            </a:br>
            <a:r>
              <a:rPr lang="ar-IQ" sz="4000" b="1" dirty="0" smtClean="0">
                <a:solidFill>
                  <a:schemeClr val="tx1"/>
                </a:solidFill>
              </a:rPr>
              <a:t>ثالثاً: الأرقام</a:t>
            </a:r>
            <a:r>
              <a:rPr lang="x-none" dirty="0" smtClean="0"/>
              <a:t/>
            </a:r>
            <a:br>
              <a:rPr lang="x-none" dirty="0" smtClean="0"/>
            </a:br>
            <a:r>
              <a:rPr lang="ar-IQ" sz="2700" dirty="0" smtClean="0">
                <a:solidFill>
                  <a:srgbClr val="FFFF00"/>
                </a:solidFill>
              </a:rPr>
              <a:t>كيف تسخدم الأرقام، في محادثاتك اليومية وكتاباتك؟</a:t>
            </a:r>
            <a:endParaRPr lang="en-GB" dirty="0" smtClean="0">
              <a:solidFill>
                <a:srgbClr val="FFFF00"/>
              </a:solidFill>
            </a:endParaRP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981200"/>
            <a:ext cx="9144000" cy="4572000"/>
          </a:xfrm>
          <a:gradFill flip="none" rotWithShape="1">
            <a:gsLst>
              <a:gs pos="0">
                <a:srgbClr val="006600"/>
              </a:gs>
              <a:gs pos="100000">
                <a:schemeClr val="bg2">
                  <a:tint val="98000"/>
                  <a:shade val="90000"/>
                  <a:satMod val="130000"/>
                  <a:lumMod val="103000"/>
                </a:schemeClr>
              </a:gs>
              <a:gs pos="100000">
                <a:schemeClr val="bg2">
                  <a:shade val="63000"/>
                  <a:satMod val="120000"/>
                </a:schemeClr>
              </a:gs>
            </a:gsLst>
            <a:lin ang="16200000" scaled="1"/>
            <a:tileRect/>
          </a:gradFill>
        </p:spPr>
        <p:txBody>
          <a:bodyPr>
            <a:normAutofit lnSpcReduction="10000"/>
          </a:bodyPr>
          <a:lstStyle/>
          <a:p>
            <a:pPr algn="r" rtl="1" eaLnBrk="1" hangingPunct="1">
              <a:defRPr/>
            </a:pPr>
            <a:r>
              <a:rPr lang="ar-IQ" sz="2600" dirty="0" smtClean="0"/>
              <a:t>واحد، اثنان، ثلاثة، أربعة، خمسة، ستة، سبعة، ثمانية، تسعة، عشَرة.</a:t>
            </a:r>
            <a:endParaRPr lang="x-none" sz="2600" dirty="0" smtClean="0"/>
          </a:p>
          <a:p>
            <a:pPr algn="r" rtl="1" eaLnBrk="1" hangingPunct="1">
              <a:defRPr/>
            </a:pPr>
            <a:r>
              <a:rPr lang="ar-IQ" sz="2600" dirty="0" smtClean="0"/>
              <a:t>أحد عشَر، اثنا عشَر، ثلاثة عشَر، أربعة عشَر، خمسة عشَر، تسعة عشر، عِشرون.</a:t>
            </a:r>
          </a:p>
          <a:p>
            <a:pPr algn="r" rtl="1" eaLnBrk="1" hangingPunct="1">
              <a:defRPr/>
            </a:pPr>
            <a:r>
              <a:rPr lang="ar-IQ" sz="2600" dirty="0" smtClean="0"/>
              <a:t>ثلاثون، أربعون، خمسون، سِتون، سَبعون، ثمانون، تسعون، مئة.</a:t>
            </a:r>
            <a:endParaRPr lang="ar-IQ" sz="3000" dirty="0" smtClean="0"/>
          </a:p>
          <a:p>
            <a:pPr algn="r" rtl="1" eaLnBrk="1" hangingPunct="1">
              <a:defRPr/>
            </a:pPr>
            <a:r>
              <a:rPr lang="ar-IQ" sz="3000" b="1" dirty="0" smtClean="0">
                <a:solidFill>
                  <a:schemeClr val="tx1"/>
                </a:solidFill>
              </a:rPr>
              <a:t>لديّ قلمٌ واحد، ودفتر واحد.</a:t>
            </a:r>
          </a:p>
          <a:p>
            <a:pPr algn="r" rtl="1" eaLnBrk="1" hangingPunct="1">
              <a:defRPr/>
            </a:pPr>
            <a:r>
              <a:rPr lang="ar-IQ" sz="3000" b="1" dirty="0" smtClean="0">
                <a:solidFill>
                  <a:schemeClr val="tx1"/>
                </a:solidFill>
              </a:rPr>
              <a:t>عندي قلمان ودفتران.</a:t>
            </a:r>
          </a:p>
          <a:p>
            <a:pPr algn="r" rtl="1" eaLnBrk="1" hangingPunct="1">
              <a:defRPr/>
            </a:pPr>
            <a:r>
              <a:rPr lang="ar-IQ" sz="3000" b="1" dirty="0" smtClean="0">
                <a:solidFill>
                  <a:schemeClr val="tx1"/>
                </a:solidFill>
              </a:rPr>
              <a:t>يملك عليٌّ ثلاثة أقلام.</a:t>
            </a:r>
          </a:p>
          <a:p>
            <a:pPr algn="r" rtl="1" eaLnBrk="1" hangingPunct="1">
              <a:defRPr/>
            </a:pPr>
            <a:r>
              <a:rPr lang="ar-IQ" sz="3000" b="1" dirty="0" smtClean="0">
                <a:solidFill>
                  <a:srgbClr val="FFFF00"/>
                </a:solidFill>
              </a:rPr>
              <a:t>كم دفتراً لديك؟</a:t>
            </a:r>
          </a:p>
          <a:p>
            <a:pPr algn="r" rtl="1" eaLnBrk="1" hangingPunct="1">
              <a:defRPr/>
            </a:pPr>
            <a:r>
              <a:rPr lang="ar-IQ" sz="3000" b="1" dirty="0" smtClean="0">
                <a:solidFill>
                  <a:srgbClr val="FFFF00"/>
                </a:solidFill>
              </a:rPr>
              <a:t>كم درساً أخذتُم اليوم؟</a:t>
            </a:r>
            <a:endParaRPr lang="x-none" sz="3000" b="1" dirty="0" smtClean="0">
              <a:solidFill>
                <a:srgbClr val="FFFF00"/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9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nimBg="1"/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0"/>
            <a:ext cx="8915400" cy="1981200"/>
          </a:xfrm>
          <a:gradFill flip="none" rotWithShape="1">
            <a:gsLst>
              <a:gs pos="80000">
                <a:srgbClr val="006600"/>
              </a:gs>
              <a:gs pos="50000">
                <a:schemeClr val="bg2">
                  <a:tint val="98000"/>
                  <a:shade val="90000"/>
                  <a:satMod val="130000"/>
                  <a:lumMod val="103000"/>
                </a:schemeClr>
              </a:gs>
              <a:gs pos="100000">
                <a:schemeClr val="bg2">
                  <a:shade val="63000"/>
                  <a:satMod val="120000"/>
                </a:schemeClr>
              </a:gs>
            </a:gsLst>
            <a:lin ang="5400000" scaled="1"/>
            <a:tileRect/>
          </a:gradFill>
          <a:ln cmpd="dbl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r" rtl="1">
              <a:defRPr/>
            </a:pPr>
            <a:r>
              <a:rPr lang="ar-IQ" sz="4000" b="1" dirty="0">
                <a:solidFill>
                  <a:schemeClr val="tx1"/>
                </a:solidFill>
              </a:rPr>
              <a:t>دروسٌ في تعلم المحادثة</a:t>
            </a:r>
            <a:br>
              <a:rPr lang="ar-IQ" sz="4000" b="1" dirty="0">
                <a:solidFill>
                  <a:schemeClr val="tx1"/>
                </a:solidFill>
              </a:rPr>
            </a:br>
            <a:r>
              <a:rPr lang="ar-IQ" sz="4000" b="1" dirty="0" smtClean="0">
                <a:solidFill>
                  <a:schemeClr val="tx1"/>
                </a:solidFill>
              </a:rPr>
              <a:t>رابعاً: أيام الأسبوع</a:t>
            </a:r>
            <a:r>
              <a:rPr lang="x-none" dirty="0" smtClean="0"/>
              <a:t/>
            </a:r>
            <a:br>
              <a:rPr lang="x-none" dirty="0" smtClean="0"/>
            </a:br>
            <a:r>
              <a:rPr lang="ar-IQ" sz="2700" dirty="0" smtClean="0">
                <a:solidFill>
                  <a:srgbClr val="FFFF00"/>
                </a:solidFill>
              </a:rPr>
              <a:t>كيف تتحدث عن أيام الأسبوع، وكيف تسال عنها؟</a:t>
            </a:r>
            <a:endParaRPr lang="en-GB" dirty="0" smtClean="0">
              <a:solidFill>
                <a:srgbClr val="FFFF00"/>
              </a:solidFill>
            </a:endParaRP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52400" y="1981200"/>
            <a:ext cx="8915400" cy="4572000"/>
          </a:xfrm>
          <a:gradFill flip="none" rotWithShape="1">
            <a:gsLst>
              <a:gs pos="0">
                <a:srgbClr val="006600"/>
              </a:gs>
              <a:gs pos="100000">
                <a:schemeClr val="bg2">
                  <a:tint val="98000"/>
                  <a:shade val="90000"/>
                  <a:satMod val="130000"/>
                  <a:lumMod val="103000"/>
                </a:schemeClr>
              </a:gs>
              <a:gs pos="100000">
                <a:schemeClr val="bg2">
                  <a:shade val="63000"/>
                  <a:satMod val="120000"/>
                </a:schemeClr>
              </a:gs>
            </a:gsLst>
            <a:lin ang="16200000" scaled="1"/>
            <a:tileRect/>
          </a:gradFill>
          <a:ln>
            <a:gradFill flip="none" rotWithShape="1">
              <a:gsLst>
                <a:gs pos="0">
                  <a:schemeClr val="accent5">
                    <a:lumMod val="5000"/>
                    <a:lumOff val="95000"/>
                  </a:schemeClr>
                </a:gs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>
            <a:normAutofit/>
          </a:bodyPr>
          <a:lstStyle/>
          <a:p>
            <a:pPr algn="r" rtl="1" eaLnBrk="1" hangingPunct="1">
              <a:defRPr/>
            </a:pPr>
            <a:r>
              <a:rPr lang="ar-IQ" sz="3200" b="1" dirty="0" smtClean="0"/>
              <a:t>السبت، الأحد، الاثنين، الثلاثاء، الأربعاء، الخميس الجمعة.</a:t>
            </a:r>
            <a:endParaRPr lang="x-none" sz="3200" b="1" dirty="0" smtClean="0"/>
          </a:p>
          <a:p>
            <a:pPr algn="r" rtl="1" eaLnBrk="1" hangingPunct="1">
              <a:defRPr/>
            </a:pPr>
            <a:r>
              <a:rPr lang="ar-IQ" sz="3000" b="1" dirty="0" smtClean="0">
                <a:solidFill>
                  <a:schemeClr val="tx1"/>
                </a:solidFill>
              </a:rPr>
              <a:t>في أي يوم يبدأ الدوامُ في قسمكم».</a:t>
            </a:r>
          </a:p>
          <a:p>
            <a:pPr algn="r" rtl="1" eaLnBrk="1" hangingPunct="1">
              <a:defRPr/>
            </a:pPr>
            <a:r>
              <a:rPr lang="ar-IQ" sz="3000" dirty="0" smtClean="0">
                <a:solidFill>
                  <a:schemeClr val="tx1"/>
                </a:solidFill>
              </a:rPr>
              <a:t>يوم الأحد يبدأ الدوام، </a:t>
            </a:r>
            <a:r>
              <a:rPr lang="ar-IQ" sz="3000" dirty="0">
                <a:solidFill>
                  <a:schemeClr val="tx1"/>
                </a:solidFill>
              </a:rPr>
              <a:t>لأنّ الجمعة والسبت يوما عطلةٍ.</a:t>
            </a:r>
          </a:p>
          <a:p>
            <a:pPr algn="r" rtl="1" eaLnBrk="1" hangingPunct="1">
              <a:defRPr/>
            </a:pPr>
            <a:r>
              <a:rPr lang="ar-IQ" sz="3000" b="1" dirty="0" smtClean="0">
                <a:solidFill>
                  <a:schemeClr val="tx1"/>
                </a:solidFill>
              </a:rPr>
              <a:t>يملك عليٌّ ثلاثة أقلام.</a:t>
            </a:r>
          </a:p>
          <a:p>
            <a:pPr algn="r" rtl="1" eaLnBrk="1" hangingPunct="1">
              <a:defRPr/>
            </a:pPr>
            <a:r>
              <a:rPr lang="ar-IQ" sz="3000" b="1" dirty="0" smtClean="0">
                <a:solidFill>
                  <a:srgbClr val="FFFF00"/>
                </a:solidFill>
              </a:rPr>
              <a:t>متى تدرسون مادة اللغة العربية؟</a:t>
            </a:r>
          </a:p>
          <a:p>
            <a:pPr algn="r" rtl="1" eaLnBrk="1" hangingPunct="1">
              <a:defRPr/>
            </a:pPr>
            <a:r>
              <a:rPr lang="ar-IQ" sz="3000" dirty="0">
                <a:solidFill>
                  <a:schemeClr val="tx1"/>
                </a:solidFill>
              </a:rPr>
              <a:t>ندْرسُها في يوم الاثنين والثلاثاء.</a:t>
            </a:r>
            <a:endParaRPr lang="x-none" sz="3000" dirty="0">
              <a:solidFill>
                <a:schemeClr val="tx1"/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59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nimBg="1"/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7000">
              <a:schemeClr val="bg2">
                <a:tint val="93000"/>
                <a:shade val="98000"/>
                <a:satMod val="150000"/>
                <a:lumMod val="102000"/>
              </a:schemeClr>
            </a:gs>
            <a:gs pos="50000">
              <a:schemeClr val="bg2">
                <a:tint val="98000"/>
                <a:shade val="90000"/>
                <a:satMod val="13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-76200"/>
            <a:ext cx="9067800" cy="1066800"/>
          </a:xfrm>
          <a:gradFill>
            <a:gsLst>
              <a:gs pos="31000">
                <a:srgbClr val="E0EECE"/>
              </a:gs>
              <a:gs pos="12000">
                <a:schemeClr val="accent2">
                  <a:lumMod val="60000"/>
                  <a:lumOff val="40000"/>
                </a:schemeClr>
              </a:gs>
              <a:gs pos="0">
                <a:schemeClr val="bg2">
                  <a:tint val="98000"/>
                  <a:shade val="90000"/>
                  <a:satMod val="130000"/>
                  <a:lumMod val="103000"/>
                </a:schemeClr>
              </a:gs>
              <a:gs pos="100000">
                <a:schemeClr val="bg2">
                  <a:shade val="63000"/>
                  <a:satMod val="120000"/>
                </a:schemeClr>
              </a:gs>
            </a:gsLst>
            <a:lin ang="16200000" scaled="1"/>
          </a:gradFill>
        </p:spPr>
        <p:txBody>
          <a:bodyPr>
            <a:normAutofit fontScale="90000"/>
          </a:bodyPr>
          <a:lstStyle/>
          <a:p>
            <a:pPr algn="r" rtl="1">
              <a:defRPr/>
            </a:pPr>
            <a:r>
              <a:rPr lang="ar-IQ" sz="3600" b="1" dirty="0">
                <a:solidFill>
                  <a:schemeClr val="tx1"/>
                </a:solidFill>
              </a:rPr>
              <a:t>دروسٌ في تعلم المحادثة</a:t>
            </a:r>
            <a:br>
              <a:rPr lang="ar-IQ" sz="3600" b="1" dirty="0">
                <a:solidFill>
                  <a:schemeClr val="tx1"/>
                </a:solidFill>
              </a:rPr>
            </a:br>
            <a:r>
              <a:rPr lang="ar-IQ" sz="3600" b="1" dirty="0" smtClean="0">
                <a:solidFill>
                  <a:schemeClr val="tx1"/>
                </a:solidFill>
              </a:rPr>
              <a:t>خامساً: أشهر السنة: </a:t>
            </a:r>
            <a:r>
              <a:rPr lang="ar-IQ" sz="3600" dirty="0"/>
              <a:t>تتكون السنة من اثني عشر شهراً</a:t>
            </a:r>
            <a:r>
              <a:rPr lang="x-none" dirty="0" smtClean="0"/>
              <a:t/>
            </a:r>
            <a:br>
              <a:rPr lang="x-none" dirty="0" smtClean="0"/>
            </a:br>
            <a:r>
              <a:rPr lang="ar-IQ" dirty="0" smtClean="0"/>
              <a:t>.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990600"/>
            <a:ext cx="9144000" cy="6248400"/>
          </a:xfrm>
          <a:gradFill flip="none" rotWithShape="1">
            <a:gsLst>
              <a:gs pos="0">
                <a:srgbClr val="B9D4BA"/>
              </a:gs>
              <a:gs pos="50000">
                <a:srgbClr val="7BAF7C"/>
              </a:gs>
              <a:gs pos="0">
                <a:srgbClr val="006600"/>
              </a:gs>
              <a:gs pos="100000">
                <a:schemeClr val="bg2">
                  <a:tint val="98000"/>
                  <a:shade val="90000"/>
                  <a:satMod val="130000"/>
                  <a:lumMod val="103000"/>
                </a:schemeClr>
              </a:gs>
              <a:gs pos="100000">
                <a:schemeClr val="bg2">
                  <a:shade val="63000"/>
                  <a:satMod val="12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r" rtl="1" eaLnBrk="1" hangingPunct="1">
              <a:defRPr/>
            </a:pPr>
            <a:r>
              <a:rPr lang="ar-IQ" b="1" dirty="0" smtClean="0">
                <a:solidFill>
                  <a:schemeClr val="tx1"/>
                </a:solidFill>
              </a:rPr>
              <a:t>كانون الثاني</a:t>
            </a:r>
            <a:r>
              <a:rPr lang="ar-IQ" dirty="0" smtClean="0">
                <a:solidFill>
                  <a:schemeClr val="tx1"/>
                </a:solidFill>
              </a:rPr>
              <a:t>:        في أي شهر ولدتَ؟  - أنا وُلِدتُ في شهر كانون الثاني أي الشهر الأول.</a:t>
            </a:r>
          </a:p>
          <a:p>
            <a:pPr algn="r" rtl="1" eaLnBrk="1" hangingPunct="1">
              <a:defRPr/>
            </a:pPr>
            <a:r>
              <a:rPr lang="ar-IQ" b="1" smtClean="0">
                <a:solidFill>
                  <a:schemeClr val="tx1"/>
                </a:solidFill>
              </a:rPr>
              <a:t>شباط</a:t>
            </a:r>
            <a:r>
              <a:rPr lang="ar-IQ" b="1" dirty="0" smtClean="0">
                <a:solidFill>
                  <a:schemeClr val="tx1"/>
                </a:solidFill>
              </a:rPr>
              <a:t>:              </a:t>
            </a:r>
            <a:r>
              <a:rPr lang="ar-IQ" dirty="0" smtClean="0">
                <a:solidFill>
                  <a:schemeClr val="tx1"/>
                </a:solidFill>
              </a:rPr>
              <a:t>بماذا يمتاز شهر الشباط: - يمتاز بالبرودة ونزول المطر والثلج فيه.</a:t>
            </a:r>
          </a:p>
          <a:p>
            <a:pPr algn="r" rtl="1" eaLnBrk="1" hangingPunct="1">
              <a:defRPr/>
            </a:pPr>
            <a:r>
              <a:rPr lang="ar-IQ" b="1" dirty="0" smtClean="0">
                <a:solidFill>
                  <a:schemeClr val="tx1"/>
                </a:solidFill>
              </a:rPr>
              <a:t>آذار </a:t>
            </a:r>
            <a:r>
              <a:rPr lang="ar-IQ" dirty="0" smtClean="0">
                <a:solidFill>
                  <a:schemeClr val="tx1"/>
                </a:solidFill>
              </a:rPr>
              <a:t>                 وبماذا يمتاز شهر آذار؟ في شهر آذا ينتهي الشتاء ويبدأ فصل الربيع.</a:t>
            </a:r>
          </a:p>
          <a:p>
            <a:pPr algn="r" rtl="1" eaLnBrk="1" hangingPunct="1">
              <a:defRPr/>
            </a:pPr>
            <a:r>
              <a:rPr lang="ar-IQ" b="1" dirty="0">
                <a:solidFill>
                  <a:schemeClr val="tx1"/>
                </a:solidFill>
              </a:rPr>
              <a:t>ني</a:t>
            </a:r>
            <a:r>
              <a:rPr lang="ar-IQ" b="1" dirty="0" smtClean="0">
                <a:solidFill>
                  <a:schemeClr val="tx1"/>
                </a:solidFill>
              </a:rPr>
              <a:t>سان </a:t>
            </a:r>
            <a:r>
              <a:rPr lang="ar-IQ" dirty="0" smtClean="0">
                <a:solidFill>
                  <a:schemeClr val="tx1"/>
                </a:solidFill>
              </a:rPr>
              <a:t>               وماذا عن شهر نيسان؟ في النيسان تكون الطبيعة في أحلى صورها.</a:t>
            </a:r>
          </a:p>
          <a:p>
            <a:pPr algn="r" rtl="1" eaLnBrk="1" hangingPunct="1">
              <a:defRPr/>
            </a:pPr>
            <a:r>
              <a:rPr lang="ar-IQ" b="1" dirty="0" smtClean="0">
                <a:solidFill>
                  <a:schemeClr val="tx1"/>
                </a:solidFill>
              </a:rPr>
              <a:t>آيار  </a:t>
            </a:r>
            <a:r>
              <a:rPr lang="ar-IQ" dirty="0" smtClean="0">
                <a:solidFill>
                  <a:schemeClr val="tx1"/>
                </a:solidFill>
              </a:rPr>
              <a:t>                 وهل هناك مناسبة معينة في شهر آيار؟ نعم .. يقع عيد العمال في شهر آيار.</a:t>
            </a:r>
          </a:p>
          <a:p>
            <a:pPr algn="r" rtl="1" eaLnBrk="1" hangingPunct="1">
              <a:defRPr/>
            </a:pPr>
            <a:r>
              <a:rPr lang="ar-IQ" b="1" dirty="0">
                <a:solidFill>
                  <a:schemeClr val="tx1"/>
                </a:solidFill>
              </a:rPr>
              <a:t>حزيران </a:t>
            </a:r>
            <a:r>
              <a:rPr lang="ar-IQ" dirty="0" smtClean="0">
                <a:solidFill>
                  <a:schemeClr val="tx1"/>
                </a:solidFill>
              </a:rPr>
              <a:t>             في أي شهر تبدأ الامتحانات النهائية؟ تبدأ في بداية الشهر السادس.</a:t>
            </a:r>
          </a:p>
          <a:p>
            <a:pPr algn="r" rtl="1" eaLnBrk="1" hangingPunct="1">
              <a:defRPr/>
            </a:pPr>
            <a:r>
              <a:rPr lang="ar-IQ" b="1" dirty="0">
                <a:solidFill>
                  <a:schemeClr val="tx1"/>
                </a:solidFill>
              </a:rPr>
              <a:t>تموز</a:t>
            </a:r>
            <a:r>
              <a:rPr lang="ar-IQ" dirty="0" smtClean="0">
                <a:solidFill>
                  <a:schemeClr val="tx1"/>
                </a:solidFill>
              </a:rPr>
              <a:t>                 كيف يكونُ الجوّ في تموز؟   يكونُ الجوُّ حاراً.</a:t>
            </a:r>
          </a:p>
          <a:p>
            <a:pPr algn="r" rtl="1" eaLnBrk="1" hangingPunct="1">
              <a:defRPr/>
            </a:pPr>
            <a:r>
              <a:rPr lang="ar-IQ" b="1" dirty="0" smtClean="0">
                <a:solidFill>
                  <a:schemeClr val="tx1"/>
                </a:solidFill>
              </a:rPr>
              <a:t>آب                   وهل يكون الجوّ حاراً أيضاً في آب؟ أجل يكونُ حاراً جداً.</a:t>
            </a:r>
          </a:p>
          <a:p>
            <a:pPr algn="r" rtl="1" eaLnBrk="1" hangingPunct="1">
              <a:defRPr/>
            </a:pPr>
            <a:r>
              <a:rPr lang="ar-IQ" b="1" dirty="0" smtClean="0">
                <a:solidFill>
                  <a:schemeClr val="tx1"/>
                </a:solidFill>
              </a:rPr>
              <a:t>أيلول                 هل يتغير الجو في شهر أيلول؟   نعم سندخل في فصل الخريف فيه.    </a:t>
            </a:r>
          </a:p>
          <a:p>
            <a:pPr algn="r" rtl="1" eaLnBrk="1" hangingPunct="1">
              <a:defRPr/>
            </a:pPr>
            <a:r>
              <a:rPr lang="ar-IQ" b="1" dirty="0" smtClean="0">
                <a:solidFill>
                  <a:schemeClr val="tx1"/>
                </a:solidFill>
              </a:rPr>
              <a:t>تشرين الأول         وشهر تشرين الأول؟ فيه يحلو الجو، وتبدأ السنة الدراسية.</a:t>
            </a:r>
          </a:p>
          <a:p>
            <a:pPr algn="r" rtl="1" eaLnBrk="1" hangingPunct="1">
              <a:defRPr/>
            </a:pPr>
            <a:r>
              <a:rPr lang="ar-IQ" b="1" dirty="0" smtClean="0">
                <a:solidFill>
                  <a:schemeClr val="tx1"/>
                </a:solidFill>
              </a:rPr>
              <a:t>تشرين الثاني </a:t>
            </a:r>
          </a:p>
          <a:p>
            <a:pPr algn="r" rtl="1" eaLnBrk="1" hangingPunct="1">
              <a:defRPr/>
            </a:pPr>
            <a:r>
              <a:rPr lang="ar-IQ" b="1" dirty="0" smtClean="0">
                <a:solidFill>
                  <a:schemeClr val="tx1"/>
                </a:solidFill>
              </a:rPr>
              <a:t>كانون الأول</a:t>
            </a: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850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nimBg="1"/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067800" cy="838200"/>
          </a:xfrm>
          <a:solidFill>
            <a:srgbClr val="00B050"/>
          </a:solidFill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 rtl="1" eaLnBrk="1" hangingPunct="1">
              <a:defRPr/>
            </a:pPr>
            <a:r>
              <a:rPr lang="ar-IQ" sz="2800" b="1" dirty="0" smtClean="0">
                <a:solidFill>
                  <a:schemeClr val="tx1"/>
                </a:solidFill>
              </a:rPr>
              <a:t>دروسٌ في تعلم المحادثة</a:t>
            </a:r>
            <a:br>
              <a:rPr lang="ar-IQ" sz="2800" b="1" dirty="0" smtClean="0">
                <a:solidFill>
                  <a:schemeClr val="tx1"/>
                </a:solidFill>
              </a:rPr>
            </a:br>
            <a:r>
              <a:rPr lang="ar-IQ" sz="2800" b="1" dirty="0" smtClean="0">
                <a:solidFill>
                  <a:schemeClr val="tx1"/>
                </a:solidFill>
              </a:rPr>
              <a:t>سادساً: فصول السنة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003299"/>
            <a:ext cx="8915400" cy="5160963"/>
          </a:xfrm>
          <a:gradFill flip="none" rotWithShape="1">
            <a:gsLst>
              <a:gs pos="0">
                <a:srgbClr val="00B050"/>
              </a:gs>
              <a:gs pos="50000">
                <a:schemeClr val="bg2">
                  <a:tint val="98000"/>
                  <a:shade val="90000"/>
                  <a:satMod val="130000"/>
                  <a:lumMod val="103000"/>
                </a:schemeClr>
              </a:gs>
              <a:gs pos="100000">
                <a:schemeClr val="bg2">
                  <a:shade val="63000"/>
                  <a:satMod val="120000"/>
                </a:schemeClr>
              </a:gs>
            </a:gsLst>
            <a:lin ang="0" scaled="1"/>
            <a:tileRect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 marL="0" indent="0" algn="r" rtl="1" eaLnBrk="1" hangingPunct="1">
              <a:buNone/>
              <a:defRPr/>
            </a:pPr>
            <a:r>
              <a:rPr lang="ar-IQ" sz="2400" dirty="0" smtClean="0">
                <a:solidFill>
                  <a:schemeClr val="tx1"/>
                </a:solidFill>
              </a:rPr>
              <a:t>ما عدد فصول السنة؟</a:t>
            </a:r>
            <a:endParaRPr lang="x-none" sz="2400" dirty="0" smtClean="0">
              <a:solidFill>
                <a:schemeClr val="tx1"/>
              </a:solidFill>
            </a:endParaRPr>
          </a:p>
          <a:p>
            <a:pPr algn="r" rtl="1" eaLnBrk="1" hangingPunct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أربعة.</a:t>
            </a:r>
            <a:endParaRPr lang="x-none" sz="2400" dirty="0" smtClean="0">
              <a:solidFill>
                <a:schemeClr val="tx1"/>
              </a:solidFill>
            </a:endParaRPr>
          </a:p>
          <a:p>
            <a:pPr algn="r" rtl="1" eaLnBrk="1" hangingPunct="1">
              <a:defRPr/>
            </a:pPr>
            <a:r>
              <a:rPr lang="ar-IQ" sz="2400" dirty="0" smtClean="0">
                <a:solidFill>
                  <a:schemeClr val="tx1"/>
                </a:solidFill>
              </a:rPr>
              <a:t>اذكر أسماءها؟</a:t>
            </a:r>
          </a:p>
          <a:p>
            <a:pPr algn="r" rtl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الربيع، الخريف، الصيف، الشتاء.</a:t>
            </a:r>
          </a:p>
          <a:p>
            <a:pPr algn="r" rtl="1">
              <a:defRPr/>
            </a:pPr>
            <a:r>
              <a:rPr lang="ar-IQ" sz="2400" dirty="0" smtClean="0">
                <a:solidFill>
                  <a:schemeClr val="tx1"/>
                </a:solidFill>
              </a:rPr>
              <a:t>كيف يكون الجو في الربيع؟</a:t>
            </a:r>
          </a:p>
          <a:p>
            <a:pPr algn="r" rtl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يكون الجوّ لطيفاً ودرجة الحرارة فيه معتدلة.</a:t>
            </a:r>
          </a:p>
          <a:p>
            <a:pPr algn="r" rtl="1">
              <a:defRPr/>
            </a:pPr>
            <a:r>
              <a:rPr lang="ar-IQ" sz="2400" dirty="0" smtClean="0">
                <a:solidFill>
                  <a:schemeClr val="tx1"/>
                </a:solidFill>
              </a:rPr>
              <a:t>وماذا تَحُلُّ بالأشجار في فصل الخريف؟</a:t>
            </a:r>
            <a:endParaRPr lang="ar-IQ" sz="2400" dirty="0">
              <a:solidFill>
                <a:schemeClr val="tx1"/>
              </a:solidFill>
            </a:endParaRPr>
          </a:p>
          <a:p>
            <a:pPr algn="r" rtl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تتساقط أوراقُ الأشجار في فصل الخريف.</a:t>
            </a:r>
          </a:p>
          <a:p>
            <a:pPr algn="r" rtl="1">
              <a:defRPr/>
            </a:pPr>
            <a:r>
              <a:rPr lang="ar-IQ" sz="2400" dirty="0" smtClean="0">
                <a:solidFill>
                  <a:schemeClr val="tx1"/>
                </a:solidFill>
              </a:rPr>
              <a:t>وهل ترتفع درجة الحرارة في فصل الصيف؟.</a:t>
            </a:r>
          </a:p>
          <a:p>
            <a:pPr algn="r" rtl="1">
              <a:defRPr/>
            </a:pPr>
            <a:r>
              <a:rPr lang="ar-IQ" sz="2400" b="1" dirty="0">
                <a:solidFill>
                  <a:schemeClr val="tx1"/>
                </a:solidFill>
              </a:rPr>
              <a:t>أجل، ترتفع درجة الحرارة لتصل أحياناً إلى اثنتين وخمسين درجة مئوية.</a:t>
            </a:r>
            <a:endParaRPr lang="x-none" sz="2400" b="1" dirty="0">
              <a:solidFill>
                <a:schemeClr val="tx1"/>
              </a:solidFill>
            </a:endParaRPr>
          </a:p>
          <a:p>
            <a:pPr algn="r" rtl="1" eaLnBrk="1" hangingPunct="1">
              <a:defRPr/>
            </a:pPr>
            <a:endParaRPr lang="en-GB" sz="2400" dirty="0" smtClean="0">
              <a:solidFill>
                <a:schemeClr val="tx1"/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101600" y="6705600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6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9D9"/>
            </a:gs>
            <a:gs pos="0">
              <a:srgbClr val="DABBA4"/>
            </a:gs>
            <a:gs pos="88000">
              <a:srgbClr val="339933"/>
            </a:gs>
            <a:gs pos="100000">
              <a:schemeClr val="accent6">
                <a:lumMod val="100000"/>
              </a:schemeClr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067800" cy="838200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 rtl="1" eaLnBrk="1" hangingPunct="1">
              <a:defRPr/>
            </a:pPr>
            <a:r>
              <a:rPr lang="ar-IQ" sz="2800" b="1" dirty="0" smtClean="0">
                <a:solidFill>
                  <a:schemeClr val="tx1"/>
                </a:solidFill>
              </a:rPr>
              <a:t>دروسٌ في تعلم المحادثة</a:t>
            </a:r>
            <a:br>
              <a:rPr lang="ar-IQ" sz="2800" b="1" dirty="0" smtClean="0">
                <a:solidFill>
                  <a:schemeClr val="tx1"/>
                </a:solidFill>
              </a:rPr>
            </a:br>
            <a:r>
              <a:rPr lang="ar-IQ" sz="2800" b="1" dirty="0" smtClean="0">
                <a:solidFill>
                  <a:schemeClr val="tx1"/>
                </a:solidFill>
              </a:rPr>
              <a:t>سابعاً: في المدينة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003299"/>
            <a:ext cx="8915400" cy="5160963"/>
          </a:xfrm>
          <a:gradFill flip="none" rotWithShape="1">
            <a:gsLst>
              <a:gs pos="0">
                <a:schemeClr val="bg2">
                  <a:tint val="93000"/>
                  <a:shade val="98000"/>
                  <a:satMod val="150000"/>
                  <a:lumMod val="102000"/>
                </a:schemeClr>
              </a:gs>
              <a:gs pos="50000">
                <a:schemeClr val="bg2">
                  <a:tint val="98000"/>
                  <a:shade val="90000"/>
                  <a:satMod val="130000"/>
                  <a:lumMod val="103000"/>
                </a:schemeClr>
              </a:gs>
              <a:gs pos="2000">
                <a:schemeClr val="bg2">
                  <a:shade val="63000"/>
                  <a:satMod val="120000"/>
                </a:schemeClr>
              </a:gs>
            </a:gsLst>
            <a:lin ang="0" scaled="1"/>
            <a:tileRect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pPr marL="0" indent="0" algn="r" rtl="1" eaLnBrk="1" hangingPunct="1">
              <a:buNone/>
              <a:defRPr/>
            </a:pPr>
            <a:r>
              <a:rPr lang="ar-IQ" sz="2400" dirty="0" smtClean="0">
                <a:solidFill>
                  <a:schemeClr val="tx1"/>
                </a:solidFill>
              </a:rPr>
              <a:t>- أريد أنْ أذهب إلى وسط المدينة؟</a:t>
            </a:r>
            <a:endParaRPr lang="x-none" sz="2400" dirty="0" smtClean="0">
              <a:solidFill>
                <a:schemeClr val="tx1"/>
              </a:solidFill>
            </a:endParaRPr>
          </a:p>
          <a:p>
            <a:pPr algn="r" rtl="1" eaLnBrk="1" hangingPunct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أريد أنْ أذهبَ إلى المطار؟.</a:t>
            </a:r>
            <a:endParaRPr lang="x-none" sz="2400" dirty="0" smtClean="0">
              <a:solidFill>
                <a:schemeClr val="tx1"/>
              </a:solidFill>
            </a:endParaRPr>
          </a:p>
          <a:p>
            <a:pPr algn="r" rtl="1" eaLnBrk="1" hangingPunct="1">
              <a:defRPr/>
            </a:pPr>
            <a:r>
              <a:rPr lang="ar-IQ" sz="2400" dirty="0" smtClean="0">
                <a:solidFill>
                  <a:schemeClr val="tx1"/>
                </a:solidFill>
              </a:rPr>
              <a:t>كيف أصل إلى وسط المدينة؟</a:t>
            </a:r>
          </a:p>
          <a:p>
            <a:pPr algn="r" rtl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كيف أصل إلى المطار؟.</a:t>
            </a:r>
          </a:p>
          <a:p>
            <a:pPr algn="r" rtl="1">
              <a:defRPr/>
            </a:pPr>
            <a:r>
              <a:rPr lang="ar-IQ" sz="2400" dirty="0" smtClean="0">
                <a:solidFill>
                  <a:schemeClr val="tx1"/>
                </a:solidFill>
              </a:rPr>
              <a:t>أحتاج إلى سيارة أجرة؟</a:t>
            </a:r>
          </a:p>
          <a:p>
            <a:pPr algn="r" rtl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أحتاج إلى خريطة المدينة؟.</a:t>
            </a:r>
          </a:p>
          <a:p>
            <a:pPr algn="r" rtl="1">
              <a:defRPr/>
            </a:pPr>
            <a:r>
              <a:rPr lang="ar-IQ" sz="2400" dirty="0" smtClean="0">
                <a:solidFill>
                  <a:schemeClr val="tx1"/>
                </a:solidFill>
              </a:rPr>
              <a:t>أحتاج إلى فندق؟</a:t>
            </a:r>
            <a:endParaRPr lang="ar-IQ" sz="2400" dirty="0">
              <a:solidFill>
                <a:schemeClr val="tx1"/>
              </a:solidFill>
            </a:endParaRPr>
          </a:p>
          <a:p>
            <a:pPr algn="r" rtl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أريد أن أستأجر سيارة؟.</a:t>
            </a:r>
          </a:p>
          <a:p>
            <a:pPr algn="r" rtl="1">
              <a:defRPr/>
            </a:pPr>
            <a:r>
              <a:rPr lang="ar-IQ" sz="2400" dirty="0" smtClean="0">
                <a:solidFill>
                  <a:schemeClr val="tx1"/>
                </a:solidFill>
              </a:rPr>
              <a:t>هنا رخصة قيادتي.</a:t>
            </a:r>
          </a:p>
          <a:p>
            <a:pPr algn="r" rtl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ماذا يوجد في المدينة ليرى؟.</a:t>
            </a:r>
          </a:p>
          <a:p>
            <a:pPr algn="r" rtl="1">
              <a:defRPr/>
            </a:pPr>
            <a:r>
              <a:rPr lang="ar-IQ" sz="2400" b="1" dirty="0" smtClean="0">
                <a:solidFill>
                  <a:schemeClr val="tx1"/>
                </a:solidFill>
              </a:rPr>
              <a:t>هناك قلعة أربيل ومنارة جولي، وكثيرٌ من المعالم الحضارية الحديثة.</a:t>
            </a:r>
            <a:endParaRPr lang="x-none" sz="2400" b="1" dirty="0">
              <a:solidFill>
                <a:schemeClr val="tx1"/>
              </a:solidFill>
            </a:endParaRPr>
          </a:p>
          <a:p>
            <a:pPr algn="r" rtl="1" eaLnBrk="1" hangingPunct="1">
              <a:defRPr/>
            </a:pPr>
            <a:endParaRPr lang="en-GB" sz="2400" dirty="0" smtClean="0">
              <a:solidFill>
                <a:schemeClr val="tx1"/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9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067800" cy="533400"/>
          </a:xfrm>
          <a:solidFill>
            <a:schemeClr val="accent1">
              <a:alpha val="37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 rtl="1" eaLnBrk="1" hangingPunct="1">
              <a:defRPr/>
            </a:pPr>
            <a:r>
              <a:rPr lang="ar-IQ" sz="2800" b="1" dirty="0" smtClean="0">
                <a:solidFill>
                  <a:schemeClr val="tx1"/>
                </a:solidFill>
              </a:rPr>
              <a:t>أنواع الإسم: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0" y="533400"/>
            <a:ext cx="9144000" cy="6324599"/>
          </a:xfrm>
          <a:gradFill flip="none" rotWithShape="1">
            <a:gsLst>
              <a:gs pos="0">
                <a:srgbClr val="8980C8"/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rect">
              <a:fillToRect l="100000" t="100000"/>
            </a:path>
            <a:tileRect r="-100000" b="-100000"/>
          </a:gradFill>
          <a:effectLst>
            <a:glow rad="228600">
              <a:schemeClr val="accent1"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 algn="r" rtl="1" eaLnBrk="1" hangingPunct="1">
              <a:buNone/>
              <a:defRPr/>
            </a:pPr>
            <a:r>
              <a:rPr lang="ar-IQ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اولاً: اسم العلم:</a:t>
            </a:r>
          </a:p>
          <a:p>
            <a:pPr marL="0" indent="0" algn="r" rtl="1" eaLnBrk="1" hangingPunct="1">
              <a:buNone/>
              <a:defRPr/>
            </a:pPr>
            <a:r>
              <a:rPr lang="ar-IQ" sz="1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</a:t>
            </a:r>
            <a:r>
              <a:rPr lang="ar-IQ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سم علم مذكر: محمد، علي، أياد.</a:t>
            </a:r>
          </a:p>
          <a:p>
            <a:pPr marL="0" indent="0" algn="r" rtl="1" eaLnBrk="1" hangingPunct="1">
              <a:buNone/>
              <a:defRPr/>
            </a:pPr>
            <a:r>
              <a:rPr lang="ar-IQ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اسم علم مؤنث: فاطمة، هدى، زهراء، سعاد.</a:t>
            </a:r>
          </a:p>
          <a:p>
            <a:pPr marL="0" indent="0" algn="r" rtl="1" eaLnBrk="1" hangingPunct="1">
              <a:buNone/>
              <a:defRPr/>
            </a:pPr>
            <a:endParaRPr lang="ar-IQ" sz="24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 algn="r" rtl="1" eaLnBrk="1" hangingPunct="1">
              <a:buNone/>
              <a:defRPr/>
            </a:pPr>
            <a:r>
              <a:rPr lang="ar-IQ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ينقسم اسم العلم المؤنث إلى مؤنث قياسي ومؤنث سماعي:</a:t>
            </a:r>
          </a:p>
          <a:p>
            <a:pPr marL="0" indent="0" algn="r" rtl="1" eaLnBrk="1" hangingPunct="1">
              <a:buNone/>
              <a:defRPr/>
            </a:pPr>
            <a:r>
              <a:rPr lang="ar-IQ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علامات المؤنث القياسي: </a:t>
            </a:r>
          </a:p>
          <a:p>
            <a:pPr marL="0" indent="0" algn="r" rtl="1" eaLnBrk="1" hangingPunct="1">
              <a:buNone/>
              <a:defRPr/>
            </a:pPr>
            <a:r>
              <a:rPr lang="ar-IQ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ة: فاطمة.</a:t>
            </a:r>
          </a:p>
          <a:p>
            <a:pPr marL="0" indent="0" algn="r" rtl="1" eaLnBrk="1" hangingPunct="1">
              <a:buNone/>
              <a:defRPr/>
            </a:pPr>
            <a:r>
              <a:rPr lang="ar-IQ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ى: هدى.</a:t>
            </a:r>
          </a:p>
          <a:p>
            <a:pPr marL="0" indent="0" algn="r" rtl="1" eaLnBrk="1" hangingPunct="1">
              <a:buNone/>
              <a:defRPr/>
            </a:pPr>
            <a:r>
              <a:rPr lang="ar-IQ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ا: زهراء.</a:t>
            </a:r>
          </a:p>
          <a:p>
            <a:pPr marL="0" indent="0" algn="r" rtl="1" eaLnBrk="1" hangingPunct="1">
              <a:buNone/>
              <a:defRPr/>
            </a:pPr>
            <a:r>
              <a:rPr lang="ar-IQ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المؤنث السماعي: </a:t>
            </a:r>
            <a:r>
              <a:rPr lang="ar-IQ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نتعرف عليه عن طريق السماع والتعلم، فليس له علامة معينة. مثل: سعاد، زينب، هند.</a:t>
            </a:r>
          </a:p>
          <a:p>
            <a:pPr algn="r" rtl="1" eaLnBrk="1" hangingPunct="1">
              <a:defRPr/>
            </a:pPr>
            <a:endParaRPr lang="en-GB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3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0483"/>
            <a:ext cx="8763000" cy="1143000"/>
          </a:xfrm>
        </p:spPr>
        <p:txBody>
          <a:bodyPr>
            <a:normAutofit/>
          </a:bodyPr>
          <a:lstStyle/>
          <a:p>
            <a:pPr rtl="1"/>
            <a:endParaRPr lang="en-US" sz="48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190500"/>
            <a:ext cx="9144000" cy="7048500"/>
          </a:xfr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>
            <a:normAutofit/>
          </a:bodyPr>
          <a:lstStyle/>
          <a:p>
            <a:pPr algn="just" rtl="1"/>
            <a:endParaRPr lang="ar-IQ" dirty="0" smtClean="0"/>
          </a:p>
          <a:p>
            <a:pPr algn="just" rtl="1"/>
            <a:endParaRPr lang="ar-IQ" dirty="0" smtClean="0"/>
          </a:p>
          <a:p>
            <a:pPr algn="just" rtl="1"/>
            <a:r>
              <a:rPr lang="ar-IQ" sz="2400" b="1" dirty="0" smtClean="0">
                <a:solidFill>
                  <a:schemeClr val="tx1"/>
                </a:solidFill>
              </a:rPr>
              <a:t>محمد، أحمد</a:t>
            </a:r>
          </a:p>
          <a:p>
            <a:pPr algn="just" rtl="1"/>
            <a:r>
              <a:rPr lang="ar-IQ" sz="2400" b="1" dirty="0" smtClean="0">
                <a:solidFill>
                  <a:schemeClr val="tx1"/>
                </a:solidFill>
              </a:rPr>
              <a:t>حسيب، حسيبة                            اولاً: (اسم العلم : المذكر والمؤنث)</a:t>
            </a:r>
          </a:p>
          <a:p>
            <a:pPr algn="just" rtl="1"/>
            <a:r>
              <a:rPr lang="ar-IQ" sz="2400" b="1" dirty="0" smtClean="0">
                <a:solidFill>
                  <a:schemeClr val="tx1"/>
                </a:solidFill>
              </a:rPr>
              <a:t>هدى، ندى، شذى</a:t>
            </a:r>
          </a:p>
          <a:p>
            <a:pPr algn="just" rtl="1"/>
            <a:r>
              <a:rPr lang="ar-IQ" sz="2400" b="1" dirty="0" smtClean="0">
                <a:solidFill>
                  <a:schemeClr val="tx1"/>
                </a:solidFill>
              </a:rPr>
              <a:t>زهراء، هيفاء، صحراء</a:t>
            </a:r>
          </a:p>
          <a:p>
            <a:pPr algn="just" rtl="1"/>
            <a:r>
              <a:rPr lang="ar-IQ" sz="2400" b="1" dirty="0" smtClean="0">
                <a:solidFill>
                  <a:schemeClr val="tx1"/>
                </a:solidFill>
              </a:rPr>
              <a:t>ـــــــــــــــــــــــــــــ</a:t>
            </a:r>
          </a:p>
          <a:p>
            <a:pPr algn="just" rtl="1"/>
            <a:r>
              <a:rPr lang="ar-IQ" sz="2400" b="1" u="sng" dirty="0" smtClean="0">
                <a:solidFill>
                  <a:schemeClr val="tx1"/>
                </a:solidFill>
              </a:rPr>
              <a:t>المذكر</a:t>
            </a:r>
            <a:r>
              <a:rPr lang="ar-IQ" sz="2400" b="1" dirty="0" smtClean="0">
                <a:solidFill>
                  <a:schemeClr val="tx1"/>
                </a:solidFill>
              </a:rPr>
              <a:t>                                          ا</a:t>
            </a:r>
            <a:r>
              <a:rPr lang="ar-IQ" sz="2400" b="1" u="sng" dirty="0" smtClean="0">
                <a:solidFill>
                  <a:schemeClr val="tx1"/>
                </a:solidFill>
              </a:rPr>
              <a:t>لمؤنث</a:t>
            </a:r>
          </a:p>
          <a:p>
            <a:pPr algn="just" rtl="1"/>
            <a:r>
              <a:rPr lang="ar-IQ" sz="2400" b="1" dirty="0" smtClean="0">
                <a:solidFill>
                  <a:schemeClr val="tx1"/>
                </a:solidFill>
              </a:rPr>
              <a:t>1</a:t>
            </a:r>
            <a:r>
              <a:rPr lang="ar-IQ" sz="2400" dirty="0" smtClean="0">
                <a:solidFill>
                  <a:schemeClr val="tx1"/>
                </a:solidFill>
              </a:rPr>
              <a:t>-محمد: كتب محمدٌ الدرس                  1-فاطمة: كتبتْ فاطمة الدرسَ.</a:t>
            </a:r>
          </a:p>
          <a:p>
            <a:pPr algn="just" rtl="1"/>
            <a:r>
              <a:rPr lang="ar-IQ" sz="2400" dirty="0" smtClean="0">
                <a:solidFill>
                  <a:schemeClr val="tx1"/>
                </a:solidFill>
              </a:rPr>
              <a:t>2-سعد: ذهبَ سعدٌ إلى الجامعة               2-هدى: ذهبتْ هدى إلى الجامعة.</a:t>
            </a:r>
          </a:p>
          <a:p>
            <a:pPr algn="just" rtl="1"/>
            <a:r>
              <a:rPr lang="ar-IQ" sz="2400" dirty="0" smtClean="0">
                <a:solidFill>
                  <a:schemeClr val="tx1"/>
                </a:solidFill>
              </a:rPr>
              <a:t>3-علي: عليٌ طالبٌ ذكيٌ.                     3-زهراء: زهراء طالبةٌ ذكية.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524000" y="-182066"/>
            <a:ext cx="6324600" cy="913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3200" b="1" dirty="0" smtClean="0"/>
              <a:t>أنواع الإسم: 1- اسم العلم المذكر والمؤنث</a:t>
            </a:r>
            <a:endParaRPr lang="en-US" sz="32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715000" y="2895600"/>
            <a:ext cx="0" cy="1524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127750" y="5715000"/>
            <a:ext cx="0" cy="6096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2991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980C8"/>
            </a:gs>
            <a:gs pos="50000">
              <a:schemeClr val="bg2">
                <a:tint val="98000"/>
                <a:shade val="90000"/>
                <a:satMod val="13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0483"/>
            <a:ext cx="8763000" cy="1143000"/>
          </a:xfrm>
        </p:spPr>
        <p:txBody>
          <a:bodyPr>
            <a:normAutofit/>
          </a:bodyPr>
          <a:lstStyle/>
          <a:p>
            <a:pPr rtl="1"/>
            <a:r>
              <a:rPr lang="ar-IQ" sz="4800" b="1" dirty="0" smtClean="0">
                <a:solidFill>
                  <a:srgbClr val="0000CC"/>
                </a:solidFill>
              </a:rPr>
              <a:t>هيكل أو مخطط اللغة العربية</a:t>
            </a:r>
            <a:endParaRPr lang="en-US" sz="48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8600" y="592137"/>
            <a:ext cx="9296400" cy="6265863"/>
          </a:xfrm>
          <a:gradFill flip="none" rotWithShape="1">
            <a:gsLst>
              <a:gs pos="46896">
                <a:srgbClr val="67343B"/>
              </a:gs>
              <a:gs pos="81000">
                <a:srgbClr val="800000"/>
              </a:gs>
              <a:gs pos="0">
                <a:schemeClr val="accent1">
                  <a:lumMod val="89000"/>
                </a:schemeClr>
              </a:gs>
              <a:gs pos="87000">
                <a:srgbClr val="C00000"/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2500" lnSpcReduction="20000"/>
          </a:bodyPr>
          <a:lstStyle/>
          <a:p>
            <a:pPr algn="just" rtl="1"/>
            <a:endParaRPr lang="ar-IQ" dirty="0" smtClean="0"/>
          </a:p>
          <a:p>
            <a:pPr algn="just" rtl="1"/>
            <a:endParaRPr lang="ar-IQ" dirty="0" smtClean="0"/>
          </a:p>
          <a:p>
            <a:pPr algn="just" rtl="1"/>
            <a:r>
              <a:rPr lang="ar-IQ" sz="2800" b="1" dirty="0" smtClean="0">
                <a:solidFill>
                  <a:schemeClr val="bg1"/>
                </a:solidFill>
              </a:rPr>
              <a:t>أنا، أنتَ، أنتِ، أنتُما، أنتُم، أنتُنّ.</a:t>
            </a:r>
          </a:p>
          <a:p>
            <a:pPr algn="just" rtl="1"/>
            <a:r>
              <a:rPr lang="ar-IQ" sz="2800" b="1" dirty="0" smtClean="0">
                <a:solidFill>
                  <a:schemeClr val="bg1"/>
                </a:solidFill>
              </a:rPr>
              <a:t>المذكر                                              المؤنث</a:t>
            </a:r>
          </a:p>
          <a:p>
            <a:pPr algn="just" rtl="1"/>
            <a:r>
              <a:rPr lang="ar-IQ" sz="2800" b="1" dirty="0">
                <a:solidFill>
                  <a:schemeClr val="bg1"/>
                </a:solidFill>
              </a:rPr>
              <a:t>1</a:t>
            </a:r>
            <a:r>
              <a:rPr lang="ar-IQ" sz="2800" b="1" dirty="0" smtClean="0">
                <a:solidFill>
                  <a:schemeClr val="bg1"/>
                </a:solidFill>
              </a:rPr>
              <a:t>-أنا: أنا طالبٌ جامعيٌ.                        1-أنا: أنا طالبةٌ جامعيةٌ.</a:t>
            </a:r>
          </a:p>
          <a:p>
            <a:pPr algn="just" rtl="1"/>
            <a:r>
              <a:rPr lang="ar-IQ" sz="2800" b="1" dirty="0" smtClean="0">
                <a:solidFill>
                  <a:schemeClr val="bg1"/>
                </a:solidFill>
              </a:rPr>
              <a:t>2-أنتَ: أنتَ طالبٌ جامعيٌ                       2-أنتِ: أنتِ طالبةٌ جامعيةٌ.</a:t>
            </a:r>
          </a:p>
          <a:p>
            <a:pPr algn="just" rtl="1"/>
            <a:r>
              <a:rPr lang="ar-IQ" sz="2800" b="1" dirty="0" smtClean="0">
                <a:solidFill>
                  <a:schemeClr val="bg1"/>
                </a:solidFill>
              </a:rPr>
              <a:t>3-أنتُما: أنتُما طالبان جامعيان                  3-أنتما: أنتُما طالبتان جامعيتان.</a:t>
            </a:r>
          </a:p>
          <a:p>
            <a:pPr algn="just" rtl="1"/>
            <a:r>
              <a:rPr lang="ar-IQ" sz="2800" b="1" dirty="0" smtClean="0">
                <a:solidFill>
                  <a:schemeClr val="bg1"/>
                </a:solidFill>
              </a:rPr>
              <a:t>4-أنتُم: أنتُم طلابٌ جامعيون                     4-أنتُنَّ: أنتُنَّ طالباتٌ جامعياتٌ.</a:t>
            </a:r>
            <a:endParaRPr lang="ar-IQ" sz="2800" b="1" dirty="0">
              <a:solidFill>
                <a:schemeClr val="bg1"/>
              </a:solidFill>
            </a:endParaRPr>
          </a:p>
          <a:p>
            <a:pPr algn="just" rtl="1"/>
            <a:endParaRPr lang="ar-IQ" sz="2800" b="1" dirty="0" smtClean="0">
              <a:solidFill>
                <a:schemeClr val="bg1"/>
              </a:solidFill>
            </a:endParaRPr>
          </a:p>
          <a:p>
            <a:pPr algn="just" rtl="1"/>
            <a:r>
              <a:rPr lang="ar-IQ" sz="2800" b="1" dirty="0" smtClean="0">
                <a:solidFill>
                  <a:schemeClr val="bg1"/>
                </a:solidFill>
              </a:rPr>
              <a:t>أنا اسمي محمدٌ. أنتَ </a:t>
            </a:r>
            <a:r>
              <a:rPr lang="ar-IQ" sz="2800" b="1" dirty="0">
                <a:solidFill>
                  <a:schemeClr val="bg1"/>
                </a:solidFill>
              </a:rPr>
              <a:t>اسمُك </a:t>
            </a:r>
            <a:r>
              <a:rPr lang="ar-IQ" sz="2800" b="1" dirty="0" smtClean="0">
                <a:solidFill>
                  <a:schemeClr val="bg1"/>
                </a:solidFill>
              </a:rPr>
              <a:t>محمدٌ. أنتِ اسمك سعاد، أنتُما اسمُكما فاطمة وسلمى. أنتُم أذكياء.أنتُنّ كاتباتُ.</a:t>
            </a:r>
            <a:endParaRPr lang="ar-IQ" sz="2800" b="1" dirty="0">
              <a:solidFill>
                <a:schemeClr val="bg1"/>
              </a:solidFill>
            </a:endParaRPr>
          </a:p>
          <a:p>
            <a:pPr algn="just" rtl="1"/>
            <a:r>
              <a:rPr lang="ar-IQ" sz="2800" b="1" dirty="0" smtClean="0">
                <a:solidFill>
                  <a:schemeClr val="bg1"/>
                </a:solidFill>
              </a:rPr>
              <a:t>                                    (ضمائر الحضور)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-228600" y="-53576"/>
            <a:ext cx="9372600" cy="64571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3200" b="1" dirty="0" smtClean="0"/>
              <a:t>أنواع الإسم: 2- الضمائر</a:t>
            </a:r>
            <a:endParaRPr lang="en-US" sz="32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715000" y="2895600"/>
            <a:ext cx="0" cy="1524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127750" y="5715000"/>
            <a:ext cx="0" cy="6096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980C8"/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762000"/>
          </a:xfrm>
          <a:solidFill>
            <a:schemeClr val="accent2"/>
          </a:solidFill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anchor="t" anchorCtr="1">
            <a:normAutofit/>
          </a:bodyPr>
          <a:lstStyle/>
          <a:p>
            <a:pPr lvl="0" algn="just" rtl="1"/>
            <a:r>
              <a:rPr lang="ar-IQ" dirty="0" smtClean="0">
                <a:gradFill flip="none" rotWithShape="1">
                  <a:gsLst>
                    <a:gs pos="0">
                      <a:schemeClr val="tx1"/>
                    </a:gs>
                    <a:gs pos="0">
                      <a:schemeClr val="accent1">
                        <a:lumMod val="89000"/>
                      </a:schemeClr>
                    </a:gs>
                    <a:gs pos="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50800" dir="5400000" algn="ctr" rotWithShape="0">
                    <a:schemeClr val="accent6">
                      <a:lumMod val="75000"/>
                    </a:schemeClr>
                  </a:outerShdw>
                </a:effectLst>
              </a:rPr>
              <a:t>أنواع الاسم: 2- الضمائر (ضمائر الغياب)</a:t>
            </a:r>
            <a:endParaRPr lang="en-US" dirty="0">
              <a:gradFill flip="none" rotWithShape="1">
                <a:gsLst>
                  <a:gs pos="0">
                    <a:schemeClr val="tx1"/>
                  </a:gs>
                  <a:gs pos="0">
                    <a:schemeClr val="accent1">
                      <a:lumMod val="89000"/>
                    </a:schemeClr>
                  </a:gs>
                  <a:gs pos="0">
                    <a:schemeClr val="accent1">
                      <a:lumMod val="75000"/>
                    </a:schemeClr>
                  </a:gs>
                  <a:gs pos="97000">
                    <a:schemeClr val="accent1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762000"/>
            <a:ext cx="8839200" cy="58674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IQ" sz="3600" b="1" dirty="0">
                <a:solidFill>
                  <a:schemeClr val="tx1"/>
                </a:solidFill>
              </a:rPr>
              <a:t>هو، هي، هم، هُنّ</a:t>
            </a:r>
          </a:p>
          <a:p>
            <a:pPr marL="0" indent="0" algn="r" rtl="1">
              <a:buNone/>
            </a:pPr>
            <a:r>
              <a:rPr lang="ar-IQ" sz="2800" dirty="0" smtClean="0">
                <a:solidFill>
                  <a:schemeClr val="tx1"/>
                </a:solidFill>
              </a:rPr>
              <a:t>هو طالبٌ</a:t>
            </a:r>
          </a:p>
          <a:p>
            <a:pPr marL="0" indent="0" algn="r" rtl="1">
              <a:buNone/>
            </a:pPr>
            <a:r>
              <a:rPr lang="ar-IQ" sz="2800" dirty="0" smtClean="0">
                <a:solidFill>
                  <a:schemeClr val="tx1"/>
                </a:solidFill>
              </a:rPr>
              <a:t>هي طالبةُ</a:t>
            </a:r>
          </a:p>
          <a:p>
            <a:pPr marL="0" indent="0" algn="r" rtl="1">
              <a:buNone/>
            </a:pPr>
            <a:r>
              <a:rPr lang="ar-IQ" sz="2800" dirty="0" smtClean="0">
                <a:solidFill>
                  <a:schemeClr val="tx1"/>
                </a:solidFill>
              </a:rPr>
              <a:t>همْ طلابٌ                                         الضمائر / الغياب</a:t>
            </a:r>
          </a:p>
          <a:p>
            <a:pPr marL="0" indent="0" algn="r" rtl="1">
              <a:buNone/>
            </a:pPr>
            <a:r>
              <a:rPr lang="ar-IQ" sz="2800" dirty="0" smtClean="0">
                <a:solidFill>
                  <a:schemeClr val="tx1"/>
                </a:solidFill>
              </a:rPr>
              <a:t>هُنّ طالباتٌ.</a:t>
            </a:r>
          </a:p>
          <a:p>
            <a:pPr marL="0" indent="0" algn="r" rtl="1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IQ" sz="3600" b="1" dirty="0" smtClean="0">
                <a:solidFill>
                  <a:schemeClr val="tx1"/>
                </a:solidFill>
              </a:rPr>
              <a:t>هذا، هذه، هاته، هذان، هاتان، هؤلاء، أولئك.</a:t>
            </a:r>
          </a:p>
          <a:p>
            <a:pPr marL="0" indent="0" algn="r" rtl="1">
              <a:buNone/>
            </a:pPr>
            <a:r>
              <a:rPr lang="ar-IQ" sz="2800" dirty="0">
                <a:solidFill>
                  <a:schemeClr val="tx1"/>
                </a:solidFill>
              </a:rPr>
              <a:t>هذا طالبٌ، هذه طالبةٌ، هاته طالبةٌ، هذان طالبان، هاتان طالبتان، </a:t>
            </a:r>
            <a:r>
              <a:rPr lang="ar-IQ" sz="2800" dirty="0" smtClean="0">
                <a:solidFill>
                  <a:schemeClr val="tx1"/>
                </a:solidFill>
              </a:rPr>
              <a:t>هؤلاء رجال – هؤلاء نساء، أولئك رجالٌ – أولئك نساء.  </a:t>
            </a:r>
          </a:p>
          <a:p>
            <a:pPr marL="0" indent="0" algn="r" rtl="1">
              <a:buNone/>
            </a:pPr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ar-IQ" sz="2800" dirty="0" smtClean="0">
                <a:solidFill>
                  <a:schemeClr val="tx1"/>
                </a:solidFill>
              </a:rPr>
              <a:t>                                                          أسماء الإشارة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0" y="6164263"/>
            <a:ext cx="16002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172200" y="3810000"/>
            <a:ext cx="26670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/>
          <p:nvPr/>
        </p:nvCxnSpPr>
        <p:spPr>
          <a:xfrm rot="5400000">
            <a:off x="3695700" y="3044031"/>
            <a:ext cx="914400" cy="762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5400000">
            <a:off x="3352800" y="5867400"/>
            <a:ext cx="685800" cy="762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  <p:bldP spid="4" grpId="0" animBg="1"/>
    </p:bldLst>
  </p:timing>
</p:sld>
</file>

<file path=ppt/theme/theme1.xml><?xml version="1.0" encoding="utf-8"?>
<a:theme xmlns:a="http://schemas.openxmlformats.org/drawingml/2006/main" name="Feathered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1901</TotalTime>
  <Words>3032</Words>
  <Application>Microsoft Office PowerPoint</Application>
  <PresentationFormat>On-screen Show (4:3)</PresentationFormat>
  <Paragraphs>480</Paragraphs>
  <Slides>54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Feathered</vt:lpstr>
      <vt:lpstr>PowerPoint Presentation</vt:lpstr>
      <vt:lpstr>PowerPoint Presentation</vt:lpstr>
      <vt:lpstr>PowerPoint Presentation</vt:lpstr>
      <vt:lpstr>PowerPoint Presentation</vt:lpstr>
      <vt:lpstr>الإسم: يدلُّ على إنسانِ أو حيوانِ أو شيء: ولدٌ – فيلٌ – تفّاحةٌ.  الفِعلُ: يدلُّ على عملِ أو حدثِ: لعِب– يلعبُ – إلعبْ.  الحرفُ: لا يدلُّ على معنىَ إلاّ في جملةِ؛ مثالُ: ركضَ أحمدُ في الملعبِ. </vt:lpstr>
      <vt:lpstr>أنواع الإسم:</vt:lpstr>
      <vt:lpstr>PowerPoint Presentation</vt:lpstr>
      <vt:lpstr>هيكل أو مخطط اللغة العربية</vt:lpstr>
      <vt:lpstr>أنواع الاسم: 2- الضمائر (ضمائر الغياب)</vt:lpstr>
      <vt:lpstr>أنواع الاسم: 3- أسماء الإشارة</vt:lpstr>
      <vt:lpstr>الإسم:  4-الأسماء الموصلة (الوصف) </vt:lpstr>
      <vt:lpstr>الإسم: 5- المعرفة والنكرة</vt:lpstr>
      <vt:lpstr>الإسم: 6- المفرد والجمع</vt:lpstr>
      <vt:lpstr>الإسم: الاسم والكنية واللقب </vt:lpstr>
      <vt:lpstr>PowerPoint Presentation</vt:lpstr>
      <vt:lpstr>تطبيقات عن الضمائر:</vt:lpstr>
      <vt:lpstr>تطبيقات عن الضمائر:</vt:lpstr>
      <vt:lpstr>علامات الإسم</vt:lpstr>
      <vt:lpstr>PowerPoint Presentation</vt:lpstr>
      <vt:lpstr>PowerPoint Presentation</vt:lpstr>
      <vt:lpstr>PowerPoint Presentation</vt:lpstr>
      <vt:lpstr>ثانياً الفعل: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إملأ الجدول الآتي بما يناسب خاناته</vt:lpstr>
      <vt:lpstr>إملأ الجدول الآتي بما يناسب خاناته</vt:lpstr>
      <vt:lpstr>إملأ الجدول الآتي بما يناسب خاناته</vt:lpstr>
      <vt:lpstr>PowerPoint Presentation</vt:lpstr>
      <vt:lpstr>PowerPoint Presentation</vt:lpstr>
      <vt:lpstr>PowerPoint Presentation</vt:lpstr>
      <vt:lpstr>PowerPoint Presentation</vt:lpstr>
      <vt:lpstr>ثالثا: حروف الجزم: تدخلُ حروفُ الجزمِ على الفعل المضارع فتجزمَه أي ينتهي الفعلُ المضارع بالسكون.</vt:lpstr>
      <vt:lpstr>PowerPoint Presentation</vt:lpstr>
      <vt:lpstr>رابعاً: حروف العطف: وهي عشرة تربط بين الكلمات داخل الجملة:</vt:lpstr>
      <vt:lpstr>الجملة: لدينا نوعان من الجمل: وهما  أ- الجملة الإسمية.  ب- الجملة الفعلية </vt:lpstr>
      <vt:lpstr>الجملة: لدينا نوعان من الجمل: وهما  أ- الجملة الإسمية.  ب- الجملة الفعلية </vt:lpstr>
      <vt:lpstr>تطبيقات عامة : حوِّل الكلمات التي تحتطها خط من المذكر إلى المؤنث</vt:lpstr>
      <vt:lpstr>تطبيقات عامة : حوِّل اسم الإشارة إلى المؤنث ثُمّ غيّر ما يلزم</vt:lpstr>
      <vt:lpstr>- أبي تاجرٌ منصفٌ وناجح، يؤدّي عمله بأمانة.   أمّي ....................................  - الأستاذُ رشادُ أخلاقه طيبة وأداؤه العلمي رصين.    الأستاذة هدى .............................  - والدي اسمه محمدُ، عمره ستون سنة، له جسم نحيف.    والدتي ........................................... </vt:lpstr>
      <vt:lpstr>تطبيقات عامة: حوّل الاسم المفرد إلى المثنى فيما تحته خط:</vt:lpstr>
      <vt:lpstr>تطبيقات عامة: حوّل الكلمات التي تحتطها خط من المفرد إلى الجمع:</vt:lpstr>
      <vt:lpstr> جدولٌ أنموذجي لتصريف الفعل (درس) في صيغة المضارع مع الضمائر</vt:lpstr>
      <vt:lpstr>ضع علامة الصح في الخانة المناسبة في الجدول الآتي</vt:lpstr>
      <vt:lpstr>دروسٌ في تعلم المحادثة أولاً: التعارف</vt:lpstr>
      <vt:lpstr>دروسٌ في تعلم المحادثة ثانياً: استعمال الضمائر مع اسم الإشارة واسم الموصول</vt:lpstr>
      <vt:lpstr>دروسٌ في تعلم المحادثة ثالثاً: الأرقام كيف تسخدم الأرقام، في محادثاتك اليومية وكتاباتك؟</vt:lpstr>
      <vt:lpstr>دروسٌ في تعلم المحادثة رابعاً: أيام الأسبوع كيف تتحدث عن أيام الأسبوع، وكيف تسال عنها؟</vt:lpstr>
      <vt:lpstr>دروسٌ في تعلم المحادثة خامساً: أشهر السنة: تتكون السنة من اثني عشر شهراً .</vt:lpstr>
      <vt:lpstr>دروسٌ في تعلم المحادثة سادساً: فصول السنة</vt:lpstr>
      <vt:lpstr>دروسٌ في تعلم المحادثة سابعاً: في المدينة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الخطاب الأدبي</dc:title>
  <dc:creator>yadgar</dc:creator>
  <cp:lastModifiedBy>كومبيوتةرى  سوران</cp:lastModifiedBy>
  <cp:revision>530</cp:revision>
  <cp:lastPrinted>2017-01-30T09:01:21Z</cp:lastPrinted>
  <dcterms:created xsi:type="dcterms:W3CDTF">2013-04-15T19:12:05Z</dcterms:created>
  <dcterms:modified xsi:type="dcterms:W3CDTF">2018-11-13T13:34:48Z</dcterms:modified>
</cp:coreProperties>
</file>