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D8793E9C-8E62-4108-A218-5F6257E38870}" type="datetimeFigureOut">
              <a:rPr lang="ar-IQ" smtClean="0"/>
              <a:t>30/03/1440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3FC39E0-A722-400E-8652-3A5A3FBF8472}" type="slidenum">
              <a:rPr lang="ar-IQ" smtClean="0"/>
              <a:t>‹#›</a:t>
            </a:fld>
            <a:endParaRPr lang="ar-IQ"/>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793E9C-8E62-4108-A218-5F6257E38870}" type="datetimeFigureOut">
              <a:rPr lang="ar-IQ" smtClean="0"/>
              <a:t>30/03/1440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3FC39E0-A722-400E-8652-3A5A3FBF8472}"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793E9C-8E62-4108-A218-5F6257E38870}" type="datetimeFigureOut">
              <a:rPr lang="ar-IQ" smtClean="0"/>
              <a:t>30/03/1440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3FC39E0-A722-400E-8652-3A5A3FBF8472}"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D8793E9C-8E62-4108-A218-5F6257E38870}" type="datetimeFigureOut">
              <a:rPr lang="ar-IQ" smtClean="0"/>
              <a:t>30/03/1440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3FC39E0-A722-400E-8652-3A5A3FBF8472}" type="slidenum">
              <a:rPr lang="ar-IQ" smtClean="0"/>
              <a:t>‹#›</a:t>
            </a:fld>
            <a:endParaRPr lang="ar-IQ"/>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793E9C-8E62-4108-A218-5F6257E38870}" type="datetimeFigureOut">
              <a:rPr lang="ar-IQ" smtClean="0"/>
              <a:t>30/03/1440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3FC39E0-A722-400E-8652-3A5A3FBF8472}"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D8793E9C-8E62-4108-A218-5F6257E38870}" type="datetimeFigureOut">
              <a:rPr lang="ar-IQ" smtClean="0"/>
              <a:t>30/03/1440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3FC39E0-A722-400E-8652-3A5A3FBF8472}"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D8793E9C-8E62-4108-A218-5F6257E38870}" type="datetimeFigureOut">
              <a:rPr lang="ar-IQ" smtClean="0"/>
              <a:t>30/03/1440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03FC39E0-A722-400E-8652-3A5A3FBF8472}"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8793E9C-8E62-4108-A218-5F6257E38870}" type="datetimeFigureOut">
              <a:rPr lang="ar-IQ" smtClean="0"/>
              <a:t>30/03/1440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03FC39E0-A722-400E-8652-3A5A3FBF8472}"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793E9C-8E62-4108-A218-5F6257E38870}" type="datetimeFigureOut">
              <a:rPr lang="ar-IQ" smtClean="0"/>
              <a:t>30/03/1440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03FC39E0-A722-400E-8652-3A5A3FBF8472}"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793E9C-8E62-4108-A218-5F6257E38870}" type="datetimeFigureOut">
              <a:rPr lang="ar-IQ" smtClean="0"/>
              <a:t>30/03/1440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3FC39E0-A722-400E-8652-3A5A3FBF8472}"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793E9C-8E62-4108-A218-5F6257E38870}" type="datetimeFigureOut">
              <a:rPr lang="ar-IQ" smtClean="0"/>
              <a:t>30/03/1440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3FC39E0-A722-400E-8652-3A5A3FBF8472}"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D8793E9C-8E62-4108-A218-5F6257E38870}" type="datetimeFigureOut">
              <a:rPr lang="ar-IQ" smtClean="0"/>
              <a:t>30/03/1440</a:t>
            </a:fld>
            <a:endParaRPr lang="ar-IQ"/>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ar-IQ"/>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03FC39E0-A722-400E-8652-3A5A3FBF8472}"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defRPr sz="3000" kern="1200" cap="all" spc="50" baseline="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ar-JO" sz="2400" dirty="0" smtClean="0"/>
              <a:t>هي جلب المنفعة و دفع المفسدة، فلها جانب إيجابي و هو المنفعة، وجانب السلبة دفع المفسدة</a:t>
            </a:r>
          </a:p>
          <a:p>
            <a:r>
              <a:rPr lang="ar-JO" sz="2400" dirty="0" smtClean="0"/>
              <a:t>و عرف أيضا بأنه: عبارة عن منفعة مادية أو معنوية دنيوية أو اخروية</a:t>
            </a:r>
            <a:endParaRPr lang="ar-IQ" sz="2400" dirty="0"/>
          </a:p>
        </p:txBody>
      </p:sp>
      <p:sp>
        <p:nvSpPr>
          <p:cNvPr id="2" name="Title 1"/>
          <p:cNvSpPr>
            <a:spLocks noGrp="1"/>
          </p:cNvSpPr>
          <p:nvPr>
            <p:ph type="ctrTitle"/>
          </p:nvPr>
        </p:nvSpPr>
        <p:spPr>
          <a:xfrm>
            <a:off x="685800" y="2007889"/>
            <a:ext cx="7772400" cy="989063"/>
          </a:xfrm>
        </p:spPr>
        <p:txBody>
          <a:bodyPr/>
          <a:lstStyle/>
          <a:p>
            <a:r>
              <a:rPr lang="ar-JO" dirty="0" smtClean="0"/>
              <a:t>المصلحة المرسلة</a:t>
            </a:r>
            <a:endParaRPr lang="ar-IQ" dirty="0"/>
          </a:p>
        </p:txBody>
      </p:sp>
    </p:spTree>
    <p:extLst>
      <p:ext uri="{BB962C8B-B14F-4D97-AF65-F5344CB8AC3E}">
        <p14:creationId xmlns:p14="http://schemas.microsoft.com/office/powerpoint/2010/main" val="4208706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sz="3200" dirty="0" smtClean="0">
                <a:solidFill>
                  <a:srgbClr val="FFC000"/>
                </a:solidFill>
              </a:rPr>
              <a:t>شروط العمل بالمصلة المرسلة</a:t>
            </a:r>
            <a:endParaRPr lang="ar-IQ" sz="3200" dirty="0">
              <a:solidFill>
                <a:srgbClr val="FFC000"/>
              </a:solidFill>
            </a:endParaRPr>
          </a:p>
        </p:txBody>
      </p:sp>
      <p:sp>
        <p:nvSpPr>
          <p:cNvPr id="3" name="Content Placeholder 2"/>
          <p:cNvSpPr>
            <a:spLocks noGrp="1"/>
          </p:cNvSpPr>
          <p:nvPr>
            <p:ph sz="quarter" idx="13"/>
          </p:nvPr>
        </p:nvSpPr>
        <p:spPr>
          <a:xfrm>
            <a:off x="609600" y="2132856"/>
            <a:ext cx="7924800" cy="3582144"/>
          </a:xfrm>
        </p:spPr>
        <p:txBody>
          <a:bodyPr/>
          <a:lstStyle/>
          <a:p>
            <a:r>
              <a:rPr lang="ar-JO" sz="2000" dirty="0" smtClean="0"/>
              <a:t>1- الملائمة، أي ان تكون المصلحة ملائمة لمقاصد الشارع.</a:t>
            </a:r>
          </a:p>
          <a:p>
            <a:r>
              <a:rPr lang="ar-JO" sz="2000" dirty="0" smtClean="0"/>
              <a:t>2- ان تكون معقولة بذاتها</a:t>
            </a:r>
          </a:p>
          <a:p>
            <a:r>
              <a:rPr lang="ar-JO" sz="2000" dirty="0" smtClean="0"/>
              <a:t>3- ان يكون الاخذ بها لحفظ الضروري، او لرفع الحرج</a:t>
            </a:r>
          </a:p>
          <a:p>
            <a:r>
              <a:rPr lang="ar-JO" sz="2000" dirty="0" smtClean="0"/>
              <a:t>4- ان تكون المصلحة التي تترتب على تشريع الحكم مصلحة حقيقة لا وهمية.</a:t>
            </a:r>
          </a:p>
          <a:p>
            <a:r>
              <a:rPr lang="ar-JO" sz="2000" dirty="0" smtClean="0"/>
              <a:t>5- أن تكون المصلحة عامة لا خاصة .</a:t>
            </a:r>
            <a:endParaRPr lang="ar-IQ" sz="2000" dirty="0"/>
          </a:p>
        </p:txBody>
      </p:sp>
    </p:spTree>
    <p:extLst>
      <p:ext uri="{BB962C8B-B14F-4D97-AF65-F5344CB8AC3E}">
        <p14:creationId xmlns:p14="http://schemas.microsoft.com/office/powerpoint/2010/main" val="3878060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426170"/>
          </a:xfrm>
        </p:spPr>
        <p:txBody>
          <a:bodyPr/>
          <a:lstStyle/>
          <a:p>
            <a:pPr algn="ctr"/>
            <a:r>
              <a:rPr lang="ar-JO" dirty="0" smtClean="0">
                <a:solidFill>
                  <a:srgbClr val="FFC000"/>
                </a:solidFill>
              </a:rPr>
              <a:t>أنواع المصالح</a:t>
            </a:r>
            <a:endParaRPr lang="ar-IQ" dirty="0">
              <a:solidFill>
                <a:srgbClr val="FFC000"/>
              </a:solidFill>
            </a:endParaRPr>
          </a:p>
        </p:txBody>
      </p:sp>
      <p:sp>
        <p:nvSpPr>
          <p:cNvPr id="3" name="Content Placeholder 2"/>
          <p:cNvSpPr>
            <a:spLocks noGrp="1"/>
          </p:cNvSpPr>
          <p:nvPr>
            <p:ph sz="quarter" idx="13"/>
          </p:nvPr>
        </p:nvSpPr>
        <p:spPr>
          <a:xfrm>
            <a:off x="609600" y="2708920"/>
            <a:ext cx="7924800" cy="3006080"/>
          </a:xfrm>
        </p:spPr>
        <p:txBody>
          <a:bodyPr>
            <a:normAutofit/>
          </a:bodyPr>
          <a:lstStyle/>
          <a:p>
            <a:pPr algn="ctr"/>
            <a:r>
              <a:rPr lang="ar-JO" sz="2000" dirty="0" smtClean="0">
                <a:solidFill>
                  <a:srgbClr val="FFC000"/>
                </a:solidFill>
              </a:rPr>
              <a:t>أولا: المصالح المعتبرة: </a:t>
            </a:r>
            <a:r>
              <a:rPr lang="ar-JO" sz="2000" dirty="0" smtClean="0"/>
              <a:t>و هي التي نص الشارع على اعتبارها ورعايتها، كحفظ الدين والنفس والعقل والعرض والمال</a:t>
            </a:r>
            <a:endParaRPr lang="ar-IQ" sz="2000" dirty="0"/>
          </a:p>
        </p:txBody>
      </p:sp>
    </p:spTree>
    <p:extLst>
      <p:ext uri="{BB962C8B-B14F-4D97-AF65-F5344CB8AC3E}">
        <p14:creationId xmlns:p14="http://schemas.microsoft.com/office/powerpoint/2010/main" val="4232943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sz="quarter" idx="13"/>
          </p:nvPr>
        </p:nvSpPr>
        <p:spPr>
          <a:xfrm>
            <a:off x="609600" y="2276872"/>
            <a:ext cx="7924800" cy="3438128"/>
          </a:xfrm>
        </p:spPr>
        <p:txBody>
          <a:bodyPr>
            <a:normAutofit/>
          </a:bodyPr>
          <a:lstStyle/>
          <a:p>
            <a:pPr algn="ctr"/>
            <a:r>
              <a:rPr lang="ar-JO" sz="2000" dirty="0" smtClean="0">
                <a:solidFill>
                  <a:srgbClr val="FFC000"/>
                </a:solidFill>
              </a:rPr>
              <a:t>ثانيا: المصالح الملغاة: </a:t>
            </a:r>
            <a:r>
              <a:rPr lang="ar-JO" sz="2000" dirty="0" smtClean="0"/>
              <a:t>هي التي نص الشارع على عدم اعتبارها ووجوب اهمالها، من ذالك: مصلحة المرابي في زيادة ماله عن طريق الربا، فقد ألغاها الشارع.</a:t>
            </a:r>
            <a:endParaRPr lang="ar-IQ" sz="2000" dirty="0"/>
          </a:p>
        </p:txBody>
      </p:sp>
    </p:spTree>
    <p:extLst>
      <p:ext uri="{BB962C8B-B14F-4D97-AF65-F5344CB8AC3E}">
        <p14:creationId xmlns:p14="http://schemas.microsoft.com/office/powerpoint/2010/main" val="773499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sz="quarter" idx="13"/>
          </p:nvPr>
        </p:nvSpPr>
        <p:spPr>
          <a:xfrm>
            <a:off x="609600" y="2060848"/>
            <a:ext cx="7924800" cy="3654152"/>
          </a:xfrm>
        </p:spPr>
        <p:txBody>
          <a:bodyPr>
            <a:normAutofit/>
          </a:bodyPr>
          <a:lstStyle/>
          <a:p>
            <a:pPr algn="ctr"/>
            <a:r>
              <a:rPr lang="ar-JO" sz="2000" dirty="0" smtClean="0">
                <a:solidFill>
                  <a:srgbClr val="FFC000"/>
                </a:solidFill>
              </a:rPr>
              <a:t>ثالثا: المصالح المرسلة: </a:t>
            </a:r>
            <a:r>
              <a:rPr lang="ar-JO" sz="2000" dirty="0" smtClean="0"/>
              <a:t>و هي مصالح لم ينص الشارع على الغائها ولا على اعتبارها، فهي مصلحة لانها تجلب نفعا و تدفع الضرر، وهي مرسلة لانها مطلقة عن اعتبار الشارع أو الغائه، مثل: اقتضت قتل الجماعة بالواحد، و تنظيم المرور للحفاظ على حياة الابرياء و جواز فرض الضرائب على الاغنياء اذا خلت خزانة العامة ......</a:t>
            </a:r>
            <a:endParaRPr lang="ar-IQ" sz="2000" dirty="0"/>
          </a:p>
        </p:txBody>
      </p:sp>
    </p:spTree>
    <p:extLst>
      <p:ext uri="{BB962C8B-B14F-4D97-AF65-F5344CB8AC3E}">
        <p14:creationId xmlns:p14="http://schemas.microsoft.com/office/powerpoint/2010/main" val="955492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sz="3200" dirty="0" smtClean="0">
                <a:solidFill>
                  <a:srgbClr val="FFC000"/>
                </a:solidFill>
              </a:rPr>
              <a:t>حجية المصالح</a:t>
            </a:r>
            <a:endParaRPr lang="ar-IQ" sz="3200" dirty="0">
              <a:solidFill>
                <a:srgbClr val="FFC000"/>
              </a:solidFill>
            </a:endParaRPr>
          </a:p>
        </p:txBody>
      </p:sp>
      <p:sp>
        <p:nvSpPr>
          <p:cNvPr id="3" name="Content Placeholder 2"/>
          <p:cNvSpPr>
            <a:spLocks noGrp="1"/>
          </p:cNvSpPr>
          <p:nvPr>
            <p:ph sz="quarter" idx="13"/>
          </p:nvPr>
        </p:nvSpPr>
        <p:spPr/>
        <p:txBody>
          <a:bodyPr/>
          <a:lstStyle/>
          <a:p>
            <a:r>
              <a:rPr lang="ar-JO" sz="2000" dirty="0" smtClean="0"/>
              <a:t>لا خلاف بين العلماء في أن العبادات لا يجري فيها العمل بالمصالح المرسلة و لكن يجوز في باب المعاملات</a:t>
            </a:r>
          </a:p>
          <a:p>
            <a:pPr algn="ctr"/>
            <a:r>
              <a:rPr lang="ar-JO" sz="2800" dirty="0" smtClean="0">
                <a:solidFill>
                  <a:srgbClr val="FFC000"/>
                </a:solidFill>
              </a:rPr>
              <a:t>الاختلاف بين المذاهب في حجية المصالح</a:t>
            </a:r>
          </a:p>
          <a:p>
            <a:endParaRPr lang="ar-JO" dirty="0"/>
          </a:p>
          <a:p>
            <a:r>
              <a:rPr lang="ar-JO" sz="2000" dirty="0" smtClean="0">
                <a:solidFill>
                  <a:srgbClr val="FFC000"/>
                </a:solidFill>
              </a:rPr>
              <a:t>المذهب الاول: </a:t>
            </a:r>
            <a:r>
              <a:rPr lang="ar-JO" sz="2000" dirty="0" smtClean="0"/>
              <a:t>انكرو حجية المصالح المرسلة، وهم الظاهرية، فهم ينكرون فمن الاولى أن ينكرو المصالح المرسلة، وقد نسب الى الشافعية والحنفية القول بانكار المصلة المرسلة، ولكن يوجد في فقههم اجتهادات قامت على اساس المصلة</a:t>
            </a:r>
            <a:endParaRPr lang="ar-JO" sz="2000" dirty="0"/>
          </a:p>
        </p:txBody>
      </p:sp>
    </p:spTree>
    <p:extLst>
      <p:ext uri="{BB962C8B-B14F-4D97-AF65-F5344CB8AC3E}">
        <p14:creationId xmlns:p14="http://schemas.microsoft.com/office/powerpoint/2010/main" val="2541928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3"/>
          </p:nvPr>
        </p:nvSpPr>
        <p:spPr>
          <a:xfrm>
            <a:off x="609600" y="2204864"/>
            <a:ext cx="7924800" cy="3510136"/>
          </a:xfrm>
        </p:spPr>
        <p:txBody>
          <a:bodyPr>
            <a:normAutofit/>
          </a:bodyPr>
          <a:lstStyle/>
          <a:p>
            <a:r>
              <a:rPr lang="ar-JO" sz="2000" dirty="0" smtClean="0">
                <a:solidFill>
                  <a:srgbClr val="FFC000"/>
                </a:solidFill>
              </a:rPr>
              <a:t>المذهب الثاني: </a:t>
            </a:r>
            <a:r>
              <a:rPr lang="ar-JO" sz="2000" dirty="0" smtClean="0"/>
              <a:t>اعتبرو المصالح المرسلة حجة و مصدرا من مصادر التشريع، واشهر من اخذ بها الامام مالك ثم احمد بن حبل .</a:t>
            </a:r>
            <a:endParaRPr lang="ar-IQ" sz="2000" dirty="0"/>
          </a:p>
        </p:txBody>
      </p:sp>
    </p:spTree>
    <p:extLst>
      <p:ext uri="{BB962C8B-B14F-4D97-AF65-F5344CB8AC3E}">
        <p14:creationId xmlns:p14="http://schemas.microsoft.com/office/powerpoint/2010/main" val="1744152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sz="3200" dirty="0" smtClean="0">
                <a:solidFill>
                  <a:srgbClr val="FFC000"/>
                </a:solidFill>
              </a:rPr>
              <a:t>أدلة المنكرين و مناقشتها</a:t>
            </a:r>
            <a:endParaRPr lang="ar-IQ" sz="3200" dirty="0">
              <a:solidFill>
                <a:srgbClr val="FFC000"/>
              </a:solidFill>
            </a:endParaRPr>
          </a:p>
        </p:txBody>
      </p:sp>
      <p:sp>
        <p:nvSpPr>
          <p:cNvPr id="3" name="Content Placeholder 2"/>
          <p:cNvSpPr>
            <a:spLocks noGrp="1"/>
          </p:cNvSpPr>
          <p:nvPr>
            <p:ph sz="quarter" idx="13"/>
          </p:nvPr>
        </p:nvSpPr>
        <p:spPr>
          <a:xfrm>
            <a:off x="609600" y="1772816"/>
            <a:ext cx="7924800" cy="3942184"/>
          </a:xfrm>
        </p:spPr>
        <p:txBody>
          <a:bodyPr/>
          <a:lstStyle/>
          <a:p>
            <a:r>
              <a:rPr lang="ar-JO" sz="2000" dirty="0" smtClean="0"/>
              <a:t>1- ان الشارع الحكيم شرع لعباده مايحقق لهم مصالحهم، فما غفل عن مصلحة ولا تركها بدون تشريع</a:t>
            </a:r>
          </a:p>
          <a:p>
            <a:endParaRPr lang="ar-JO" dirty="0"/>
          </a:p>
          <a:p>
            <a:r>
              <a:rPr lang="ar-JO" sz="2000" dirty="0" smtClean="0"/>
              <a:t>2- المصالح المرسلة بين المترددة بين المصالح المعتبرة والمصالح الملغاة</a:t>
            </a:r>
          </a:p>
          <a:p>
            <a:endParaRPr lang="ar-JO" dirty="0"/>
          </a:p>
          <a:p>
            <a:r>
              <a:rPr lang="ar-JO" sz="2000" dirty="0" smtClean="0"/>
              <a:t>3- الاخذ بالمصالح يجرئ الجهال على تشريع الاحكام، فيقع الخلط والتخليط في احكام الشريعة</a:t>
            </a:r>
            <a:endParaRPr lang="ar-IQ" sz="2000" dirty="0"/>
          </a:p>
        </p:txBody>
      </p:sp>
    </p:spTree>
    <p:extLst>
      <p:ext uri="{BB962C8B-B14F-4D97-AF65-F5344CB8AC3E}">
        <p14:creationId xmlns:p14="http://schemas.microsoft.com/office/powerpoint/2010/main" val="2758159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sz="3200" dirty="0" smtClean="0">
                <a:solidFill>
                  <a:srgbClr val="FFC000"/>
                </a:solidFill>
              </a:rPr>
              <a:t>أدلة القائلين بالمصالح المرسلة</a:t>
            </a:r>
            <a:endParaRPr lang="ar-IQ" sz="3200" dirty="0">
              <a:solidFill>
                <a:srgbClr val="FFC000"/>
              </a:solidFill>
            </a:endParaRPr>
          </a:p>
        </p:txBody>
      </p:sp>
      <p:sp>
        <p:nvSpPr>
          <p:cNvPr id="3" name="Content Placeholder 2"/>
          <p:cNvSpPr>
            <a:spLocks noGrp="1"/>
          </p:cNvSpPr>
          <p:nvPr>
            <p:ph sz="quarter" idx="13"/>
          </p:nvPr>
        </p:nvSpPr>
        <p:spPr>
          <a:xfrm>
            <a:off x="609600" y="1844824"/>
            <a:ext cx="7924800" cy="3870176"/>
          </a:xfrm>
        </p:spPr>
        <p:txBody>
          <a:bodyPr/>
          <a:lstStyle/>
          <a:p>
            <a:r>
              <a:rPr lang="ar-JO" sz="2000" dirty="0" smtClean="0"/>
              <a:t>1- ان الشريعة ما وضعت الا لتحقيق مصالح العباد</a:t>
            </a:r>
          </a:p>
          <a:p>
            <a:endParaRPr lang="ar-JO" dirty="0"/>
          </a:p>
          <a:p>
            <a:r>
              <a:rPr lang="ar-JO" sz="2000" dirty="0" smtClean="0"/>
              <a:t>2- ان مصالح الناس ووسائلهم الى هذه المصالح تتغير باختلاف الظروف والاحوال والازمان</a:t>
            </a:r>
          </a:p>
          <a:p>
            <a:endParaRPr lang="ar-JO" dirty="0"/>
          </a:p>
          <a:p>
            <a:r>
              <a:rPr lang="ar-JO" sz="2000" dirty="0" smtClean="0"/>
              <a:t>3- ان المجتهدين من الصحابة ومن جاء بعدهم جرو في اجتهادهم علر رعاية المصلحة، وبناء الاحكام عليها من غير إنكار على واحد منهم</a:t>
            </a:r>
            <a:endParaRPr lang="ar-IQ" sz="2000" dirty="0"/>
          </a:p>
        </p:txBody>
      </p:sp>
    </p:spTree>
    <p:extLst>
      <p:ext uri="{BB962C8B-B14F-4D97-AF65-F5344CB8AC3E}">
        <p14:creationId xmlns:p14="http://schemas.microsoft.com/office/powerpoint/2010/main" val="4225662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sz="3200" dirty="0" smtClean="0">
                <a:solidFill>
                  <a:srgbClr val="FFC000"/>
                </a:solidFill>
              </a:rPr>
              <a:t>القول الراجح</a:t>
            </a:r>
            <a:endParaRPr lang="ar-IQ" sz="3200" dirty="0">
              <a:solidFill>
                <a:srgbClr val="FFC000"/>
              </a:solidFill>
            </a:endParaRPr>
          </a:p>
        </p:txBody>
      </p:sp>
      <p:sp>
        <p:nvSpPr>
          <p:cNvPr id="3" name="Content Placeholder 2"/>
          <p:cNvSpPr>
            <a:spLocks noGrp="1"/>
          </p:cNvSpPr>
          <p:nvPr>
            <p:ph sz="quarter" idx="13"/>
          </p:nvPr>
        </p:nvSpPr>
        <p:spPr>
          <a:xfrm>
            <a:off x="609600" y="2132856"/>
            <a:ext cx="7924800" cy="3582144"/>
          </a:xfrm>
        </p:spPr>
        <p:txBody>
          <a:bodyPr>
            <a:normAutofit/>
          </a:bodyPr>
          <a:lstStyle/>
          <a:p>
            <a:pPr algn="ctr"/>
            <a:r>
              <a:rPr lang="ar-JO" sz="2000" dirty="0" smtClean="0">
                <a:solidFill>
                  <a:srgbClr val="FFC000"/>
                </a:solidFill>
              </a:rPr>
              <a:t>من عرض أدلة الطرفين يتبين رجحان القول بحجية المصالح وابتناء الاحكام عليها، وعددها من أدلة الاحكام ولكن مصدريتها للاحكام بكونها دليلا كاشفا لارتفع الخلاف أو لاصبح خلافا لفظيا.</a:t>
            </a:r>
            <a:endParaRPr lang="ar-IQ" sz="2000" dirty="0">
              <a:solidFill>
                <a:srgbClr val="FFC000"/>
              </a:solidFill>
            </a:endParaRPr>
          </a:p>
        </p:txBody>
      </p:sp>
    </p:spTree>
    <p:extLst>
      <p:ext uri="{BB962C8B-B14F-4D97-AF65-F5344CB8AC3E}">
        <p14:creationId xmlns:p14="http://schemas.microsoft.com/office/powerpoint/2010/main" val="3895263800"/>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40</TotalTime>
  <Words>420</Words>
  <Application>Microsoft Office PowerPoint</Application>
  <PresentationFormat>On-screen Show (4:3)</PresentationFormat>
  <Paragraphs>33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Horizon</vt:lpstr>
      <vt:lpstr>المصلحة المرسلة</vt:lpstr>
      <vt:lpstr>أنواع المصالح</vt:lpstr>
      <vt:lpstr>PowerPoint Presentation</vt:lpstr>
      <vt:lpstr>PowerPoint Presentation</vt:lpstr>
      <vt:lpstr>حجية المصالح</vt:lpstr>
      <vt:lpstr>PowerPoint Presentation</vt:lpstr>
      <vt:lpstr>أدلة المنكرين و مناقشتها</vt:lpstr>
      <vt:lpstr>أدلة القائلين بالمصالح المرسلة</vt:lpstr>
      <vt:lpstr>القول الراجح</vt:lpstr>
      <vt:lpstr>شروط العمل بالمصلة المرسلة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المصلحة المرسلة</dc:title>
  <dc:creator>كومبيوتةرى  سوران</dc:creator>
  <cp:lastModifiedBy>كومبيوتةرى  سوران</cp:lastModifiedBy>
  <cp:revision>6</cp:revision>
  <dcterms:created xsi:type="dcterms:W3CDTF">2018-12-08T16:34:03Z</dcterms:created>
  <dcterms:modified xsi:type="dcterms:W3CDTF">2018-12-08T17:14:05Z</dcterms:modified>
</cp:coreProperties>
</file>