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6155F7-964D-4572-9F9F-981DA0004B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F07112-6B7A-4EC3-85A3-8DF163549B9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dirty="0" smtClean="0"/>
              <a:t>اصول الفقه و قواعده</a:t>
            </a:r>
            <a:br>
              <a:rPr lang="ar-JO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dirty="0" err="1" smtClean="0">
                <a:solidFill>
                  <a:schemeClr val="accent2"/>
                </a:solidFill>
              </a:rPr>
              <a:t>Ishik</a:t>
            </a:r>
            <a:r>
              <a:rPr lang="en-GB" dirty="0" smtClean="0">
                <a:solidFill>
                  <a:schemeClr val="accent2"/>
                </a:solidFill>
              </a:rPr>
              <a:t> university</a:t>
            </a:r>
          </a:p>
          <a:p>
            <a:pPr algn="ctr"/>
            <a:r>
              <a:rPr lang="en-GB" dirty="0" err="1" smtClean="0">
                <a:solidFill>
                  <a:schemeClr val="accent2"/>
                </a:solidFill>
              </a:rPr>
              <a:t>Mr.Ako</a:t>
            </a:r>
            <a:r>
              <a:rPr lang="en-GB" dirty="0" smtClean="0">
                <a:solidFill>
                  <a:schemeClr val="accent2"/>
                </a:solidFill>
              </a:rPr>
              <a:t> Sabah </a:t>
            </a:r>
            <a:r>
              <a:rPr lang="en-GB" dirty="0" err="1" smtClean="0">
                <a:solidFill>
                  <a:schemeClr val="accent2"/>
                </a:solidFill>
              </a:rPr>
              <a:t>Mawlood</a:t>
            </a:r>
            <a:endParaRPr lang="en-GB" dirty="0" smtClean="0">
              <a:solidFill>
                <a:schemeClr val="accent2"/>
              </a:solidFill>
            </a:endParaRPr>
          </a:p>
          <a:p>
            <a:pPr algn="ctr"/>
            <a:r>
              <a:rPr lang="en-GB" dirty="0" smtClean="0">
                <a:solidFill>
                  <a:schemeClr val="accent2"/>
                </a:solidFill>
              </a:rPr>
              <a:t>ako1991sabah@gmail.com</a:t>
            </a:r>
          </a:p>
        </p:txBody>
      </p:sp>
    </p:spTree>
    <p:extLst>
      <p:ext uri="{BB962C8B-B14F-4D97-AF65-F5344CB8AC3E}">
        <p14:creationId xmlns:p14="http://schemas.microsoft.com/office/powerpoint/2010/main" val="377956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JO" sz="3200" dirty="0" smtClean="0">
                <a:solidFill>
                  <a:schemeClr val="accent1"/>
                </a:solidFill>
              </a:rPr>
              <a:t>الاجماع</a:t>
            </a:r>
            <a:endParaRPr lang="ar-JO" dirty="0" smtClean="0">
              <a:solidFill>
                <a:schemeClr val="accent1"/>
              </a:solidFill>
            </a:endParaRPr>
          </a:p>
          <a:p>
            <a:pPr algn="ctr"/>
            <a:endParaRPr lang="ar-JO" dirty="0" smtClean="0"/>
          </a:p>
          <a:p>
            <a:pPr algn="ctr"/>
            <a:r>
              <a:rPr lang="ar-JO" sz="2000" dirty="0" smtClean="0"/>
              <a:t>اتفاق المجتهدين من أمة محمد(ص) بعد وفاته في عصر من العصور على حكم الشرعي</a:t>
            </a:r>
          </a:p>
          <a:p>
            <a:pPr algn="ctr"/>
            <a:endParaRPr lang="ar-JO" sz="2000" dirty="0" smtClean="0"/>
          </a:p>
          <a:p>
            <a:pPr algn="ctr"/>
            <a:endParaRPr lang="ar-JO" sz="2000" dirty="0" smtClean="0"/>
          </a:p>
          <a:p>
            <a:pPr algn="ctr"/>
            <a:r>
              <a:rPr lang="ar-JO" sz="2000" dirty="0" smtClean="0">
                <a:solidFill>
                  <a:schemeClr val="accent1"/>
                </a:solidFill>
              </a:rPr>
              <a:t>مثال: </a:t>
            </a:r>
            <a:r>
              <a:rPr lang="ar-JO" sz="2000" dirty="0" smtClean="0"/>
              <a:t>الاجماع على حجب ابن الابن بالابنفي الميراث و على تقديم الدين على الوصية في تركة الميت</a:t>
            </a:r>
            <a:endParaRPr lang="ar-JO" sz="2000" dirty="0"/>
          </a:p>
        </p:txBody>
      </p:sp>
    </p:spTree>
    <p:extLst>
      <p:ext uri="{BB962C8B-B14F-4D97-AF65-F5344CB8AC3E}">
        <p14:creationId xmlns:p14="http://schemas.microsoft.com/office/powerpoint/2010/main" val="406450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chemeClr val="accent1"/>
                </a:solidFill>
              </a:rPr>
              <a:t>الضوابط التي يجب توافرها في الاجماع الشرعي</a:t>
            </a:r>
          </a:p>
          <a:p>
            <a:pPr marL="0" indent="0" algn="ctr">
              <a:buNone/>
            </a:pPr>
            <a:endParaRPr lang="ar-JO" sz="2000" dirty="0"/>
          </a:p>
          <a:p>
            <a:pPr marL="0" indent="0">
              <a:buNone/>
            </a:pPr>
            <a:r>
              <a:rPr lang="ar-JO" sz="1800" dirty="0" smtClean="0">
                <a:solidFill>
                  <a:schemeClr val="accent1"/>
                </a:solidFill>
              </a:rPr>
              <a:t>1-</a:t>
            </a:r>
            <a:r>
              <a:rPr lang="ar-JO" sz="1800" dirty="0" smtClean="0"/>
              <a:t> </a:t>
            </a:r>
            <a:r>
              <a:rPr lang="ar-JO" sz="2000" dirty="0" smtClean="0"/>
              <a:t>الاتفاق، فلا بد من موافقة جميع المجتهدين فلا يكفي اجماع اهل المدينة</a:t>
            </a:r>
          </a:p>
          <a:p>
            <a:pPr marL="0" indent="0">
              <a:buNone/>
            </a:pPr>
            <a:r>
              <a:rPr lang="ar-JO" sz="2000" dirty="0" smtClean="0">
                <a:solidFill>
                  <a:schemeClr val="accent1"/>
                </a:solidFill>
              </a:rPr>
              <a:t>2-</a:t>
            </a:r>
            <a:r>
              <a:rPr lang="ar-JO" sz="2000" dirty="0" smtClean="0"/>
              <a:t> المجتهدون، فالمعتبر في الاجماع اتفاق المجتهدين، فاتفاق غير المجتهدين لا يعتد به</a:t>
            </a:r>
          </a:p>
          <a:p>
            <a:pPr marL="0" indent="0">
              <a:buNone/>
            </a:pPr>
            <a:r>
              <a:rPr lang="ar-JO" sz="2000" dirty="0" smtClean="0">
                <a:solidFill>
                  <a:schemeClr val="accent1"/>
                </a:solidFill>
              </a:rPr>
              <a:t>3- </a:t>
            </a:r>
            <a:r>
              <a:rPr lang="ar-JO" sz="2000" dirty="0" smtClean="0"/>
              <a:t>ان يكون المجمعون من امة محمد(ص) فلا يعتبر إجاع غيرهم</a:t>
            </a:r>
          </a:p>
          <a:p>
            <a:pPr marL="0" indent="0">
              <a:buNone/>
            </a:pPr>
            <a:r>
              <a:rPr lang="ar-JO" sz="2000" dirty="0" smtClean="0">
                <a:solidFill>
                  <a:schemeClr val="accent1"/>
                </a:solidFill>
              </a:rPr>
              <a:t>4-</a:t>
            </a:r>
            <a:r>
              <a:rPr lang="ar-JO" sz="2000" dirty="0" smtClean="0"/>
              <a:t> اتفاق المجتهدين بعد وفاة النبي(ص) فلا عبرة بالاجماع في عصره </a:t>
            </a:r>
          </a:p>
          <a:p>
            <a:pPr marL="0" indent="0">
              <a:buNone/>
            </a:pPr>
            <a:r>
              <a:rPr lang="ar-JO" sz="2000" dirty="0" smtClean="0">
                <a:solidFill>
                  <a:schemeClr val="accent1"/>
                </a:solidFill>
              </a:rPr>
              <a:t>5-</a:t>
            </a:r>
            <a:r>
              <a:rPr lang="ar-JO" sz="2000" dirty="0" smtClean="0"/>
              <a:t> اتفاق المجتهدين في عصر من العصور، ليس المراد جميع مجتهدي الامة في جميع العصور إلى يوم القيامة.</a:t>
            </a:r>
          </a:p>
          <a:p>
            <a:pPr marL="0" indent="0">
              <a:buNone/>
            </a:pPr>
            <a:r>
              <a:rPr lang="ar-JO" sz="2000" dirty="0" smtClean="0">
                <a:solidFill>
                  <a:schemeClr val="accent1"/>
                </a:solidFill>
              </a:rPr>
              <a:t>6-</a:t>
            </a:r>
            <a:r>
              <a:rPr lang="ar-JO" sz="2000" dirty="0" smtClean="0"/>
              <a:t> الاتفاق على حكم الشرعي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4974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JO" sz="3200" dirty="0" smtClean="0">
                <a:solidFill>
                  <a:schemeClr val="accent1"/>
                </a:solidFill>
              </a:rPr>
              <a:t>أنواع الاجماع</a:t>
            </a:r>
          </a:p>
          <a:p>
            <a:pPr algn="ctr"/>
            <a:endParaRPr lang="ar-JO" dirty="0"/>
          </a:p>
          <a:p>
            <a:pPr algn="ctr"/>
            <a:r>
              <a:rPr lang="ar-JO" sz="2400" dirty="0" smtClean="0">
                <a:solidFill>
                  <a:schemeClr val="accent1"/>
                </a:solidFill>
              </a:rPr>
              <a:t>1- الاجماع الصريح، </a:t>
            </a:r>
            <a:r>
              <a:rPr lang="ar-JO" sz="2000" dirty="0" smtClean="0"/>
              <a:t>وهو ان يتفق المجتهدون على قول، أو فعل بشكل صريح</a:t>
            </a:r>
          </a:p>
          <a:p>
            <a:pPr algn="ctr"/>
            <a:endParaRPr lang="ar-JO" sz="2000" dirty="0"/>
          </a:p>
          <a:p>
            <a:pPr algn="ctr"/>
            <a:r>
              <a:rPr lang="ar-JO" sz="2400" dirty="0" smtClean="0">
                <a:solidFill>
                  <a:schemeClr val="accent1"/>
                </a:solidFill>
              </a:rPr>
              <a:t>2- الاجماع السكوتي</a:t>
            </a:r>
            <a:r>
              <a:rPr lang="ar-JO" sz="2000" dirty="0" smtClean="0"/>
              <a:t>، وهو: أن يعلن بعض المجتهدين رأيا في مسألة و يسكت بقية أهل عصره من المجتهدين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23449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ar-JO" sz="3000" dirty="0" smtClean="0">
                <a:solidFill>
                  <a:schemeClr val="accent1"/>
                </a:solidFill>
              </a:rPr>
              <a:t>حجية الاجماع</a:t>
            </a:r>
          </a:p>
          <a:p>
            <a:endParaRPr lang="ar-JO" dirty="0"/>
          </a:p>
          <a:p>
            <a:pPr marL="0" indent="0">
              <a:buNone/>
            </a:pPr>
            <a:r>
              <a:rPr lang="ar-JO" sz="2600" dirty="0" smtClean="0">
                <a:solidFill>
                  <a:schemeClr val="accent1"/>
                </a:solidFill>
              </a:rPr>
              <a:t>1- حجية الاجماع الصريح: </a:t>
            </a:r>
            <a:r>
              <a:rPr lang="ar-JO" sz="2000" dirty="0" smtClean="0"/>
              <a:t>هو حجة باتفاق جماهير الفقهاء و دليل من ادلة الشرعية، وخالف ابو اسحاق النظام و بعض الشيعة والخوارج</a:t>
            </a:r>
          </a:p>
          <a:p>
            <a:pPr marL="0" indent="0">
              <a:buNone/>
            </a:pPr>
            <a:endParaRPr lang="ar-JO" sz="2000" dirty="0"/>
          </a:p>
          <a:p>
            <a:pPr marL="0" indent="0">
              <a:buNone/>
            </a:pPr>
            <a:r>
              <a:rPr lang="ar-JO" sz="2600" dirty="0" smtClean="0">
                <a:solidFill>
                  <a:schemeClr val="accent1"/>
                </a:solidFill>
              </a:rPr>
              <a:t>2- حجية الاجماع السكوتي: </a:t>
            </a:r>
            <a:r>
              <a:rPr lang="ar-JO" sz="2000" dirty="0" smtClean="0"/>
              <a:t>اختلف الاصولييون في حجة الاجماع السكوتي على ثلاثة أقوال:</a:t>
            </a:r>
          </a:p>
          <a:p>
            <a:pPr marL="0" indent="0">
              <a:buNone/>
            </a:pPr>
            <a:r>
              <a:rPr lang="ar-JO" sz="2000" dirty="0" smtClean="0">
                <a:solidFill>
                  <a:schemeClr val="accent1"/>
                </a:solidFill>
              </a:rPr>
              <a:t>1-</a:t>
            </a:r>
            <a:r>
              <a:rPr lang="ar-JO" sz="2000" dirty="0" smtClean="0"/>
              <a:t> انه ليس حجة مطلقا،ولا يعتبر من انواع الاجماع الذي هو أحد مصادر الشريعة، وإلى هذا ذهب الشافعي في قوله الجديد و بعض المعتزلة و داود الظاهري</a:t>
            </a:r>
          </a:p>
          <a:p>
            <a:pPr marL="0" indent="0">
              <a:buNone/>
            </a:pPr>
            <a:r>
              <a:rPr lang="ar-JO" sz="2000" dirty="0" smtClean="0">
                <a:solidFill>
                  <a:schemeClr val="accent1"/>
                </a:solidFill>
              </a:rPr>
              <a:t>2-</a:t>
            </a:r>
            <a:r>
              <a:rPr lang="ar-JO" sz="2000" dirty="0" smtClean="0"/>
              <a:t> إنه يعتبر إجماعا قطعيا، و لكنه في مرتبة الثانية بعد الاجماع الصريح، و إلى هذا ذهب جمهور الحنفية و بعض الشافعية و هو مذهب أحمد بن حنبل</a:t>
            </a:r>
          </a:p>
          <a:p>
            <a:pPr marL="0" indent="0">
              <a:buNone/>
            </a:pPr>
            <a:r>
              <a:rPr lang="ar-JO" sz="2000" dirty="0" smtClean="0">
                <a:solidFill>
                  <a:schemeClr val="accent1"/>
                </a:solidFill>
              </a:rPr>
              <a:t>3-</a:t>
            </a:r>
            <a:r>
              <a:rPr lang="ar-JO" sz="2000" dirty="0" smtClean="0"/>
              <a:t> إنه أجماع و لكنه ليس قطعيا، إنما هو دليل ظني كسائر الادلة الظنية الاخرى، و هو مذهب أبي حسن الكرخي من الحنفية و الامدي من الشافعية</a:t>
            </a:r>
            <a:endParaRPr lang="ar-JO" sz="2000" dirty="0"/>
          </a:p>
        </p:txBody>
      </p:sp>
    </p:spTree>
    <p:extLst>
      <p:ext uri="{BB962C8B-B14F-4D97-AF65-F5344CB8AC3E}">
        <p14:creationId xmlns:p14="http://schemas.microsoft.com/office/powerpoint/2010/main" val="400384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ar-JO" sz="3200" dirty="0" smtClean="0">
                <a:solidFill>
                  <a:schemeClr val="accent1"/>
                </a:solidFill>
              </a:rPr>
              <a:t>مستند الاجماع</a:t>
            </a:r>
          </a:p>
          <a:p>
            <a:pPr algn="ctr"/>
            <a:r>
              <a:rPr lang="ar-JO" dirty="0" smtClean="0">
                <a:solidFill>
                  <a:schemeClr val="accent1"/>
                </a:solidFill>
              </a:rPr>
              <a:t>سند الاجماع ينقسم على قسمين بالنظر إلى الاتفاق و الاختلاف</a:t>
            </a:r>
          </a:p>
          <a:p>
            <a:pPr algn="ctr"/>
            <a:r>
              <a:rPr lang="ar-JO" sz="2000" dirty="0"/>
              <a:t> </a:t>
            </a:r>
            <a:r>
              <a:rPr lang="ar-JO" sz="2400" dirty="0" smtClean="0">
                <a:solidFill>
                  <a:schemeClr val="accent1"/>
                </a:solidFill>
              </a:rPr>
              <a:t>الاول: </a:t>
            </a:r>
            <a:r>
              <a:rPr lang="ar-JO" sz="2000" dirty="0" smtClean="0"/>
              <a:t>اتفق الجمهور القائلون بالاجماع على ان يكون مستند الاجماع دليلا من الكتاب و السنة، فمن الاجماع المبنى على الكتاب الاجماع على حرمة نكاح الجدات و بنات الاولاد مهما نزلت درجتهن ( حرمت عليكم أمهاتكم و بناتكم)</a:t>
            </a:r>
          </a:p>
          <a:p>
            <a:pPr algn="ctr"/>
            <a:endParaRPr lang="ar-JO" sz="2000" dirty="0"/>
          </a:p>
          <a:p>
            <a:pPr algn="ctr"/>
            <a:r>
              <a:rPr lang="ar-JO" sz="2400" dirty="0" smtClean="0">
                <a:solidFill>
                  <a:schemeClr val="accent1"/>
                </a:solidFill>
              </a:rPr>
              <a:t>ثانيا</a:t>
            </a:r>
            <a:r>
              <a:rPr lang="ar-JO" sz="2400" dirty="0" smtClean="0">
                <a:solidFill>
                  <a:schemeClr val="accent1"/>
                </a:solidFill>
              </a:rPr>
              <a:t>: </a:t>
            </a:r>
            <a:r>
              <a:rPr lang="ar-JO" sz="2000" dirty="0" smtClean="0"/>
              <a:t>اختلف الاصولييون في جواز انعقاد الاجماع عن اجتهاد، أو قياس فالاكثرون على جوازه و بعضهم إلى عدم جوازه</a:t>
            </a:r>
          </a:p>
          <a:p>
            <a:pPr algn="ctr"/>
            <a:r>
              <a:rPr lang="ar-JO" sz="2000" dirty="0" smtClean="0"/>
              <a:t>مثل: تحريم شحم الخنزير قياسا على تحريم لحمه.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474549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378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اصول الفقه و قواعده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اصول الفقه و قواعده</dc:title>
  <dc:creator>كومبيوتةرى  سوران</dc:creator>
  <cp:lastModifiedBy>كومبيوتةرى  سوران</cp:lastModifiedBy>
  <cp:revision>6</cp:revision>
  <dcterms:created xsi:type="dcterms:W3CDTF">2018-11-17T14:28:47Z</dcterms:created>
  <dcterms:modified xsi:type="dcterms:W3CDTF">2018-11-17T15:24:25Z</dcterms:modified>
</cp:coreProperties>
</file>