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762-773D-4676-A36C-5539F32B8E9D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2D87-D38E-447C-B116-E6D8A7AA6B0E}" type="slidenum">
              <a:rPr lang="ar-IQ" smtClean="0"/>
              <a:t>‹#›</a:t>
            </a:fld>
            <a:endParaRPr lang="ar-IQ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762-773D-4676-A36C-5539F32B8E9D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2D87-D38E-447C-B116-E6D8A7AA6B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762-773D-4676-A36C-5539F32B8E9D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2D87-D38E-447C-B116-E6D8A7AA6B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762-773D-4676-A36C-5539F32B8E9D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2D87-D38E-447C-B116-E6D8A7AA6B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762-773D-4676-A36C-5539F32B8E9D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2D87-D38E-447C-B116-E6D8A7AA6B0E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762-773D-4676-A36C-5539F32B8E9D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2D87-D38E-447C-B116-E6D8A7AA6B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762-773D-4676-A36C-5539F32B8E9D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2D87-D38E-447C-B116-E6D8A7AA6B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762-773D-4676-A36C-5539F32B8E9D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2D87-D38E-447C-B116-E6D8A7AA6B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762-773D-4676-A36C-5539F32B8E9D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2D87-D38E-447C-B116-E6D8A7AA6B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762-773D-4676-A36C-5539F32B8E9D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2D87-D38E-447C-B116-E6D8A7AA6B0E}" type="slidenum">
              <a:rPr lang="ar-IQ" smtClean="0"/>
              <a:t>‹#›</a:t>
            </a:fld>
            <a:endParaRPr lang="ar-IQ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762-773D-4676-A36C-5539F32B8E9D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2D87-D38E-447C-B116-E6D8A7AA6B0E}" type="slidenum">
              <a:rPr lang="ar-IQ" smtClean="0"/>
              <a:t>‹#›</a:t>
            </a:fld>
            <a:endParaRPr lang="ar-IQ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ED9E762-773D-4676-A36C-5539F32B8E9D}" type="datetimeFigureOut">
              <a:rPr lang="ar-IQ" smtClean="0"/>
              <a:t>23/03/1440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F882D87-D38E-447C-B116-E6D8A7AA6B0E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944216"/>
          </a:xfrm>
        </p:spPr>
        <p:txBody>
          <a:bodyPr>
            <a:normAutofit/>
          </a:bodyPr>
          <a:lstStyle/>
          <a:p>
            <a:pPr algn="ctr"/>
            <a:r>
              <a:rPr lang="ar-JO" sz="4800" dirty="0" smtClean="0"/>
              <a:t>استحقاق أولاد الاولاد</a:t>
            </a:r>
            <a:br>
              <a:rPr lang="ar-JO" sz="4800" dirty="0" smtClean="0"/>
            </a:br>
            <a:r>
              <a:rPr lang="ar-JO" sz="4800" dirty="0" smtClean="0"/>
              <a:t>من التركة بالوصية الواجبة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60559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r>
              <a:rPr lang="ar-JO" dirty="0" smtClean="0"/>
              <a:t>اصل المسأإلة (8) و تصح من (24)</a:t>
            </a:r>
          </a:p>
          <a:p>
            <a:r>
              <a:rPr lang="ar-JO" dirty="0" smtClean="0"/>
              <a:t>للزوجة الثمن (3) اسهم للبنت (7) اسهم ، وللابن (14)  سهما فهو اكثر من ثلث التركة و هو (8) اسهم فيرد الزائد للبنت فيصبح نصيبها : ( 7+6=13) </a:t>
            </a:r>
          </a:p>
          <a:p>
            <a:r>
              <a:rPr lang="ar-JO" dirty="0" smtClean="0"/>
              <a:t>و ينتقل ما يعادل ثلث التركة من نصيب الابن و هو (8) </a:t>
            </a:r>
          </a:p>
          <a:p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105170"/>
              </p:ext>
            </p:extLst>
          </p:nvPr>
        </p:nvGraphicFramePr>
        <p:xfrm>
          <a:off x="973314" y="1397000"/>
          <a:ext cx="6646686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58268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الورثة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زوجة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بنت – (4) ابناء</a:t>
                      </a:r>
                      <a:r>
                        <a:rPr lang="ar-JO" baseline="0" dirty="0" smtClean="0"/>
                        <a:t> الاين المتوفي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ويفترض</a:t>
                      </a:r>
                      <a:r>
                        <a:rPr lang="ar-JO" baseline="0" dirty="0" smtClean="0"/>
                        <a:t> انهم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زوجة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بنت</a:t>
                      </a:r>
                      <a:r>
                        <a:rPr lang="ar-JO" baseline="0" dirty="0" smtClean="0"/>
                        <a:t> : ابن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الفرض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1/8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ق (للذكر مثل حظ الانثيين)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الاسهم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7</a:t>
                      </a:r>
                      <a:endParaRPr lang="ar-IQ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297403"/>
              </p:ext>
            </p:extLst>
          </p:nvPr>
        </p:nvGraphicFramePr>
        <p:xfrm>
          <a:off x="988392" y="2975429"/>
          <a:ext cx="6607943" cy="377371"/>
        </p:xfrm>
        <a:graphic>
          <a:graphicData uri="http://schemas.openxmlformats.org/drawingml/2006/table">
            <a:tbl>
              <a:tblPr rtl="1"/>
              <a:tblGrid>
                <a:gridCol w="6607943"/>
              </a:tblGrid>
              <a:tr h="377371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اصل المسألة</a:t>
                      </a:r>
                      <a:r>
                        <a:rPr lang="ar-JO" baseline="0" dirty="0" smtClean="0"/>
                        <a:t> من (8) و تصح من (24)</a:t>
                      </a:r>
                      <a:endParaRPr lang="ar-IQ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0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algn="ctr"/>
            <a:r>
              <a:rPr lang="ar-JO" sz="2800" dirty="0" smtClean="0"/>
              <a:t>يرى بعض الفقهاء ان وجوب الوصية لا يزال قائما و مستمرا بالنسبة امن يتوفر فيه سبب الميراث ، و لكنه لا يرث لوجود وارث اقوا منه يحجبه أو قيام مانع من موانع الميراث كاختلاف الدين و هذا راي فقهاء الصحابة التابعين و التابعي التابعين و كثير من فقهاء أئمة المذاهب الاخرى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5904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و أخذ بهذا الاتجاه المشرع المصري في قانون الوصية رقم ( 71) لسنة 1946 ثم التشريعات العربية الاخرى</a:t>
            </a:r>
          </a:p>
          <a:p>
            <a:endParaRPr lang="ar-JO" dirty="0"/>
          </a:p>
          <a:p>
            <a:r>
              <a:rPr lang="ar-JO" dirty="0" smtClean="0"/>
              <a:t>ولم يأخذ به القضاء والقانون العراقيان الى صدور التعديل الثالث لقانون الاحوال الشخصية  رقم (72) لسنة 1979 الذي اضاف الى هذه القانون المادة (74) التي نصها</a:t>
            </a:r>
          </a:p>
          <a:p>
            <a:r>
              <a:rPr lang="ar-JO" dirty="0" smtClean="0"/>
              <a:t>1- اذا مات الولد ذكرا كان ام انثى قبل وفاة ابيه أو امه فانه يعتبر بحكم الحي عند الفاة.</a:t>
            </a:r>
          </a:p>
          <a:p>
            <a:r>
              <a:rPr lang="ar-JO" dirty="0" smtClean="0"/>
              <a:t>2- تُقدم الوصية الواجبة بموجب الفقرة (1) من هذه المادة على غيرهامن الوصايا الاخرى في الاستيفاء من ثلث التركة.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623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ar-JO" dirty="0" smtClean="0"/>
              <a:t>و يدل هذا النص في منطوقه و مفهومه على الاحكام الاتية</a:t>
            </a:r>
          </a:p>
          <a:p>
            <a:r>
              <a:rPr lang="ar-JO" dirty="0" smtClean="0"/>
              <a:t>1- على كل شخص قبل موته ان يوصى لاوالاد ولده الذي مات في حياته و ترتب على ذالك حرمانهم من تركته لوجود الاولاد من البنين والبنات</a:t>
            </a:r>
          </a:p>
          <a:p>
            <a:r>
              <a:rPr lang="ar-JO" dirty="0" smtClean="0"/>
              <a:t>2- فان مات ولم يوص ناب القاضي منابه في ذالك بحكم القانون المستمد من رأي بعض فهاء المسلمين كالظاهرية.</a:t>
            </a:r>
          </a:p>
          <a:p>
            <a:r>
              <a:rPr lang="ar-JO" dirty="0" smtClean="0"/>
              <a:t>3- تكون الوصية بمثابة نصيب المتوفي من الولد الاحفاد اذا كانو أولاد ابن و نصيب والدتهم اذا كانو اولاد البنت  </a:t>
            </a:r>
          </a:p>
          <a:p>
            <a:r>
              <a:rPr lang="ar-JO" dirty="0" smtClean="0"/>
              <a:t>4- في حالة توزيع التركة و تحديد انصاب الورثة يعتبر كأن المتوفي ( والد أو والدة الاحفاد) لا يزال فب قيد الحياة.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4014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شروط تطبيق الوصية الواجبة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1- ان يجتمع الاولاد مع الاحفاد </a:t>
            </a:r>
          </a:p>
          <a:p>
            <a:r>
              <a:rPr lang="ar-JO" dirty="0" smtClean="0"/>
              <a:t>2- ان لا يكون المتوفي ( جد او جدة الاحفاد) قد اعطى في حياته احفاده بغير عوض مايساوي مقدار الوصية الواجبة عن طريق الهبة أو غيرها. ( و هذا الشرط اهمله المشرع العراقي و نصت عليه بقية التشريعات العربية)</a:t>
            </a:r>
          </a:p>
          <a:p>
            <a:r>
              <a:rPr lang="ar-JO" dirty="0" smtClean="0"/>
              <a:t>3- ان كان الاحفاد ذكورا و اناثا توزع عليهم الوصية الواجبة وفقا لقاعدة ( لذكر مثل حض الانثيين)</a:t>
            </a:r>
          </a:p>
          <a:p>
            <a:r>
              <a:rPr lang="ar-JO" dirty="0" smtClean="0"/>
              <a:t>4- ان لا يكون الحفيد قاتلا للمتوفي و لا ابيه المتوفي أو امه المتوفاة.</a:t>
            </a:r>
          </a:p>
          <a:p>
            <a:r>
              <a:rPr lang="ar-JO" dirty="0" smtClean="0"/>
              <a:t>5- ان لا تزيد عن ثلث التركة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0172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هل يشترط أن تكو الوصية الواجبة للطبة الاولى فقط؟ </a:t>
            </a:r>
          </a:p>
          <a:p>
            <a:r>
              <a:rPr lang="ar-JO" dirty="0" smtClean="0"/>
              <a:t>هذا الشرط سكت عنه المشرع العراقي سلبيا و ايجابا، لكن يؤخذ من اقوال فقهاء الشريعة ان اجتماع أولاد الابن مع أولاد ابن الابن المتوفي يكون بمثابة اجتماع الابن مع أولاد الابن ان الوصية الواجبة لا تقتصر على الطبقة الاولى.</a:t>
            </a:r>
          </a:p>
          <a:p>
            <a:endParaRPr lang="ar-JO" dirty="0"/>
          </a:p>
          <a:p>
            <a:r>
              <a:rPr lang="ar-JO" dirty="0" smtClean="0"/>
              <a:t>ثم ان بعض التشريعات العربية نصت صراحة على ذالك كالقانون السوري.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120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dirty="0" smtClean="0"/>
              <a:t>التطبيقات</a:t>
            </a:r>
            <a:endParaRPr lang="ar-IQ" sz="5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934883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الورثة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اب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بنت    -</a:t>
                      </a:r>
                      <a:r>
                        <a:rPr lang="ar-JO" baseline="0" dirty="0" smtClean="0"/>
                        <a:t> ابن بنت متوفاة</a:t>
                      </a:r>
                      <a:endParaRPr lang="ar-J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فيفترض ان الورثة هم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اب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(2)</a:t>
                      </a:r>
                      <a:r>
                        <a:rPr lang="ar-JO" baseline="0" dirty="0" smtClean="0"/>
                        <a:t> بنت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الفروض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1/6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1/6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2/3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الاسهم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250232"/>
              </p:ext>
            </p:extLst>
          </p:nvPr>
        </p:nvGraphicFramePr>
        <p:xfrm>
          <a:off x="467544" y="3135086"/>
          <a:ext cx="8208912" cy="449943"/>
        </p:xfrm>
        <a:graphic>
          <a:graphicData uri="http://schemas.openxmlformats.org/drawingml/2006/table">
            <a:tbl>
              <a:tblPr rtl="1"/>
              <a:tblGrid>
                <a:gridCol w="8208912"/>
              </a:tblGrid>
              <a:tr h="449943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اصل المسالة : 6</a:t>
                      </a:r>
                      <a:endParaRPr lang="ar-IQ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44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760935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الورثة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زوج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ابن  -  بنت البنت المتوفي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و يفترض ان الورثة هم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زوج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ابن</a:t>
                      </a:r>
                      <a:r>
                        <a:rPr lang="ar-JO" baseline="0" dirty="0" smtClean="0"/>
                        <a:t> - بنت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الفروض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1/4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ق للذكر مثل حظ الانثيين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الاسهم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3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093453"/>
              </p:ext>
            </p:extLst>
          </p:nvPr>
        </p:nvGraphicFramePr>
        <p:xfrm>
          <a:off x="449943" y="3120571"/>
          <a:ext cx="8226513" cy="566058"/>
        </p:xfrm>
        <a:graphic>
          <a:graphicData uri="http://schemas.openxmlformats.org/drawingml/2006/table">
            <a:tbl>
              <a:tblPr rtl="1"/>
              <a:tblGrid>
                <a:gridCol w="8226513"/>
              </a:tblGrid>
              <a:tr h="566058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اصل المسالة : 4</a:t>
                      </a:r>
                      <a:endParaRPr lang="ar-IQ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9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880072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الورثة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زوجة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(2)</a:t>
                      </a:r>
                      <a:r>
                        <a:rPr lang="ar-JO" baseline="0" dirty="0" smtClean="0"/>
                        <a:t> بنت  -  ابن بنت المتوفاة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و يفترض ان الورثة</a:t>
                      </a:r>
                      <a:r>
                        <a:rPr lang="ar-JO" baseline="0" dirty="0" smtClean="0"/>
                        <a:t> هم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زوجة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(3) بنات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الفروض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1/8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2/3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الاسهم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16 +</a:t>
                      </a:r>
                      <a:r>
                        <a:rPr lang="ar-JO" baseline="0" dirty="0" smtClean="0"/>
                        <a:t> ق = 21 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691539"/>
              </p:ext>
            </p:extLst>
          </p:nvPr>
        </p:nvGraphicFramePr>
        <p:xfrm>
          <a:off x="490398" y="3149600"/>
          <a:ext cx="8186058" cy="567432"/>
        </p:xfrm>
        <a:graphic>
          <a:graphicData uri="http://schemas.openxmlformats.org/drawingml/2006/table">
            <a:tbl>
              <a:tblPr rtl="1"/>
              <a:tblGrid>
                <a:gridCol w="8186058"/>
              </a:tblGrid>
              <a:tr h="567432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اصل المسألة = 24</a:t>
                      </a:r>
                      <a:endParaRPr lang="ar-IQ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8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90</TotalTime>
  <Words>599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استحقاق أولاد الاولاد من التركة بالوصية الواجبة</vt:lpstr>
      <vt:lpstr>PowerPoint Presentation</vt:lpstr>
      <vt:lpstr>PowerPoint Presentation</vt:lpstr>
      <vt:lpstr>PowerPoint Presentation</vt:lpstr>
      <vt:lpstr>شروط تطبيق الوصية الواجبة</vt:lpstr>
      <vt:lpstr>PowerPoint Presentation</vt:lpstr>
      <vt:lpstr>التطبيقات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كومبيوتةرى  سوران</dc:creator>
  <cp:lastModifiedBy>كومبيوتةرى  سوران</cp:lastModifiedBy>
  <cp:revision>14</cp:revision>
  <dcterms:created xsi:type="dcterms:W3CDTF">2018-12-01T11:28:10Z</dcterms:created>
  <dcterms:modified xsi:type="dcterms:W3CDTF">2018-12-01T12:58:56Z</dcterms:modified>
</cp:coreProperties>
</file>