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8079AB5-3E5C-45B6-B505-DF3EE6360A26}" type="datetimeFigureOut">
              <a:rPr lang="ar-IQ" smtClean="0"/>
              <a:t>18/06/1440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D3C71DB-7669-4ADF-8DB2-70206B4D3210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C00000"/>
                </a:solidFill>
              </a:rPr>
              <a:t>احكام الوصية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3600" dirty="0" smtClean="0">
                <a:solidFill>
                  <a:srgbClr val="C00000"/>
                </a:solidFill>
              </a:rPr>
              <a:t>حقيقة الوصية</a:t>
            </a:r>
            <a:endParaRPr lang="ar-IQ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685801"/>
            <a:ext cx="7330008" cy="3657599"/>
          </a:xfrm>
        </p:spPr>
        <p:txBody>
          <a:bodyPr/>
          <a:lstStyle/>
          <a:p>
            <a:pPr algn="ctr"/>
            <a:r>
              <a:rPr lang="ar-JO" sz="2800" dirty="0" smtClean="0">
                <a:solidFill>
                  <a:srgbClr val="FF0000"/>
                </a:solidFill>
              </a:rPr>
              <a:t>صيغة الوصية</a:t>
            </a:r>
          </a:p>
          <a:p>
            <a:endParaRPr lang="ar-JO" sz="2800" dirty="0" smtClean="0">
              <a:solidFill>
                <a:srgbClr val="FF0000"/>
              </a:solidFill>
            </a:endParaRPr>
          </a:p>
          <a:p>
            <a:r>
              <a:rPr lang="ar-JO" dirty="0" smtClean="0"/>
              <a:t>صيغة الوصية هي ماينشيء به الموصي وصيته من عبارة، أو كتابة ، أو اشارة ويشترط في الصيغة التي تعبر عن ارادة الموصي ان تكون بالعبارة أو الكتابة عند القدرة عليهما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525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3657599"/>
          </a:xfrm>
        </p:spPr>
        <p:txBody>
          <a:bodyPr/>
          <a:lstStyle/>
          <a:p>
            <a:pPr algn="ctr"/>
            <a:r>
              <a:rPr lang="ar-JO" sz="2800" dirty="0" smtClean="0">
                <a:solidFill>
                  <a:srgbClr val="FF0000"/>
                </a:solidFill>
              </a:rPr>
              <a:t>قبول الوصية</a:t>
            </a:r>
          </a:p>
          <a:p>
            <a:pPr algn="ctr"/>
            <a:endParaRPr lang="ar-JO" sz="2800" dirty="0" smtClean="0">
              <a:solidFill>
                <a:srgbClr val="FF0000"/>
              </a:solidFill>
            </a:endParaRPr>
          </a:p>
          <a:p>
            <a:r>
              <a:rPr lang="ar-JO" dirty="0" smtClean="0"/>
              <a:t>اتفق فهاء على ان الايجاب من الموصي لا بد منه، لانه ركن بالاجماع، ولكنهم اختلفو في دور القبول و تحديد طبيعته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5274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685801"/>
            <a:ext cx="7906072" cy="4543399"/>
          </a:xfrm>
        </p:spPr>
        <p:txBody>
          <a:bodyPr>
            <a:norm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اولا: استقر رأي جمهور المسلمين على المسائل الاتية</a:t>
            </a:r>
          </a:p>
          <a:p>
            <a:endParaRPr lang="ar-JO" sz="2800" dirty="0" smtClean="0">
              <a:solidFill>
                <a:srgbClr val="FF0000"/>
              </a:solidFill>
            </a:endParaRPr>
          </a:p>
          <a:p>
            <a:r>
              <a:rPr lang="ar-JO" dirty="0" smtClean="0"/>
              <a:t>1- صيغة الوصية ( عبارة أو مايقوم مقامها من كتابة او اشارة ركن الوصيبة) في الشريعة والقانون</a:t>
            </a:r>
          </a:p>
          <a:p>
            <a:r>
              <a:rPr lang="ar-JO" dirty="0" smtClean="0"/>
              <a:t>2- الوصية عقد غير لازم قبل وفاة الموصي وقبل قبول الموصي له</a:t>
            </a:r>
          </a:p>
          <a:p>
            <a:r>
              <a:rPr lang="ar-JO" dirty="0" smtClean="0"/>
              <a:t>3- ان القبول ليس بركن ولا شرط صحة ( للشخص او شخصا معنويا)</a:t>
            </a:r>
          </a:p>
          <a:p>
            <a:r>
              <a:rPr lang="ar-JO" dirty="0" smtClean="0"/>
              <a:t>4- ان كلا من القبول والرد لا يعتد به الا بعد وفاة الموصي.</a:t>
            </a:r>
          </a:p>
          <a:p>
            <a:r>
              <a:rPr lang="ar-JO" dirty="0" smtClean="0"/>
              <a:t>5- ان الوصية لشخص معين أو اشخاص محددين لا يصبح عقدا لازما الا بالقبول صراحة او ضمنا بعد وفاة الموصي</a:t>
            </a:r>
          </a:p>
          <a:p>
            <a:r>
              <a:rPr lang="ar-JO" dirty="0" smtClean="0"/>
              <a:t>6- ان الموصي له اذا مات بعد وفاة الموصي، قبل القبول أو الرد، يقوم وارثه مقامه في القبول أو الرد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4749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3657599"/>
          </a:xfrm>
        </p:spPr>
        <p:txBody>
          <a:bodyPr/>
          <a:lstStyle/>
          <a:p>
            <a:r>
              <a:rPr lang="ar-JO" sz="2800" dirty="0" smtClean="0">
                <a:solidFill>
                  <a:srgbClr val="FF0000"/>
                </a:solidFill>
              </a:rPr>
              <a:t>ثانيا: اختلفوا في المركز الشرعي للقبول</a:t>
            </a:r>
          </a:p>
          <a:p>
            <a:endParaRPr lang="ar-JO" sz="2400" dirty="0" smtClean="0">
              <a:solidFill>
                <a:srgbClr val="FF0000"/>
              </a:solidFill>
            </a:endParaRPr>
          </a:p>
          <a:p>
            <a:r>
              <a:rPr lang="ar-JO" dirty="0" smtClean="0"/>
              <a:t>أ- عند ابي حنيفة وصاحبه : القبول ركن أو أن الايجاب والقبول يشكلان ركن الوصية</a:t>
            </a:r>
          </a:p>
          <a:p>
            <a:r>
              <a:rPr lang="ar-JO" dirty="0" smtClean="0"/>
              <a:t>ب- لدى جمهور الفقهاء: القبول ليس ركنا ولا جزء من الركن ولا شرطا للصحة 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8732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JO" sz="2400" dirty="0" smtClean="0">
                <a:solidFill>
                  <a:srgbClr val="C00000"/>
                </a:solidFill>
              </a:rPr>
              <a:t>عرفها ابن عرفة بانها</a:t>
            </a:r>
            <a:r>
              <a:rPr lang="ar-JO" dirty="0" smtClean="0"/>
              <a:t>: عقد يوجب حقا قي ثلث عاقده يلزم بموته، أو نيابة عنه بعد وفاته</a:t>
            </a:r>
          </a:p>
          <a:p>
            <a:endParaRPr lang="ar-JO" dirty="0" smtClean="0"/>
          </a:p>
          <a:p>
            <a:endParaRPr lang="ar-JO" dirty="0" smtClean="0"/>
          </a:p>
          <a:p>
            <a:pPr algn="ctr"/>
            <a:r>
              <a:rPr lang="ar-JO" sz="2400" dirty="0" smtClean="0">
                <a:solidFill>
                  <a:srgbClr val="C00000"/>
                </a:solidFill>
              </a:rPr>
              <a:t>وعرفها المشرع العراقي بانها</a:t>
            </a:r>
            <a:r>
              <a:rPr lang="ar-JO" dirty="0" smtClean="0"/>
              <a:t>: تصرف في التركة مضاف الى مابعد الموت، مقتضاه التمليك بلا عوض.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50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3657599"/>
          </a:xfrm>
        </p:spPr>
        <p:txBody>
          <a:bodyPr>
            <a:normAutofit/>
          </a:bodyPr>
          <a:lstStyle/>
          <a:p>
            <a:r>
              <a:rPr lang="ar-JO" sz="2800" b="1" dirty="0" smtClean="0">
                <a:solidFill>
                  <a:srgbClr val="C00000"/>
                </a:solidFill>
              </a:rPr>
              <a:t>تبرعات المريض مرض الموت تخضع لاحكام الوصية</a:t>
            </a:r>
          </a:p>
          <a:p>
            <a:endParaRPr lang="ar-JO" sz="2800" b="1" dirty="0" smtClean="0"/>
          </a:p>
          <a:p>
            <a:r>
              <a:rPr lang="ar-JO" dirty="0" smtClean="0"/>
              <a:t>كل التصرفات الصادر من المريض الموت تسري عليه بعض الاحكام</a:t>
            </a:r>
          </a:p>
          <a:p>
            <a:r>
              <a:rPr lang="ar-JO" dirty="0" smtClean="0"/>
              <a:t>هذا مااستقر عليه راي جمهور فهاء الشريعة واخذت به التشريعات الوضعية ومنها القانون العراقي</a:t>
            </a:r>
          </a:p>
          <a:p>
            <a:r>
              <a:rPr lang="ar-JO" dirty="0" smtClean="0"/>
              <a:t>و تشخيص مريض الموت يتم اما عن طريق الطب او عن طريق وفاة المريض به وقد يخضع ذالك لتقدير القاضي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13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b="1" dirty="0" smtClean="0">
                <a:solidFill>
                  <a:srgbClr val="C00000"/>
                </a:solidFill>
              </a:rPr>
              <a:t>الاحكام المشتركة بين التبرع والوصية</a:t>
            </a:r>
          </a:p>
          <a:p>
            <a:endParaRPr lang="ar-JO" sz="2800" b="1" dirty="0" smtClean="0"/>
          </a:p>
          <a:p>
            <a:r>
              <a:rPr lang="ar-JO" dirty="0" smtClean="0"/>
              <a:t>يوقف نفاذ مازاد على الثلث التركة على اجازة الورثة</a:t>
            </a:r>
          </a:p>
          <a:p>
            <a:r>
              <a:rPr lang="ar-JO" dirty="0" smtClean="0"/>
              <a:t>عدم صحة كل منهما للوارث</a:t>
            </a:r>
          </a:p>
          <a:p>
            <a:r>
              <a:rPr lang="ar-JO" dirty="0" smtClean="0"/>
              <a:t>اخراج كل منهما من الثلث الصافي بعد نفقات تجهيز المتوفي و تسديد ديونه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76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b="1" dirty="0" smtClean="0">
                <a:solidFill>
                  <a:srgbClr val="C00000"/>
                </a:solidFill>
              </a:rPr>
              <a:t>الاحكام المختلف فيها:</a:t>
            </a:r>
          </a:p>
          <a:p>
            <a:endParaRPr lang="ar-JO" sz="2800" b="1" dirty="0" smtClean="0"/>
          </a:p>
          <a:p>
            <a:r>
              <a:rPr lang="ar-JO" dirty="0" smtClean="0"/>
              <a:t>لا يحق للمتبرع في مرض الموت ان يتراجع عن تبرعه قبل وفاتهباستثناء الهبة قبل القبض </a:t>
            </a:r>
          </a:p>
          <a:p>
            <a:endParaRPr lang="ar-JO" dirty="0" smtClean="0"/>
          </a:p>
          <a:p>
            <a:r>
              <a:rPr lang="ar-JO" dirty="0" smtClean="0"/>
              <a:t>ان قبول التبرع في مرض الموت اورده على الفور ان لم يكن مضافا الى ما بعد الموت بخلاف الوصية تكونى بعد الموت.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542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dirty="0" smtClean="0">
                <a:solidFill>
                  <a:srgbClr val="C00000"/>
                </a:solidFill>
              </a:rPr>
              <a:t>حكمة مشروعية الوصية</a:t>
            </a:r>
          </a:p>
          <a:p>
            <a:endParaRPr lang="ar-JO" dirty="0" smtClean="0"/>
          </a:p>
          <a:p>
            <a:r>
              <a:rPr lang="ar-JO" dirty="0" smtClean="0">
                <a:solidFill>
                  <a:srgbClr val="C00000"/>
                </a:solidFill>
              </a:rPr>
              <a:t>اولا: </a:t>
            </a:r>
            <a:r>
              <a:rPr lang="ar-JO" dirty="0" smtClean="0"/>
              <a:t>مصلحة الموصي</a:t>
            </a:r>
          </a:p>
          <a:p>
            <a:r>
              <a:rPr lang="ar-JO" dirty="0" smtClean="0">
                <a:solidFill>
                  <a:srgbClr val="C00000"/>
                </a:solidFill>
              </a:rPr>
              <a:t>ثانيا: </a:t>
            </a:r>
            <a:r>
              <a:rPr lang="ar-JO" dirty="0" smtClean="0"/>
              <a:t>مصلحة موصي له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42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3200" b="1" dirty="0" smtClean="0">
                <a:solidFill>
                  <a:srgbClr val="C00000"/>
                </a:solidFill>
              </a:rPr>
              <a:t>الحكم التكليفي للوصية</a:t>
            </a:r>
          </a:p>
          <a:p>
            <a:endParaRPr lang="ar-JO" sz="2800" b="1" dirty="0" smtClean="0"/>
          </a:p>
          <a:p>
            <a:r>
              <a:rPr lang="ar-JO" sz="2400" dirty="0" smtClean="0">
                <a:solidFill>
                  <a:srgbClr val="C00000"/>
                </a:solidFill>
              </a:rPr>
              <a:t>واجبة</a:t>
            </a:r>
            <a:r>
              <a:rPr lang="ar-JO" sz="2400" dirty="0" smtClean="0"/>
              <a:t> </a:t>
            </a:r>
            <a:r>
              <a:rPr lang="ar-JO" dirty="0" smtClean="0"/>
              <a:t>: اذا كانت وصية باداء و تسديد ما في ذمته.</a:t>
            </a:r>
          </a:p>
          <a:p>
            <a:r>
              <a:rPr lang="ar-JO" sz="2400" dirty="0" smtClean="0">
                <a:solidFill>
                  <a:srgbClr val="C00000"/>
                </a:solidFill>
              </a:rPr>
              <a:t>مستحبة</a:t>
            </a:r>
            <a:r>
              <a:rPr lang="ar-JO" dirty="0" smtClean="0"/>
              <a:t>: وان قصد بها التقرب الى الله</a:t>
            </a:r>
          </a:p>
          <a:p>
            <a:r>
              <a:rPr lang="ar-JO" sz="2400" dirty="0" smtClean="0">
                <a:solidFill>
                  <a:srgbClr val="C00000"/>
                </a:solidFill>
              </a:rPr>
              <a:t>محرمة</a:t>
            </a:r>
            <a:r>
              <a:rPr lang="ar-JO" dirty="0" smtClean="0"/>
              <a:t>: ان كان الموصي له جهة معصية</a:t>
            </a:r>
          </a:p>
          <a:p>
            <a:r>
              <a:rPr lang="ar-JO" sz="2400" dirty="0" smtClean="0">
                <a:solidFill>
                  <a:srgbClr val="C00000"/>
                </a:solidFill>
              </a:rPr>
              <a:t>مكروهة</a:t>
            </a:r>
            <a:r>
              <a:rPr lang="ar-JO" dirty="0" smtClean="0"/>
              <a:t>: ان كان الموصي قليل المال وكثير العيال </a:t>
            </a:r>
          </a:p>
          <a:p>
            <a:r>
              <a:rPr lang="ar-JO" sz="2400" dirty="0" smtClean="0">
                <a:solidFill>
                  <a:srgbClr val="C00000"/>
                </a:solidFill>
              </a:rPr>
              <a:t>مباحة</a:t>
            </a:r>
            <a:r>
              <a:rPr lang="ar-JO" dirty="0" smtClean="0"/>
              <a:t>: في غير حالات الاربعغة السابقة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6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685801"/>
            <a:ext cx="7185992" cy="4399383"/>
          </a:xfrm>
        </p:spPr>
        <p:txBody>
          <a:bodyPr/>
          <a:lstStyle/>
          <a:p>
            <a:pPr algn="ctr"/>
            <a:r>
              <a:rPr lang="ar-JO" sz="2800" dirty="0" smtClean="0">
                <a:solidFill>
                  <a:srgbClr val="FF0000"/>
                </a:solidFill>
              </a:rPr>
              <a:t>مصادر الاحكام </a:t>
            </a:r>
            <a:r>
              <a:rPr lang="ar-JO" sz="2800" dirty="0" smtClean="0">
                <a:solidFill>
                  <a:srgbClr val="FF0000"/>
                </a:solidFill>
              </a:rPr>
              <a:t>الوصية</a:t>
            </a:r>
          </a:p>
          <a:p>
            <a:pPr algn="ctr"/>
            <a:endParaRPr lang="ar-JO" sz="2800" dirty="0" smtClean="0">
              <a:solidFill>
                <a:srgbClr val="FF0000"/>
              </a:solidFill>
            </a:endParaRPr>
          </a:p>
          <a:p>
            <a:pPr algn="ctr"/>
            <a:r>
              <a:rPr lang="ar-JO" sz="2400" dirty="0" smtClean="0"/>
              <a:t>1- القران الكريم</a:t>
            </a:r>
            <a:r>
              <a:rPr lang="ar-JO" sz="2400" dirty="0" smtClean="0"/>
              <a:t>: </a:t>
            </a:r>
            <a:endParaRPr lang="ar-JO" sz="2400" dirty="0" smtClean="0"/>
          </a:p>
          <a:p>
            <a:pPr algn="ctr"/>
            <a:r>
              <a:rPr lang="ar-JO" sz="2400" dirty="0" smtClean="0"/>
              <a:t>2- </a:t>
            </a:r>
            <a:r>
              <a:rPr lang="ar-JO" sz="2400" dirty="0" smtClean="0"/>
              <a:t>السنة النبوية:</a:t>
            </a:r>
          </a:p>
          <a:p>
            <a:pPr algn="ctr"/>
            <a:r>
              <a:rPr lang="ar-JO" sz="2400" dirty="0" smtClean="0"/>
              <a:t>3- الاجماع: </a:t>
            </a:r>
          </a:p>
          <a:p>
            <a:pPr algn="ctr"/>
            <a:r>
              <a:rPr lang="ar-JO" sz="2400" dirty="0" smtClean="0"/>
              <a:t>4- المعقول: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43313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3657599"/>
          </a:xfrm>
        </p:spPr>
        <p:txBody>
          <a:bodyPr/>
          <a:lstStyle/>
          <a:p>
            <a:r>
              <a:rPr lang="ar-JO" sz="2800" dirty="0" smtClean="0">
                <a:solidFill>
                  <a:srgbClr val="FF0000"/>
                </a:solidFill>
              </a:rPr>
              <a:t>أوجه الشبه والاختلاف بين الوصية </a:t>
            </a:r>
            <a:r>
              <a:rPr lang="ar-JO" sz="2800" dirty="0" smtClean="0">
                <a:solidFill>
                  <a:srgbClr val="FF0000"/>
                </a:solidFill>
              </a:rPr>
              <a:t>والميراث</a:t>
            </a:r>
          </a:p>
          <a:p>
            <a:endParaRPr lang="ar-JO" sz="2800" dirty="0" smtClean="0">
              <a:solidFill>
                <a:srgbClr val="FF0000"/>
              </a:solidFill>
            </a:endParaRPr>
          </a:p>
          <a:p>
            <a:r>
              <a:rPr lang="ar-JO" dirty="0" smtClean="0"/>
              <a:t>1- انتقال الملكية التركة الى الورثة تكون بارادة الاهية ولكن الوصية تكون بارادة الوارث</a:t>
            </a:r>
          </a:p>
          <a:p>
            <a:r>
              <a:rPr lang="ar-JO" dirty="0" smtClean="0"/>
              <a:t>2- اساس الميراث القرابة أو الزوجية في حين ان توفر هذا الاساس ليس شرطا بالنسبة للوصية</a:t>
            </a:r>
          </a:p>
          <a:p>
            <a:r>
              <a:rPr lang="ar-JO" dirty="0" smtClean="0"/>
              <a:t>3- ملكية الورثة في التركة قبل التقسيم دائما تكون على سبيل الشيوع بخلاف ملكية الموصي له</a:t>
            </a:r>
          </a:p>
          <a:p>
            <a:r>
              <a:rPr lang="ar-JO" dirty="0" smtClean="0"/>
              <a:t>4- اختلا الدين مانع من الميراث بخلاف الوصية.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284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113</TotalTime>
  <Words>509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Elemental</vt:lpstr>
      <vt:lpstr>احكام الوصية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احكام الوصية</dc:title>
  <dc:creator>كومبيوتةرى  سوران</dc:creator>
  <cp:lastModifiedBy>كومبيوتةرى  سوران</cp:lastModifiedBy>
  <cp:revision>9</cp:revision>
  <dcterms:created xsi:type="dcterms:W3CDTF">2019-02-16T18:03:23Z</dcterms:created>
  <dcterms:modified xsi:type="dcterms:W3CDTF">2019-02-23T08:50:17Z</dcterms:modified>
</cp:coreProperties>
</file>