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Arvo" charset="0"/>
      <p:regular r:id="rId12"/>
      <p:bold r:id="rId13"/>
      <p:italic r:id="rId14"/>
      <p:boldItalic r:id="rId15"/>
    </p:embeddedFont>
    <p:embeddedFont>
      <p:font typeface="Maiandra GD" pitchFamily="34" charset="0"/>
      <p:regular r:id="rId16"/>
    </p:embeddedFont>
    <p:embeddedFont>
      <p:font typeface="Roboto Condensed" charset="0"/>
      <p:regular r:id="rId17"/>
      <p:bold r:id="rId18"/>
      <p:italic r:id="rId19"/>
      <p:boldItalic r:id="rId20"/>
    </p:embeddedFont>
    <p:embeddedFont>
      <p:font typeface="Roboto Condensed Light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9A2E"/>
    <a:srgbClr val="D497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13B5BEE9-F862-46B3-84CD-1F8D277F957E}">
  <a:tblStyle styleId="{13B5BEE9-F862-46B3-84CD-1F8D277F957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464"/>
  </p:normalViewPr>
  <p:slideViewPr>
    <p:cSldViewPr snapToGrid="0">
      <p:cViewPr>
        <p:scale>
          <a:sx n="84" d="100"/>
          <a:sy n="84" d="100"/>
        </p:scale>
        <p:origin x="-966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font" Target="fonts/font13.fnt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75022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0887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508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0" y="1090750"/>
            <a:ext cx="60537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SzPts val="2000"/>
            </a:pPr>
            <a:r>
              <a:rPr lang="ar-IQ" sz="5400" dirty="0" smtClean="0"/>
              <a:t>اصول الفقه و قواعده</a:t>
            </a:r>
            <a:endParaRPr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4147462" y="4221125"/>
            <a:ext cx="2072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000" dirty="0" smtClean="0">
                <a:solidFill>
                  <a:srgbClr val="002060"/>
                </a:solidFill>
              </a:rPr>
              <a:t>م/ اكوصباح </a:t>
            </a:r>
            <a:r>
              <a:rPr lang="ar-IQ" sz="2000" dirty="0">
                <a:solidFill>
                  <a:srgbClr val="002060"/>
                </a:solidFill>
              </a:rPr>
              <a:t>مولود</a:t>
            </a:r>
            <a:endParaRPr lang="en-US" sz="2000" dirty="0">
              <a:solidFill>
                <a:srgbClr val="002060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06095" y="4656111"/>
            <a:ext cx="3197111" cy="374969"/>
          </a:xfrm>
          <a:prstGeom prst="roundRect">
            <a:avLst/>
          </a:prstGeom>
          <a:solidFill>
            <a:srgbClr val="D69A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2060"/>
                </a:solidFill>
                <a:latin typeface="Maiandra GD" panose="020E050203030802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Maiandra GD" panose="020E0502030308020204" pitchFamily="34" charset="0"/>
              </a:rPr>
              <a:t>14.10.2018</a:t>
            </a:r>
            <a:endParaRPr lang="en-US" sz="1600" dirty="0">
              <a:solidFill>
                <a:srgbClr val="002060"/>
              </a:solidFill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5918154" y="574113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3600" dirty="0" smtClean="0"/>
              <a:t>تعريف اصول الفقه</a:t>
            </a:r>
            <a:endParaRPr lang="ar-IQ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156" y="1492832"/>
            <a:ext cx="7889526" cy="2724300"/>
          </a:xfrm>
        </p:spPr>
        <p:txBody>
          <a:bodyPr/>
          <a:lstStyle/>
          <a:p>
            <a:pPr algn="r"/>
            <a:r>
              <a:rPr lang="ar-IQ" b="1" dirty="0" smtClean="0">
                <a:solidFill>
                  <a:srgbClr val="0070C0"/>
                </a:solidFill>
              </a:rPr>
              <a:t>الاصل في اللغة</a:t>
            </a:r>
            <a:r>
              <a:rPr lang="ar-IQ" dirty="0" smtClean="0"/>
              <a:t>: مايبنى عليه غيره . سواء حسيا أو ماديا ، بناء الحائط على أساس ، بناء الحكم على دليله.</a:t>
            </a:r>
          </a:p>
          <a:p>
            <a:pPr algn="r"/>
            <a:endParaRPr lang="ar-IQ" dirty="0"/>
          </a:p>
          <a:p>
            <a:pPr algn="r"/>
            <a:r>
              <a:rPr lang="ar-IQ" b="1" dirty="0" smtClean="0">
                <a:solidFill>
                  <a:srgbClr val="0070C0"/>
                </a:solidFill>
              </a:rPr>
              <a:t>ولاصل اصطلاحا</a:t>
            </a:r>
            <a:r>
              <a:rPr lang="ar-IQ" b="1" dirty="0" smtClean="0"/>
              <a:t>: </a:t>
            </a:r>
            <a:r>
              <a:rPr lang="ar-IQ" dirty="0" smtClean="0"/>
              <a:t>بمعنى الدليل، مثال: الاصل في وجوب الصلاة ( وأقيموا الصلاة)</a:t>
            </a:r>
          </a:p>
          <a:p>
            <a:pPr algn="r"/>
            <a:r>
              <a:rPr lang="ar-IQ" dirty="0" smtClean="0"/>
              <a:t>و أيضا بمعنى : الراجح و القاعدة و الاستصحاب و المخرج و </a:t>
            </a:r>
          </a:p>
          <a:p>
            <a:pPr algn="r"/>
            <a:r>
              <a:rPr lang="ar-IQ" dirty="0" smtClean="0"/>
              <a:t>والفقه لغة: الفهم يقال فهمت هذه المسألة.</a:t>
            </a:r>
          </a:p>
          <a:p>
            <a:pPr algn="r"/>
            <a:r>
              <a:rPr lang="ar-IQ" dirty="0" smtClean="0"/>
              <a:t>واصطلاحا: الاحكام الشرعيو المكتسبة من أدلتها التفصيلية.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3200" dirty="0" smtClean="0"/>
              <a:t>شرح قيود التعريف الاصطلاحي</a:t>
            </a:r>
            <a:endParaRPr lang="ar-IQ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JO" sz="2800" b="1" dirty="0" smtClean="0">
                <a:solidFill>
                  <a:schemeClr val="accent1"/>
                </a:solidFill>
              </a:rPr>
              <a:t>الشرعية</a:t>
            </a:r>
            <a:endParaRPr lang="ar-JO" b="1" dirty="0" smtClean="0">
              <a:solidFill>
                <a:schemeClr val="accent1"/>
              </a:solidFill>
            </a:endParaRPr>
          </a:p>
          <a:p>
            <a:pPr algn="ctr"/>
            <a:r>
              <a:rPr lang="ar-JO" dirty="0" smtClean="0"/>
              <a:t>ماخوذة من الشرع المنزل على رسول الله(ص)</a:t>
            </a:r>
          </a:p>
          <a:p>
            <a:pPr algn="ctr"/>
            <a:r>
              <a:rPr lang="ar-JO" dirty="0" smtClean="0"/>
              <a:t>تخرج بهذا القيد الاحكام العقلية المحضة ووالاحكام الحسية والاحكام اللغوية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ar-JO" sz="2800" b="1" dirty="0" smtClean="0">
                <a:solidFill>
                  <a:schemeClr val="accent1"/>
                </a:solidFill>
              </a:rPr>
              <a:t>الاحكام</a:t>
            </a:r>
          </a:p>
          <a:p>
            <a:pPr algn="ctr"/>
            <a:r>
              <a:rPr lang="ar-JO" sz="2400" dirty="0" smtClean="0"/>
              <a:t>اسناد شيء لشيء اخر أكان الاسناد اجابيا مثل: الشمس طالعة أو سلبيا مثل: الجو ليس معتدلا</a:t>
            </a:r>
            <a:endParaRPr lang="ar-IQ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701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200" dirty="0"/>
              <a:t>شرح قيود التعريف الاصطلاحي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JO" sz="2800" b="1" dirty="0" smtClean="0">
                <a:solidFill>
                  <a:schemeClr val="accent1"/>
                </a:solidFill>
              </a:rPr>
              <a:t>المكتسبة</a:t>
            </a:r>
          </a:p>
          <a:p>
            <a:pPr algn="ctr"/>
            <a:r>
              <a:rPr lang="ar-JO" dirty="0" smtClean="0"/>
              <a:t>أي المستفادة بطريق النظر والاستدلال</a:t>
            </a:r>
          </a:p>
          <a:p>
            <a:pPr algn="ctr"/>
            <a:r>
              <a:rPr lang="ar-JO" dirty="0" smtClean="0"/>
              <a:t>فيخرج بهذا القيد من التعريف</a:t>
            </a:r>
          </a:p>
          <a:p>
            <a:pPr algn="ctr"/>
            <a:r>
              <a:rPr lang="ar-JO" dirty="0" smtClean="0"/>
              <a:t>علم الله سبحانه وعلم رسول الله (</a:t>
            </a:r>
            <a:r>
              <a:rPr lang="ar-JO" dirty="0" smtClean="0">
                <a:solidFill>
                  <a:srgbClr val="00B050"/>
                </a:solidFill>
              </a:rPr>
              <a:t>ص</a:t>
            </a:r>
            <a:r>
              <a:rPr lang="ar-JO" dirty="0" smtClean="0"/>
              <a:t>) و الملقد.</a:t>
            </a:r>
            <a:endParaRPr lang="ar-IQ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ar-JO" sz="2800" b="1" dirty="0" smtClean="0">
                <a:solidFill>
                  <a:schemeClr val="accent1"/>
                </a:solidFill>
              </a:rPr>
              <a:t>العملية</a:t>
            </a:r>
          </a:p>
          <a:p>
            <a:pPr algn="ctr"/>
            <a:r>
              <a:rPr lang="ar-JO" dirty="0" smtClean="0"/>
              <a:t>أي المتعلقة بأفعال المكلفين مثل: الصلاة والصيام</a:t>
            </a:r>
          </a:p>
          <a:p>
            <a:pPr algn="ctr"/>
            <a:r>
              <a:rPr lang="ar-JO" dirty="0" smtClean="0"/>
              <a:t>فتخرج من تعريف الفقه بهذا القيد</a:t>
            </a:r>
          </a:p>
          <a:p>
            <a:pPr algn="ctr"/>
            <a:r>
              <a:rPr lang="ar-JO" dirty="0" smtClean="0"/>
              <a:t>الاحكام الاعتقادية والاحكام السلوكية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023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800" dirty="0"/>
              <a:t>شرح قيود التعريف الاصطلاحي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4" y="1537988"/>
            <a:ext cx="7663681" cy="2724300"/>
          </a:xfrm>
        </p:spPr>
        <p:txBody>
          <a:bodyPr/>
          <a:lstStyle/>
          <a:p>
            <a:pPr algn="ctr"/>
            <a:r>
              <a:rPr lang="ar-JO" sz="2800" b="1" dirty="0" smtClean="0">
                <a:solidFill>
                  <a:srgbClr val="0070C0"/>
                </a:solidFill>
              </a:rPr>
              <a:t>أدلتها التفصيلية</a:t>
            </a:r>
          </a:p>
          <a:p>
            <a:pPr algn="ctr"/>
            <a:r>
              <a:rPr lang="ar-JO" dirty="0" smtClean="0"/>
              <a:t>أي: أدلة الاحكام الجزئية أوالفرعية</a:t>
            </a:r>
          </a:p>
          <a:p>
            <a:pPr algn="ctr"/>
            <a:r>
              <a:rPr lang="ar-JO" dirty="0" smtClean="0"/>
              <a:t>هي كل دليل يختص بحكم مسألة معينة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ar-JO" sz="2800" b="1" dirty="0" smtClean="0">
                <a:solidFill>
                  <a:srgbClr val="0070C0"/>
                </a:solidFill>
              </a:rPr>
              <a:t>الاعتبار الثاني</a:t>
            </a:r>
            <a:r>
              <a:rPr lang="ar-JO" dirty="0" smtClean="0">
                <a:solidFill>
                  <a:srgbClr val="0070C0"/>
                </a:solidFill>
              </a:rPr>
              <a:t>:  </a:t>
            </a:r>
            <a:r>
              <a:rPr lang="ar-JO" dirty="0" smtClean="0"/>
              <a:t>وهو (القواعد التي يتوصل بها الى استنباط الفقه)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081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200" dirty="0"/>
              <a:t>شرح قيود التعريف الاصطلاحي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4" y="1537988"/>
            <a:ext cx="7742703" cy="2724300"/>
          </a:xfrm>
        </p:spPr>
        <p:txBody>
          <a:bodyPr/>
          <a:lstStyle/>
          <a:p>
            <a:pPr algn="ctr"/>
            <a:r>
              <a:rPr lang="ar-JO" sz="3200" b="1" dirty="0" smtClean="0">
                <a:solidFill>
                  <a:schemeClr val="accent1">
                    <a:lumMod val="75000"/>
                  </a:schemeClr>
                </a:solidFill>
              </a:rPr>
              <a:t>القواعد</a:t>
            </a:r>
            <a:endParaRPr lang="ar-JO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ar-JO" dirty="0" smtClean="0"/>
              <a:t>في اللغة: بمعنى الاساس والاستقرار والثبوت</a:t>
            </a:r>
          </a:p>
          <a:p>
            <a:pPr algn="ctr"/>
            <a:r>
              <a:rPr lang="ar-JO" dirty="0" smtClean="0"/>
              <a:t>فهي قضية الكلية ينطبق حكمها على جزئيات كثيرة تندرج تحت موضوعها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802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800" dirty="0"/>
              <a:t>شرح قيود التعريف الاصطلاحي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4" y="1537988"/>
            <a:ext cx="7765281" cy="2724300"/>
          </a:xfrm>
        </p:spPr>
        <p:txBody>
          <a:bodyPr/>
          <a:lstStyle/>
          <a:p>
            <a:pPr marL="101600" indent="0" algn="ctr">
              <a:buNone/>
            </a:pPr>
            <a:r>
              <a:rPr lang="ar-JO" b="1" dirty="0" smtClean="0">
                <a:solidFill>
                  <a:srgbClr val="0070C0"/>
                </a:solidFill>
              </a:rPr>
              <a:t>تعريف الاصولي: </a:t>
            </a:r>
            <a:r>
              <a:rPr lang="ar-JO" dirty="0" smtClean="0"/>
              <a:t>هوالمرء المنسوب الى علم الاصول_ وهو العارف بهذه القواعد والمتمكن فيها</a:t>
            </a:r>
          </a:p>
          <a:p>
            <a:pPr marL="101600" indent="0" algn="ctr">
              <a:buNone/>
            </a:pPr>
            <a:r>
              <a:rPr lang="ar-JO" b="1" dirty="0" smtClean="0">
                <a:solidFill>
                  <a:srgbClr val="0070C0"/>
                </a:solidFill>
              </a:rPr>
              <a:t>وظيفة الاصولي: </a:t>
            </a:r>
            <a:r>
              <a:rPr lang="ar-JO" dirty="0" smtClean="0"/>
              <a:t>يقوم الاصولى باستقراء أقصى مايمكنه من النصوص الشرعية</a:t>
            </a:r>
          </a:p>
          <a:p>
            <a:pPr marL="101600" indent="0" algn="ctr">
              <a:buNone/>
            </a:pPr>
            <a:r>
              <a:rPr lang="ar-JO" b="1" dirty="0" smtClean="0">
                <a:solidFill>
                  <a:schemeClr val="accent1">
                    <a:lumMod val="75000"/>
                  </a:schemeClr>
                </a:solidFill>
              </a:rPr>
              <a:t>الفرق بين الاصولي والفقيه )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ar-JO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1600" indent="0" algn="ctr">
              <a:buNone/>
            </a:pPr>
            <a:r>
              <a:rPr lang="ar-JO" dirty="0" smtClean="0"/>
              <a:t>يمكن أن الاصولي يستنتج القواعد الاصولية ويبين الادلة الاجمالية، بينما الفقيه يستلم تلك القواعد والادلة الاجمالية من الاصولي، فيصل بمعونتها الى ماتدل عليه الادلة التفصيلة اوالفرعية من الاحكام الشرعية.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8014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3600" dirty="0" smtClean="0"/>
              <a:t>فوائد تعلم اصول الفقه</a:t>
            </a:r>
            <a:endParaRPr lang="ar-IQ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537988"/>
            <a:ext cx="7957192" cy="2724300"/>
          </a:xfrm>
        </p:spPr>
        <p:txBody>
          <a:bodyPr/>
          <a:lstStyle/>
          <a:p>
            <a:pPr algn="r"/>
            <a:r>
              <a:rPr lang="ar-JO" dirty="0" smtClean="0"/>
              <a:t>1- نتعرف من خلال دراسة علم الاصول الفقه على النهج العلمي السليم لاستنباط الاحكام الشرعية من أدلتها</a:t>
            </a:r>
          </a:p>
          <a:p>
            <a:pPr algn="r"/>
            <a:r>
              <a:rPr lang="ar-JO" dirty="0" smtClean="0"/>
              <a:t>2- ندرك من خلا دراسة هذا العلم ان عملية استنباط الاحكام من نصوصها واستخراج الفروع من اصولها ليست عملية سهلة</a:t>
            </a:r>
          </a:p>
          <a:p>
            <a:pPr algn="r"/>
            <a:r>
              <a:rPr lang="ar-JO" dirty="0" smtClean="0"/>
              <a:t>3- نفهم ان هذا التراث الكبير من الاجتهادات المدونة والفتاوى المنقولة عن ائيمة المذاهب والمذاهب العلماء الذين مضو.</a:t>
            </a:r>
          </a:p>
          <a:p>
            <a:pPr algn="r"/>
            <a:r>
              <a:rPr lang="ar-JO" dirty="0" smtClean="0"/>
              <a:t>4- نشعر بتنمية تحصيلنا العلمي على المستويات كثيرة مثل اللغة العربية ،الكلام، المنطق ، ..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5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200" dirty="0"/>
              <a:t>فوائد تعلم اصول الفقه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4" y="1537988"/>
            <a:ext cx="7765281" cy="2724300"/>
          </a:xfrm>
        </p:spPr>
        <p:txBody>
          <a:bodyPr/>
          <a:lstStyle/>
          <a:p>
            <a:pPr algn="r"/>
            <a:r>
              <a:rPr lang="ar-JO" dirty="0" smtClean="0"/>
              <a:t>5- ندرب القدرة العقلية من خلال الاحاطة بمباحث هذا الفن على كيفية الاستدلال.</a:t>
            </a:r>
          </a:p>
          <a:p>
            <a:pPr algn="r"/>
            <a:endParaRPr lang="en-US" dirty="0" smtClean="0"/>
          </a:p>
          <a:p>
            <a:pPr algn="r"/>
            <a:r>
              <a:rPr lang="ar-JO" dirty="0" smtClean="0"/>
              <a:t>6- دراسة اصول الفقه تزود الباحثين والمشتغلين بالفقه الاسلامي والقانون الوضعي .</a:t>
            </a:r>
          </a:p>
          <a:p>
            <a:pPr algn="r"/>
            <a:endParaRPr lang="en-US" dirty="0" smtClean="0"/>
          </a:p>
          <a:p>
            <a:pPr algn="r"/>
            <a:r>
              <a:rPr lang="ar-JO" dirty="0" smtClean="0"/>
              <a:t>7- ان دراسة هذا العلم يذيب التعصب المذهبي ، ويضيق زاوية الخلاف فقهاء الأئمة.</a:t>
            </a:r>
          </a:p>
          <a:p>
            <a:pPr algn="r"/>
            <a:endParaRPr lang="en-US" dirty="0" smtClean="0"/>
          </a:p>
          <a:p>
            <a:pPr algn="r"/>
            <a:r>
              <a:rPr lang="ar-JO" dirty="0" smtClean="0"/>
              <a:t>8- علم اصول الفقه هو سبيل الوحيد الذي يجعل الفقه الاسلامي يبقى حيا نشطا في كل جيل وعصر وبلد ومصر، صالحا لكل زمان ومكان.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2010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449</Words>
  <Application>Microsoft Office PowerPoint</Application>
  <PresentationFormat>On-screen Show (16:9)</PresentationFormat>
  <Paragraphs>61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Arvo</vt:lpstr>
      <vt:lpstr>Maiandra GD</vt:lpstr>
      <vt:lpstr>Roboto Condensed</vt:lpstr>
      <vt:lpstr>Roboto Condensed Light</vt:lpstr>
      <vt:lpstr>Salerio template</vt:lpstr>
      <vt:lpstr>اصول الفقه و قواعده</vt:lpstr>
      <vt:lpstr>تعريف اصول الفقه</vt:lpstr>
      <vt:lpstr>شرح قيود التعريف الاصطلاحي</vt:lpstr>
      <vt:lpstr>شرح قيود التعريف الاصطلاحي</vt:lpstr>
      <vt:lpstr>شرح قيود التعريف الاصطلاحي</vt:lpstr>
      <vt:lpstr>شرح قيود التعريف الاصطلاحي</vt:lpstr>
      <vt:lpstr>شرح قيود التعريف الاصطلاحي</vt:lpstr>
      <vt:lpstr>فوائد تعلم اصول الفقه</vt:lpstr>
      <vt:lpstr>فوائد تعلم اصول الفقه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Metakaolin as Supplementary Cementitious Material and its Effects on Properties of Concrete: A Review</dc:title>
  <cp:lastModifiedBy>كومبيوتةرى  سوران</cp:lastModifiedBy>
  <cp:revision>48</cp:revision>
  <dcterms:modified xsi:type="dcterms:W3CDTF">2018-10-13T16:02:46Z</dcterms:modified>
</cp:coreProperties>
</file>