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4" r:id="rId13"/>
  </p:sldIdLst>
  <p:sldSz cx="9144000" cy="5143500" type="screen16x9"/>
  <p:notesSz cx="6858000" cy="9144000"/>
  <p:embeddedFontLst>
    <p:embeddedFont>
      <p:font typeface="Maiandra GD" pitchFamily="34" charset="0"/>
      <p:regular r:id="rId15"/>
    </p:embeddedFont>
    <p:embeddedFont>
      <p:font typeface="Arvo" charset="0"/>
      <p:regular r:id="rId16"/>
      <p:bold r:id="rId17"/>
      <p:italic r:id="rId18"/>
      <p:boldItalic r:id="rId19"/>
    </p:embeddedFont>
    <p:embeddedFont>
      <p:font typeface="Roboto Condensed" charset="0"/>
      <p:regular r:id="rId20"/>
      <p:bold r:id="rId21"/>
      <p:italic r:id="rId22"/>
      <p:boldItalic r:id="rId23"/>
    </p:embeddedFont>
    <p:embeddedFont>
      <p:font typeface="Roboto Condensed Light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كومبيوتةرى  سوران" initials="كومبيوتة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9A2E"/>
    <a:srgbClr val="D49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B5BEE9-F862-46B3-84CD-1F8D277F957E}">
  <a:tblStyle styleId="{13B5BEE9-F862-46B3-84CD-1F8D277F957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464"/>
  </p:normalViewPr>
  <p:slideViewPr>
    <p:cSldViewPr snapToGrid="0">
      <p:cViewPr>
        <p:scale>
          <a:sx n="84" d="100"/>
          <a:sy n="84" d="100"/>
        </p:scale>
        <p:origin x="-96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7502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088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50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0" y="1090750"/>
            <a:ext cx="60537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2000"/>
            </a:pPr>
            <a:r>
              <a:rPr lang="ar-JO" sz="5400" dirty="0" smtClean="0"/>
              <a:t>الميراث والوصية</a:t>
            </a:r>
            <a:br>
              <a:rPr lang="ar-JO" sz="5400" dirty="0" smtClean="0"/>
            </a:br>
            <a:r>
              <a:rPr lang="ar-JO" sz="5400" dirty="0" smtClean="0"/>
              <a:t>في الفقه والقانون</a:t>
            </a:r>
            <a:endParaRPr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4147461" y="4221125"/>
            <a:ext cx="211787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IQ" sz="2000" dirty="0" smtClean="0">
                <a:solidFill>
                  <a:srgbClr val="002060"/>
                </a:solidFill>
              </a:rPr>
              <a:t>م/ اكو صباح مولود</a:t>
            </a:r>
            <a:endParaRPr lang="en-US" sz="2000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06095" y="4656111"/>
            <a:ext cx="3197111" cy="374969"/>
          </a:xfrm>
          <a:prstGeom prst="roundRect">
            <a:avLst/>
          </a:prstGeom>
          <a:solidFill>
            <a:srgbClr val="D69A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Maiandra GD" panose="020E0502030308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Maiandra GD" panose="020E0502030308020204" pitchFamily="34" charset="0"/>
              </a:rPr>
              <a:t>16.10.2018</a:t>
            </a:r>
            <a:endParaRPr lang="en-US" sz="1600" dirty="0">
              <a:solidFill>
                <a:srgbClr val="002060"/>
              </a:solidFill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200" dirty="0" smtClean="0"/>
              <a:t>ميراث ولد اللعان</a:t>
            </a:r>
            <a:endParaRPr lang="ar-IQ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821726" cy="295499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IQ" dirty="0" smtClean="0"/>
              <a:t>ولد اللعان هو الذي نفي الزوج الشرعي نسبه منه و شهد اربع مرات امام القاضي انه من الصادقين فيما اتهم به زوته من الزنا ، والخامسة ان لعنة الله عليه ان كان من الكاذبين ، والمراة ايضا تشهد اربع مرات والخامسة ان غضب الله عليها ان كان من الصادقين</a:t>
            </a:r>
          </a:p>
          <a:p>
            <a:pPr marL="101600" indent="0" algn="r">
              <a:buNone/>
            </a:pPr>
            <a:endParaRPr lang="ar-IQ" dirty="0"/>
          </a:p>
          <a:p>
            <a:pPr marL="101600" indent="0" algn="r">
              <a:buNone/>
            </a:pPr>
            <a:r>
              <a:rPr lang="ar-IQ" dirty="0" smtClean="0"/>
              <a:t>واذا تمت هذه الاجرءات القضائية التي تسمى بالملاعنة  فان القاضي يحكم بالتفريق بينهما عند الجمهور ، وقال البعض التفريق يكون تلقائيا  دون حكم القلضي</a:t>
            </a:r>
          </a:p>
          <a:p>
            <a:pPr marL="101600" indent="0" algn="r">
              <a:buNone/>
            </a:pPr>
            <a:endParaRPr lang="ar-IQ" dirty="0"/>
          </a:p>
          <a:p>
            <a:pPr marL="101600" indent="0" algn="r">
              <a:buNone/>
            </a:pPr>
            <a:r>
              <a:rPr lang="ar-IQ" dirty="0" smtClean="0"/>
              <a:t>وحكمه : حكم ولد الزنا في الاحكام المذكورة له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6825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dirty="0" smtClean="0"/>
              <a:t>السبب العام ( الولاية العامة)</a:t>
            </a:r>
            <a:endParaRPr lang="ar-IQ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753992" cy="2724300"/>
          </a:xfrm>
        </p:spPr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6" name="Oval 5"/>
          <p:cNvSpPr/>
          <p:nvPr/>
        </p:nvSpPr>
        <p:spPr>
          <a:xfrm>
            <a:off x="745067" y="1642533"/>
            <a:ext cx="7326489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1600" dirty="0" smtClean="0"/>
              <a:t>من مات ولم يكن له وارث بالقرابة والزوجية تكون تركته للدولة و هي وارثة لمن لا وارث له</a:t>
            </a:r>
            <a:endParaRPr lang="ar-IQ" sz="1600" dirty="0"/>
          </a:p>
        </p:txBody>
      </p:sp>
      <p:sp>
        <p:nvSpPr>
          <p:cNvPr id="7" name="Oval 6"/>
          <p:cNvSpPr/>
          <p:nvPr/>
        </p:nvSpPr>
        <p:spPr>
          <a:xfrm>
            <a:off x="745067" y="3251200"/>
            <a:ext cx="7326489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1600" dirty="0" smtClean="0"/>
              <a:t>و اخذ به المشرع العراقي المادة (70) والمادة (88) من القانون الاحوال الشخصية</a:t>
            </a:r>
            <a:endParaRPr lang="ar-IQ" sz="1600" dirty="0"/>
          </a:p>
        </p:txBody>
      </p:sp>
    </p:spTree>
    <p:extLst>
      <p:ext uri="{BB962C8B-B14F-4D97-AF65-F5344CB8AC3E}">
        <p14:creationId xmlns:p14="http://schemas.microsoft.com/office/powerpoint/2010/main" val="277260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EFA9AF2-4EE3-8547-B3B1-AFE0FF597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274" y="1537987"/>
            <a:ext cx="6133063" cy="2876357"/>
          </a:xfrm>
        </p:spPr>
        <p:txBody>
          <a:bodyPr/>
          <a:lstStyle/>
          <a:p>
            <a:pPr marL="101600" indent="0" algn="r" rtl="1">
              <a:buNone/>
            </a:pPr>
            <a:endParaRPr lang="en-US" sz="4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C0C298B-396F-DC43-AFC7-1160514F8D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pic>
        <p:nvPicPr>
          <p:cNvPr id="6146" name="Picture 2" descr="E:\7026992b9b4d40028d904f90000f62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56" y="1648178"/>
            <a:ext cx="7010399" cy="308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3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600" dirty="0" smtClean="0"/>
              <a:t>اسباب الميراث</a:t>
            </a:r>
            <a:endParaRPr lang="ar-IQ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674969" cy="2724300"/>
          </a:xfrm>
        </p:spPr>
        <p:txBody>
          <a:bodyPr/>
          <a:lstStyle/>
          <a:p>
            <a:pPr algn="r"/>
            <a:r>
              <a:rPr lang="ar-JO" dirty="0" smtClean="0"/>
              <a:t>ا</a:t>
            </a:r>
            <a:r>
              <a:rPr lang="ar-JO" dirty="0" smtClean="0">
                <a:solidFill>
                  <a:schemeClr val="accent1">
                    <a:lumMod val="75000"/>
                  </a:schemeClr>
                </a:solidFill>
              </a:rPr>
              <a:t>لسبب الاول: الزوجية الصحيحة</a:t>
            </a:r>
          </a:p>
          <a:p>
            <a:pPr algn="r"/>
            <a:r>
              <a:rPr lang="ar-JO" dirty="0" smtClean="0"/>
              <a:t>جعل الاسلام الزواج الصحيح سببا لتوارث الزوجين بمجرد انعقاده صحيحا، </a:t>
            </a:r>
          </a:p>
          <a:p>
            <a:pPr algn="r"/>
            <a:endParaRPr lang="ar-JO" dirty="0"/>
          </a:p>
          <a:p>
            <a:pPr algn="r"/>
            <a:r>
              <a:rPr lang="ar-JO" dirty="0" smtClean="0"/>
              <a:t>وأخذ بهذا الاطلاق المشرع العراقي فنصت المادة (1/91) على انه ( يستحق الزوج مع الفرع الوارث لزوجته الربع ، و يستحق النصف عند عدمه ، اماالزوجة فتستحق الثمن عند وجو الفرع الوارث والربع عند عدمه)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z="2800" dirty="0" smtClean="0"/>
              <a:t>شروط الميراث الزوجية                    </a:t>
            </a:r>
            <a:endParaRPr lang="ar-IQ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753992" cy="2724300"/>
          </a:xfrm>
        </p:spPr>
        <p:txBody>
          <a:bodyPr/>
          <a:lstStyle/>
          <a:p>
            <a:pPr algn="r"/>
            <a:r>
              <a:rPr lang="ar-JO" dirty="0" smtClean="0"/>
              <a:t> 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6" name="Oval 5"/>
          <p:cNvSpPr/>
          <p:nvPr/>
        </p:nvSpPr>
        <p:spPr>
          <a:xfrm>
            <a:off x="5159022" y="2094089"/>
            <a:ext cx="3217334" cy="16538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ان تكون الزوجية الصحيحة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69245" y="2094089"/>
            <a:ext cx="3307644" cy="17046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JO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قيام</a:t>
            </a:r>
            <a:r>
              <a:rPr lang="ar-JO" sz="2000" dirty="0" smtClean="0">
                <a:solidFill>
                  <a:schemeClr val="tx1"/>
                </a:solidFill>
              </a:rPr>
              <a:t>قيام الزوجية حين الوفاة حقيقة أو حكما</a:t>
            </a:r>
            <a:r>
              <a:rPr lang="ar-JO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JO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ابمنتاااااالل</a:t>
            </a:r>
            <a:endParaRPr lang="ar-IQ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9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اذا مات الزوج وطلق زوجته قبل الموت ترث الزوجته بالشروط الاتية</a:t>
            </a:r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381458" cy="2724300"/>
          </a:xfrm>
        </p:spPr>
        <p:txBody>
          <a:bodyPr/>
          <a:lstStyle/>
          <a:p>
            <a:pPr algn="r"/>
            <a:r>
              <a:rPr lang="ar-JO" dirty="0"/>
              <a:t>.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6" name="Oval 5"/>
          <p:cNvSpPr/>
          <p:nvPr/>
        </p:nvSpPr>
        <p:spPr>
          <a:xfrm>
            <a:off x="5700889" y="2009422"/>
            <a:ext cx="2551289" cy="553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dirty="0" smtClean="0">
                <a:solidFill>
                  <a:schemeClr val="tx1"/>
                </a:solidFill>
              </a:rPr>
              <a:t>ان يطلقها وهو في مرض الموت</a:t>
            </a:r>
            <a:endParaRPr lang="ar-IQ" sz="16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15733" y="2692398"/>
            <a:ext cx="2720622" cy="575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dirty="0" smtClean="0">
                <a:solidFill>
                  <a:schemeClr val="tx1"/>
                </a:solidFill>
              </a:rPr>
              <a:t>ان لايكون الطلاق بسبب من الزوجة او بطلبها</a:t>
            </a:r>
            <a:endParaRPr lang="ar-IQ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05778" y="3397956"/>
            <a:ext cx="2585155" cy="620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dirty="0" smtClean="0">
                <a:solidFill>
                  <a:schemeClr val="tx1"/>
                </a:solidFill>
              </a:rPr>
              <a:t>ان يكون الطلاق بعد الدخول</a:t>
            </a:r>
            <a:endParaRPr lang="ar-IQ" sz="16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08400" y="2743200"/>
            <a:ext cx="2540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Oval 9"/>
          <p:cNvSpPr/>
          <p:nvPr/>
        </p:nvSpPr>
        <p:spPr>
          <a:xfrm>
            <a:off x="970844" y="1930541"/>
            <a:ext cx="2692401" cy="53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dirty="0" smtClean="0">
                <a:solidFill>
                  <a:schemeClr val="tx1"/>
                </a:solidFill>
              </a:rPr>
              <a:t>ان يموت في هذا المرض</a:t>
            </a:r>
            <a:endParaRPr lang="ar-IQ" sz="1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83733" y="3397956"/>
            <a:ext cx="2878667" cy="620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dirty="0" smtClean="0">
                <a:solidFill>
                  <a:schemeClr val="tx1"/>
                </a:solidFill>
              </a:rPr>
              <a:t>ان لا يوجد فيها مانع من موانع الميراث</a:t>
            </a:r>
            <a:endParaRPr lang="ar-IQ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5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dirty="0" smtClean="0"/>
              <a:t>السبب الثاني</a:t>
            </a:r>
            <a:endParaRPr lang="ar-IQ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52" y="1492832"/>
            <a:ext cx="7833015" cy="2724300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chemeClr val="accent1">
                    <a:lumMod val="75000"/>
                  </a:schemeClr>
                </a:solidFill>
              </a:rPr>
              <a:t>السبب الثاني: القرابة</a:t>
            </a:r>
          </a:p>
          <a:p>
            <a:pPr algn="r"/>
            <a:r>
              <a:rPr lang="ar-JO" dirty="0" smtClean="0"/>
              <a:t>اي صلة النسبية بين الوارث والموروث بالولادة بان تكون ناشئة عن نسب شرعي ويثبت هذا السبب باحدى الطرق الاتية؟</a:t>
            </a:r>
          </a:p>
          <a:p>
            <a:pPr algn="r"/>
            <a:r>
              <a:rPr lang="ar-JO" dirty="0"/>
              <a:t> </a:t>
            </a:r>
            <a:r>
              <a:rPr lang="ar-JO" dirty="0" smtClean="0"/>
              <a:t>1- قيام الزوجية الصحيحة بين من نسبه اليه الولد وبين من انجبته </a:t>
            </a:r>
          </a:p>
          <a:p>
            <a:pPr algn="r"/>
            <a:r>
              <a:rPr lang="ar-IQ" dirty="0" smtClean="0"/>
              <a:t>شروط الاقرار بالنسب:</a:t>
            </a:r>
            <a:r>
              <a:rPr lang="en-GB" dirty="0" smtClean="0"/>
              <a:t> </a:t>
            </a:r>
            <a:r>
              <a:rPr lang="ar-JO" dirty="0" smtClean="0"/>
              <a:t>2- الاقرار بالنسب: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7" name="Rounded Rectangle 6"/>
          <p:cNvSpPr/>
          <p:nvPr/>
        </p:nvSpPr>
        <p:spPr>
          <a:xfrm>
            <a:off x="1247421" y="3499555"/>
            <a:ext cx="5136445" cy="128693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JO" b="1" dirty="0" smtClean="0">
                <a:solidFill>
                  <a:schemeClr val="tx1"/>
                </a:solidFill>
              </a:rPr>
              <a:t>1- ان يكون المقرله مجهول النسب</a:t>
            </a: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2- ان يولد مثله لمثله</a:t>
            </a: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3- ان يصدقه المقر له اذا كان مميزا  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3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.</a:t>
            </a:r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2291644"/>
            <a:ext cx="7776569" cy="1970644"/>
          </a:xfrm>
        </p:spPr>
        <p:txBody>
          <a:bodyPr/>
          <a:lstStyle/>
          <a:p>
            <a:pPr algn="r"/>
            <a:r>
              <a:rPr lang="ar-IQ" dirty="0" smtClean="0"/>
              <a:t>3- ثبوت النسب بالبينة المقترنة بحكم القاضي و هذا الثبوت لا يقتصر أثره على المدعي عليه فحسب بل يتجاوز ذالك الى غيره. 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518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200" dirty="0" smtClean="0"/>
              <a:t>ميراث اللقيط</a:t>
            </a:r>
            <a:endParaRPr lang="ar-IQ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855593" cy="2724300"/>
          </a:xfrm>
        </p:spPr>
        <p:txBody>
          <a:bodyPr/>
          <a:lstStyle/>
          <a:p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7" name="Isosceles Triangle 6"/>
          <p:cNvSpPr/>
          <p:nvPr/>
        </p:nvSpPr>
        <p:spPr>
          <a:xfrm>
            <a:off x="1049867" y="1512710"/>
            <a:ext cx="7167993" cy="2731912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/>
                </a:solidFill>
              </a:rPr>
              <a:t>ميراث اللقيط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اللقيط هو ولد الذي يتخلى عنه اهله بعد ولادته خوفا من التهمة ، او تخلصا من النفقة 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ويثبت نسبه لكل من يدعه بمجرد ادعائه مادام غير معروف النسب من غير توقف على بيتة فاذا ثبت نسبه ثبت له كافة الحقوق بضمنها الميراث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7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3600" dirty="0" smtClean="0"/>
              <a:t>التبني والميراث</a:t>
            </a:r>
            <a:endParaRPr lang="ar-IQ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537988"/>
            <a:ext cx="7731414" cy="27243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6" name="Isosceles Triangle 5"/>
          <p:cNvSpPr/>
          <p:nvPr/>
        </p:nvSpPr>
        <p:spPr>
          <a:xfrm>
            <a:off x="982133" y="1433686"/>
            <a:ext cx="7032977" cy="3036713"/>
          </a:xfrm>
          <a:prstGeom prst="triangle">
            <a:avLst>
              <a:gd name="adj" fmla="val 485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tx1"/>
                </a:solidFill>
              </a:rPr>
              <a:t>التبني والميراث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يختلف التبني عن الاقرار بالنسب لان التبني استلحاق شخص معروف النسب الى اب او مجهول النسب الى شخص معين مع تصريح الاخير بانه يتخه ولدا وليس يولده الحقيقي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التبني تصرف قانوني منشيء لنسب غير حقيقي فلا يعترف به الاسلام ولا يقرر الحقوق الشرعية كالنفقة والميراث </a:t>
            </a:r>
            <a:r>
              <a:rPr lang="ar-IQ" dirty="0" smtClean="0">
                <a:solidFill>
                  <a:schemeClr val="tx1"/>
                </a:solidFill>
              </a:rPr>
              <a:t>.....</a:t>
            </a:r>
          </a:p>
        </p:txBody>
      </p:sp>
    </p:spTree>
    <p:extLst>
      <p:ext uri="{BB962C8B-B14F-4D97-AF65-F5344CB8AC3E}">
        <p14:creationId xmlns:p14="http://schemas.microsoft.com/office/powerpoint/2010/main" val="40533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3600" dirty="0" smtClean="0"/>
              <a:t>ميراث ولد الزنا</a:t>
            </a:r>
            <a:endParaRPr lang="ar-IQ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4" y="1537988"/>
            <a:ext cx="7641103" cy="2724300"/>
          </a:xfrm>
        </p:spPr>
        <p:txBody>
          <a:bodyPr/>
          <a:lstStyle/>
          <a:p>
            <a:pPr algn="r"/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sp>
        <p:nvSpPr>
          <p:cNvPr id="6" name="Rectangle 5"/>
          <p:cNvSpPr/>
          <p:nvPr/>
        </p:nvSpPr>
        <p:spPr>
          <a:xfrm>
            <a:off x="587022" y="1648178"/>
            <a:ext cx="7823199" cy="26980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1600" dirty="0" smtClean="0"/>
              <a:t>ولد الزنا هو المولود من غير زواج الشرعي مع العلم بعدم الشرعية ، فان اعترف رجل ببنوته دون ان يشير الى انه من ولد زنا وكان يولد مثله لمثله ثبت نسبه منه ، واذا لم يقر لا يثبت نسبه ولا يجري التوارث بينه و بين ابيه ولا بينه وبين اقاربه </a:t>
            </a:r>
          </a:p>
          <a:p>
            <a:pPr algn="ctr"/>
            <a:r>
              <a:rPr lang="ar-IQ" sz="1600" dirty="0" smtClean="0"/>
              <a:t>و يلحق بامه فيرثها ويرث اقاربها وترثه امه واقاربها لان صلة بامه مؤكدة ن  ولو كان ثبت بانه ولد زنا</a:t>
            </a:r>
          </a:p>
          <a:p>
            <a:pPr algn="ctr"/>
            <a:endParaRPr lang="ar-IQ" dirty="0"/>
          </a:p>
          <a:p>
            <a:pPr algn="ctr"/>
            <a:r>
              <a:rPr lang="ar-IQ" sz="1600" dirty="0" smtClean="0"/>
              <a:t>ولم يتطرق المشرع العراقي لهذا الموضوع ، واخذ بعض قوانين البلاد العربية براي الجمهور</a:t>
            </a:r>
            <a:endParaRPr lang="ar-IQ" sz="1600" dirty="0"/>
          </a:p>
        </p:txBody>
      </p:sp>
    </p:spTree>
    <p:extLst>
      <p:ext uri="{BB962C8B-B14F-4D97-AF65-F5344CB8AC3E}">
        <p14:creationId xmlns:p14="http://schemas.microsoft.com/office/powerpoint/2010/main" val="32003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1849</TotalTime>
  <Words>536</Words>
  <Application>Microsoft Office PowerPoint</Application>
  <PresentationFormat>On-screen Show (16:9)</PresentationFormat>
  <Paragraphs>66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Maiandra GD</vt:lpstr>
      <vt:lpstr>Arvo</vt:lpstr>
      <vt:lpstr>Roboto Condensed</vt:lpstr>
      <vt:lpstr>Roboto Condensed Light</vt:lpstr>
      <vt:lpstr>Salerio template</vt:lpstr>
      <vt:lpstr>الميراث والوصية في الفقه والقانون</vt:lpstr>
      <vt:lpstr>اسباب الميراث</vt:lpstr>
      <vt:lpstr>شروط الميراث الزوجية                    </vt:lpstr>
      <vt:lpstr>اذا مات الزوج وطلق زوجته قبل الموت ترث الزوجته بالشروط الاتية</vt:lpstr>
      <vt:lpstr>السبب الثاني</vt:lpstr>
      <vt:lpstr>.</vt:lpstr>
      <vt:lpstr>ميراث اللقيط</vt:lpstr>
      <vt:lpstr>التبني والميراث</vt:lpstr>
      <vt:lpstr>ميراث ولد الزنا</vt:lpstr>
      <vt:lpstr>ميراث ولد اللعان</vt:lpstr>
      <vt:lpstr>السبب العام ( الولاية العامة)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Metakaolin as Supplementary Cementitious Material and its Effects on Properties of Concrete: A Review</dc:title>
  <cp:lastModifiedBy>كومبيوتةرى  سوران</cp:lastModifiedBy>
  <cp:revision>72</cp:revision>
  <dcterms:modified xsi:type="dcterms:W3CDTF">2018-10-15T20:05:12Z</dcterms:modified>
</cp:coreProperties>
</file>