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98" r:id="rId1"/>
  </p:sldMasterIdLst>
  <p:notesMasterIdLst>
    <p:notesMasterId r:id="rId16"/>
  </p:notesMasterIdLst>
  <p:sldIdLst>
    <p:sldId id="256" r:id="rId2"/>
    <p:sldId id="295" r:id="rId3"/>
    <p:sldId id="296" r:id="rId4"/>
    <p:sldId id="297" r:id="rId5"/>
    <p:sldId id="298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294" r:id="rId15"/>
  </p:sldIdLst>
  <p:sldSz cx="9144000" cy="5143500" type="screen16x9"/>
  <p:notesSz cx="6858000" cy="9144000"/>
  <p:embeddedFontLst>
    <p:embeddedFont>
      <p:font typeface="Maiandra GD" pitchFamily="34" charset="0"/>
      <p:regular r:id="rId17"/>
    </p:embeddedFont>
    <p:embeddedFont>
      <p:font typeface="Ali-A-Sahifa Bold" pitchFamily="2" charset="-78"/>
      <p:regular r:id="rId18"/>
    </p:embeddedFont>
    <p:embeddedFont>
      <p:font typeface="Impact" pitchFamily="34" charset="0"/>
      <p:regular r:id="rId19"/>
    </p:embeddedFont>
    <p:embeddedFont>
      <p:font typeface="Ali-A-Sharif Bold" pitchFamily="2" charset="-78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كومبيوتةرى  سوران" initials="كومبيوتة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9A2E"/>
    <a:srgbClr val="D49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3B5BEE9-F862-46B3-84CD-1F8D277F957E}">
  <a:tblStyle styleId="{13B5BEE9-F862-46B3-84CD-1F8D277F957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464"/>
  </p:normalViewPr>
  <p:slideViewPr>
    <p:cSldViewPr snapToGrid="0">
      <p:cViewPr>
        <p:scale>
          <a:sx n="84" d="100"/>
          <a:sy n="84" d="100"/>
        </p:scale>
        <p:origin x="-966" y="-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7502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0887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00300"/>
            <a:ext cx="7543800" cy="1143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543300"/>
            <a:ext cx="6858000" cy="74295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October 20,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7" name="Rectangle 6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14350"/>
            <a:ext cx="7239000" cy="291465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October 20,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14351"/>
            <a:ext cx="1828800" cy="40576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14351"/>
            <a:ext cx="5715000" cy="36576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October 20,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October 20,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57450"/>
            <a:ext cx="7543800" cy="12573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714750"/>
            <a:ext cx="6858000" cy="6858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October 20,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8" name="Rectangle 7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October 20,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October 20,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October 20,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October 20,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42900"/>
            <a:ext cx="4594934" cy="30860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342900"/>
            <a:ext cx="2673657" cy="30861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October 20,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153444" y="1885752"/>
            <a:ext cx="28575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42900"/>
            <a:ext cx="7543800" cy="21717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628900"/>
            <a:ext cx="7391400" cy="60364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October 20,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14350"/>
            <a:ext cx="7543800" cy="29146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2B1B13E-D5AF-485E-81A1-82A140076526}" type="datetime4">
              <a:rPr lang="en-US" smtClean="0"/>
              <a:pPr/>
              <a:t>October 20,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4656582"/>
            <a:ext cx="48738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1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0" y="1090750"/>
            <a:ext cx="60537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2000"/>
            </a:pPr>
            <a:r>
              <a:rPr lang="ar-JO" sz="5400" dirty="0" smtClean="0">
                <a:solidFill>
                  <a:srgbClr val="C00000"/>
                </a:solidFill>
                <a:cs typeface="+mn-cs"/>
              </a:rPr>
              <a:t>الميراث والوصية</a:t>
            </a:r>
            <a:br>
              <a:rPr lang="ar-JO" sz="5400" dirty="0" smtClean="0">
                <a:solidFill>
                  <a:srgbClr val="C00000"/>
                </a:solidFill>
                <a:cs typeface="+mn-cs"/>
              </a:rPr>
            </a:br>
            <a:r>
              <a:rPr lang="ar-JO" sz="5400" dirty="0" smtClean="0">
                <a:solidFill>
                  <a:srgbClr val="C00000"/>
                </a:solidFill>
                <a:cs typeface="+mn-cs"/>
              </a:rPr>
              <a:t>في الفقه والقانون</a:t>
            </a:r>
            <a:endParaRPr sz="5400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47463" y="4221125"/>
            <a:ext cx="2117871" cy="40011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Mr.Ako</a:t>
            </a:r>
            <a:r>
              <a:rPr lang="en-US" sz="2000" dirty="0" smtClean="0">
                <a:solidFill>
                  <a:srgbClr val="C00000"/>
                </a:solidFill>
              </a:rPr>
              <a:t> Sabah</a:t>
            </a:r>
            <a:endParaRPr lang="en-US" sz="2000" dirty="0">
              <a:solidFill>
                <a:srgbClr val="C00000"/>
              </a:solidFill>
              <a:latin typeface="Maiandra GD" panose="020E0502030308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06097" y="4656112"/>
            <a:ext cx="3197111" cy="374969"/>
          </a:xfrm>
          <a:prstGeom prst="roundRect">
            <a:avLst/>
          </a:prstGeom>
          <a:solidFill>
            <a:srgbClr val="D69A2E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Maiandra GD" panose="020E0502030308020204" pitchFamily="34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Maiandra GD" panose="020E0502030308020204" pitchFamily="34" charset="0"/>
              </a:rPr>
              <a:t>21.10.2018</a:t>
            </a:r>
            <a:endParaRPr lang="en-US" sz="1600" dirty="0">
              <a:solidFill>
                <a:srgbClr val="C00000"/>
              </a:solidFill>
              <a:latin typeface="Maiandra GD" panose="020E0502030308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090750"/>
            <a:ext cx="7735711" cy="2961900"/>
          </a:xfrm>
        </p:spPr>
        <p:txBody>
          <a:bodyPr>
            <a:normAutofit/>
          </a:bodyPr>
          <a:lstStyle/>
          <a:p>
            <a:pPr algn="r"/>
            <a:r>
              <a:rPr lang="ar-JO" sz="2800" dirty="0" smtClean="0">
                <a:solidFill>
                  <a:srgbClr val="C00000"/>
                </a:solidFill>
                <a:cs typeface="Ali-A-Sharif Bold" pitchFamily="2" charset="-78"/>
              </a:rPr>
              <a:t>ب- اختلاف الدين:</a:t>
            </a:r>
            <a:r>
              <a:rPr lang="ar-JO" sz="2000" dirty="0">
                <a:cs typeface="Ali-A-Sharif Bold" pitchFamily="2" charset="-78"/>
              </a:rPr>
              <a:t> </a:t>
            </a:r>
            <a:r>
              <a:rPr lang="ar-JO" sz="2000" dirty="0" smtClean="0">
                <a:cs typeface="Ali-A-Sharif Bold" pitchFamily="2" charset="-78"/>
              </a:rPr>
              <a:t>اختلاف الدين </a:t>
            </a:r>
            <a:br>
              <a:rPr lang="ar-JO" sz="2000" dirty="0" smtClean="0">
                <a:cs typeface="Ali-A-Sharif Bold" pitchFamily="2" charset="-78"/>
              </a:rPr>
            </a:br>
            <a:r>
              <a:rPr lang="ar-JO" sz="2000" dirty="0" smtClean="0">
                <a:cs typeface="Ali-A-Sharif Bold" pitchFamily="2" charset="-78"/>
              </a:rPr>
              <a:t>مانعا من الميراث  والدليل ( لا يتوارث اهل </a:t>
            </a:r>
            <a:br>
              <a:rPr lang="ar-JO" sz="2000" dirty="0" smtClean="0">
                <a:cs typeface="Ali-A-Sharif Bold" pitchFamily="2" charset="-78"/>
              </a:rPr>
            </a:br>
            <a:r>
              <a:rPr lang="ar-JO" sz="2000" dirty="0" smtClean="0">
                <a:cs typeface="Ali-A-Sharif Bold" pitchFamily="2" charset="-78"/>
              </a:rPr>
              <a:t>الميلتين)</a:t>
            </a:r>
            <a:br>
              <a:rPr lang="ar-JO" sz="2000" dirty="0" smtClean="0">
                <a:cs typeface="Ali-A-Sharif Bold" pitchFamily="2" charset="-78"/>
              </a:rPr>
            </a:br>
            <a:r>
              <a:rPr lang="ar-JO" sz="2000" dirty="0">
                <a:cs typeface="Ali-A-Sharif Bold" pitchFamily="2" charset="-78"/>
              </a:rPr>
              <a:t/>
            </a:r>
            <a:br>
              <a:rPr lang="ar-JO" sz="2000" dirty="0">
                <a:cs typeface="Ali-A-Sharif Bold" pitchFamily="2" charset="-78"/>
              </a:rPr>
            </a:br>
            <a:r>
              <a:rPr lang="ar-JO" sz="2000" dirty="0" smtClean="0">
                <a:cs typeface="Ali-A-Sharif Bold" pitchFamily="2" charset="-78"/>
              </a:rPr>
              <a:t>ولكن من جهة اخرى اقر صحة الوصية مع </a:t>
            </a:r>
            <a:br>
              <a:rPr lang="ar-JO" sz="2000" dirty="0" smtClean="0">
                <a:cs typeface="Ali-A-Sharif Bold" pitchFamily="2" charset="-78"/>
              </a:rPr>
            </a:br>
            <a:r>
              <a:rPr lang="ar-JO" sz="2000" dirty="0" smtClean="0">
                <a:cs typeface="Ali-A-Sharif Bold" pitchFamily="2" charset="-78"/>
              </a:rPr>
              <a:t>قيام اختلاف الدين .</a:t>
            </a:r>
            <a:endParaRPr lang="ar-IQ" sz="2800" dirty="0">
              <a:cs typeface="Ali-A-Sharif Bold" pitchFamily="2" charset="-78"/>
            </a:endParaRPr>
          </a:p>
        </p:txBody>
      </p:sp>
      <p:pic>
        <p:nvPicPr>
          <p:cNvPr id="6146" name="Picture 2" descr="E:\the-tolerance-myth061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11" y="1402821"/>
            <a:ext cx="4555068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69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0750"/>
            <a:ext cx="7645400" cy="2961900"/>
          </a:xfrm>
        </p:spPr>
        <p:txBody>
          <a:bodyPr>
            <a:normAutofit fontScale="90000"/>
          </a:bodyPr>
          <a:lstStyle/>
          <a:p>
            <a:pPr algn="ctr"/>
            <a:r>
              <a:rPr lang="ar-JO" sz="3200" dirty="0" smtClean="0">
                <a:solidFill>
                  <a:srgbClr val="C00000"/>
                </a:solidFill>
                <a:cs typeface="Ali-A-Sahifa Bold" pitchFamily="2" charset="-78"/>
              </a:rPr>
              <a:t>ميراث المرتد</a:t>
            </a:r>
            <a:r>
              <a:rPr lang="ar-JO" sz="3200" dirty="0" smtClean="0">
                <a:cs typeface="Ali-A-Sahifa Bold" pitchFamily="2" charset="-78"/>
              </a:rPr>
              <a:t/>
            </a:r>
            <a:br>
              <a:rPr lang="ar-JO" sz="3200" dirty="0" smtClean="0">
                <a:cs typeface="Ali-A-Sahifa Bold" pitchFamily="2" charset="-78"/>
              </a:rPr>
            </a:br>
            <a:r>
              <a:rPr lang="ar-JO" sz="2400" dirty="0" smtClean="0">
                <a:solidFill>
                  <a:srgbClr val="C00000"/>
                </a:solidFill>
                <a:cs typeface="Ali-A-Sahifa Bold" pitchFamily="2" charset="-78"/>
              </a:rPr>
              <a:t>المرتد:</a:t>
            </a:r>
            <a:r>
              <a:rPr lang="ar-JO" sz="2400" dirty="0" smtClean="0">
                <a:cs typeface="Ali-A-Sahifa Bold" pitchFamily="2" charset="-78"/>
              </a:rPr>
              <a:t> من رجع عن دين الاسلام وهو بالغ عاقل ، وحكمه كالاتي</a:t>
            </a:r>
            <a:br>
              <a:rPr lang="ar-JO" sz="2400" dirty="0" smtClean="0">
                <a:cs typeface="Ali-A-Sahifa Bold" pitchFamily="2" charset="-78"/>
              </a:rPr>
            </a:br>
            <a:r>
              <a:rPr lang="ar-JO" sz="2400" dirty="0" smtClean="0">
                <a:solidFill>
                  <a:srgbClr val="C00000"/>
                </a:solidFill>
                <a:cs typeface="Ali-A-Sahifa Bold" pitchFamily="2" charset="-78"/>
              </a:rPr>
              <a:t>أ- ارثه من الغير: </a:t>
            </a:r>
            <a:r>
              <a:rPr lang="ar-JO" sz="2000" dirty="0" smtClean="0">
                <a:cs typeface="Ali-A-Sahifa Bold" pitchFamily="2" charset="-78"/>
              </a:rPr>
              <a:t>اجمع فقهاء على انه لا يرث من غيره سواء اكان هذا الغير مسلما أم لا 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solidFill>
                  <a:srgbClr val="C00000"/>
                </a:solidFill>
                <a:cs typeface="Ali-A-Sahifa Bold" pitchFamily="2" charset="-78"/>
              </a:rPr>
              <a:t>ب- </a:t>
            </a:r>
            <a:r>
              <a:rPr lang="ar-JO" sz="2400" dirty="0" smtClean="0">
                <a:solidFill>
                  <a:srgbClr val="C00000"/>
                </a:solidFill>
                <a:cs typeface="Ali-A-Sahifa Bold" pitchFamily="2" charset="-78"/>
              </a:rPr>
              <a:t>ارث الغير من المرتد:</a:t>
            </a:r>
            <a:r>
              <a:rPr lang="ar-JO" sz="2000" dirty="0" smtClean="0">
                <a:solidFill>
                  <a:srgbClr val="C00000"/>
                </a:solidFill>
                <a:cs typeface="Ali-A-Sahifa Bold" pitchFamily="2" charset="-78"/>
              </a:rPr>
              <a:t> </a:t>
            </a:r>
            <a:r>
              <a:rPr lang="ar-JO" sz="2000" dirty="0" smtClean="0">
                <a:cs typeface="Ali-A-Sahifa Bold" pitchFamily="2" charset="-78"/>
              </a:rPr>
              <a:t/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solidFill>
                  <a:srgbClr val="C00000"/>
                </a:solidFill>
                <a:cs typeface="Ali-A-Sahifa Bold" pitchFamily="2" charset="-78"/>
              </a:rPr>
              <a:t>- </a:t>
            </a:r>
            <a:r>
              <a:rPr lang="ar-JO" sz="2000" dirty="0" smtClean="0">
                <a:solidFill>
                  <a:srgbClr val="C00000"/>
                </a:solidFill>
                <a:cs typeface="Ali-A-Sahifa Bold" pitchFamily="2" charset="-78"/>
              </a:rPr>
              <a:t>قال البعض: </a:t>
            </a:r>
            <a:r>
              <a:rPr lang="ar-JO" sz="2000" dirty="0" smtClean="0">
                <a:cs typeface="Ali-A-Sahifa Bold" pitchFamily="2" charset="-78"/>
              </a:rPr>
              <a:t>مااكتسبه حال اسلامه لورثته ، وما حصل عليه بعد الارتداد فيء للمسلمين و يكون للخزانة العامة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solidFill>
                  <a:srgbClr val="C00000"/>
                </a:solidFill>
                <a:cs typeface="Ali-A-Sahifa Bold" pitchFamily="2" charset="-78"/>
              </a:rPr>
              <a:t>- </a:t>
            </a:r>
            <a:r>
              <a:rPr lang="ar-JO" sz="2000" dirty="0" smtClean="0">
                <a:solidFill>
                  <a:srgbClr val="C00000"/>
                </a:solidFill>
                <a:cs typeface="Ali-A-Sahifa Bold" pitchFamily="2" charset="-78"/>
              </a:rPr>
              <a:t>وقال بعض:</a:t>
            </a:r>
            <a:r>
              <a:rPr lang="ar-JO" sz="2000" dirty="0" smtClean="0">
                <a:cs typeface="Ali-A-Sahifa Bold" pitchFamily="2" charset="-78"/>
              </a:rPr>
              <a:t> الكل للخزانة العامة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solidFill>
                  <a:srgbClr val="C00000"/>
                </a:solidFill>
                <a:cs typeface="Ali-A-Sahifa Bold" pitchFamily="2" charset="-78"/>
              </a:rPr>
              <a:t>- </a:t>
            </a:r>
            <a:r>
              <a:rPr lang="ar-JO" sz="2000" dirty="0" smtClean="0">
                <a:solidFill>
                  <a:srgbClr val="C00000"/>
                </a:solidFill>
                <a:cs typeface="Ali-A-Sahifa Bold" pitchFamily="2" charset="-78"/>
              </a:rPr>
              <a:t>وقال الاخرون:</a:t>
            </a:r>
            <a:r>
              <a:rPr lang="ar-JO" sz="2000" dirty="0" smtClean="0">
                <a:cs typeface="Ali-A-Sahifa Bold" pitchFamily="2" charset="-78"/>
              </a:rPr>
              <a:t> الكل لورثته لانهم اجتمع سببان الاسلام والقرابة</a:t>
            </a:r>
            <a:endParaRPr lang="ar-IQ" sz="3200" dirty="0">
              <a:cs typeface="Ali-A-Sahifa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88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0750"/>
            <a:ext cx="7927622" cy="2961900"/>
          </a:xfrm>
        </p:spPr>
        <p:txBody>
          <a:bodyPr>
            <a:normAutofit fontScale="90000"/>
          </a:bodyPr>
          <a:lstStyle/>
          <a:p>
            <a:pPr algn="ctr"/>
            <a:r>
              <a:rPr lang="ar-JO" sz="3200" dirty="0" smtClean="0">
                <a:solidFill>
                  <a:srgbClr val="C00000"/>
                </a:solidFill>
                <a:cs typeface="Ali-A-Sahifa Bold" pitchFamily="2" charset="-78"/>
              </a:rPr>
              <a:t>اختلاف الدارين</a:t>
            </a:r>
            <a:r>
              <a:rPr lang="ar-JO" sz="3200" dirty="0" smtClean="0">
                <a:cs typeface="Ali-A-Sahifa Bold" pitchFamily="2" charset="-78"/>
              </a:rPr>
              <a:t/>
            </a:r>
            <a:br>
              <a:rPr lang="ar-JO" sz="3200" dirty="0" smtClean="0">
                <a:cs typeface="Ali-A-Sahifa Bold" pitchFamily="2" charset="-78"/>
              </a:rPr>
            </a:br>
            <a:r>
              <a:rPr lang="ar-JO" sz="2400" dirty="0" smtClean="0">
                <a:cs typeface="Ali-A-Sahifa Bold" pitchFamily="2" charset="-78"/>
              </a:rPr>
              <a:t>المسلم يرث المسلم وان اختلفت الدول والجنسية، لان قانون الاحوال الشخصية للمسلمين شخصي يتبع شخصهم أينما حلو وارتحلو، فالمسلم العراقي يرث من المسلم التركي و هكذا </a:t>
            </a:r>
            <a:br>
              <a:rPr lang="ar-JO" sz="2400" dirty="0" smtClean="0">
                <a:cs typeface="Ali-A-Sahifa Bold" pitchFamily="2" charset="-78"/>
              </a:rPr>
            </a:br>
            <a:r>
              <a:rPr lang="ar-JO" sz="2400" dirty="0" smtClean="0">
                <a:cs typeface="Ali-A-Sahifa Bold" pitchFamily="2" charset="-78"/>
              </a:rPr>
              <a:t/>
            </a:r>
            <a:br>
              <a:rPr lang="ar-JO" sz="2400" dirty="0" smtClean="0">
                <a:cs typeface="Ali-A-Sahifa Bold" pitchFamily="2" charset="-78"/>
              </a:rPr>
            </a:br>
            <a:r>
              <a:rPr lang="ar-JO" sz="2400" dirty="0" smtClean="0">
                <a:cs typeface="Ali-A-Sahifa Bold" pitchFamily="2" charset="-78"/>
              </a:rPr>
              <a:t>ولكن يطبق اختلاف الدارين بالنسبة لغير المسلمين ، على سبيل المثل </a:t>
            </a:r>
            <a:br>
              <a:rPr lang="ar-JO" sz="2400" dirty="0" smtClean="0">
                <a:cs typeface="Ali-A-Sahifa Bold" pitchFamily="2" charset="-78"/>
              </a:rPr>
            </a:br>
            <a:r>
              <a:rPr lang="ar-JO" sz="2400" dirty="0" smtClean="0">
                <a:cs typeface="Ali-A-Sahifa Bold" pitchFamily="2" charset="-78"/>
              </a:rPr>
              <a:t>اليهودي العراقي مع اليهودي المنتمي الى كيان الصهيوني في فلسطين المحتلة لا توارث بينهما مادمنا في حالة الحرب مع هذا الكيان </a:t>
            </a:r>
            <a:endParaRPr lang="ar-IQ" sz="3200" dirty="0">
              <a:cs typeface="Ali-A-Sahifa Bold" pitchFamily="2" charset="-78"/>
            </a:endParaRPr>
          </a:p>
        </p:txBody>
      </p:sp>
      <p:pic>
        <p:nvPicPr>
          <p:cNvPr id="7171" name="Picture 3" descr="E:\84727C2D-1409-45E3-A0DA-74E56F3B70B4_cx0_cy0_cw99_w1023_r1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" y="3962399"/>
            <a:ext cx="6937021" cy="64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57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0750"/>
            <a:ext cx="7848600" cy="2961900"/>
          </a:xfrm>
        </p:spPr>
        <p:txBody>
          <a:bodyPr>
            <a:normAutofit/>
          </a:bodyPr>
          <a:lstStyle/>
          <a:p>
            <a:pPr algn="r"/>
            <a:r>
              <a:rPr lang="ar-JO" sz="2800" dirty="0" smtClean="0">
                <a:solidFill>
                  <a:srgbClr val="C00000"/>
                </a:solidFill>
                <a:cs typeface="Ali-A-Sahifa Bold" pitchFamily="2" charset="-78"/>
              </a:rPr>
              <a:t>    اختلاف الجنسية والميراث</a:t>
            </a:r>
            <a:br>
              <a:rPr lang="ar-JO" sz="2800" dirty="0" smtClean="0">
                <a:solidFill>
                  <a:srgbClr val="C00000"/>
                </a:solidFill>
                <a:cs typeface="Ali-A-Sahifa Bold" pitchFamily="2" charset="-78"/>
              </a:rPr>
            </a:br>
            <a:r>
              <a:rPr lang="ar-JO" sz="2000" dirty="0" smtClean="0">
                <a:cs typeface="Ali-A-Sahifa Bold" pitchFamily="2" charset="-78"/>
              </a:rPr>
              <a:t>القانون العراقي لا يسمح بانتقال ملكية العقار 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cs typeface="Ali-A-Sahifa Bold" pitchFamily="2" charset="-78"/>
              </a:rPr>
              <a:t>من الموصي الى موصي له الذي يختلف معه في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cs typeface="Ali-A-Sahifa Bold" pitchFamily="2" charset="-78"/>
              </a:rPr>
              <a:t>الجنسية ، و يجيز الوصية في هذه الحالة 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cs typeface="Ali-A-Sahifa Bold" pitchFamily="2" charset="-78"/>
              </a:rPr>
              <a:t>بالمنقول فقط بشرط المقابلة بالمثل ، كما جاء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cs typeface="Ali-A-Sahifa Bold" pitchFamily="2" charset="-78"/>
              </a:rPr>
              <a:t>في المادة (71) ( و تصح الوصية بالمنقول 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cs typeface="Ali-A-Sahifa Bold" pitchFamily="2" charset="-78"/>
              </a:rPr>
              <a:t>فقط مع اختلاف الدين ، وتصح به مع اختلاف 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cs typeface="Ali-A-Sahifa Bold" pitchFamily="2" charset="-78"/>
              </a:rPr>
              <a:t>الجنسية بشرط المقابلة بالمثل) </a:t>
            </a:r>
            <a:endParaRPr lang="ar-IQ" sz="2800" dirty="0">
              <a:cs typeface="Ali-A-Sahifa Bold" pitchFamily="2" charset="-78"/>
            </a:endParaRPr>
          </a:p>
        </p:txBody>
      </p:sp>
      <p:pic>
        <p:nvPicPr>
          <p:cNvPr id="8194" name="Picture 2" descr="E:\1021781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95" y="1275644"/>
            <a:ext cx="4016728" cy="272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17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FA9AF2-4EE3-8547-B3B1-AFE0FF597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276" y="1537988"/>
            <a:ext cx="6133063" cy="2876357"/>
          </a:xfrm>
        </p:spPr>
        <p:txBody>
          <a:bodyPr/>
          <a:lstStyle/>
          <a:p>
            <a:pPr marL="101600" indent="0" algn="r" rtl="1">
              <a:buNone/>
            </a:pPr>
            <a:endParaRPr lang="en-US" sz="4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C0C298B-396F-DC43-AFC7-1160514F8D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6146" name="Picture 2" descr="E:\7026992b9b4d40028d904f90000f62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8" y="1648179"/>
            <a:ext cx="7010399" cy="308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3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0750"/>
            <a:ext cx="8006644" cy="2961900"/>
          </a:xfrm>
        </p:spPr>
        <p:txBody>
          <a:bodyPr>
            <a:normAutofit fontScale="90000"/>
          </a:bodyPr>
          <a:lstStyle/>
          <a:p>
            <a:pPr algn="ctr"/>
            <a:r>
              <a:rPr lang="ar-JO" sz="3600" dirty="0" smtClean="0">
                <a:solidFill>
                  <a:srgbClr val="C00000"/>
                </a:solidFill>
                <a:cs typeface="Ali-A-Sahifa Bold" pitchFamily="2" charset="-78"/>
              </a:rPr>
              <a:t>أركان الميراث</a:t>
            </a:r>
            <a:r>
              <a:rPr lang="ar-JO" sz="3200" dirty="0" smtClean="0">
                <a:cs typeface="Ali-A-Sahifa Bold" pitchFamily="2" charset="-78"/>
              </a:rPr>
              <a:t/>
            </a:r>
            <a:br>
              <a:rPr lang="ar-JO" sz="3200" dirty="0" smtClean="0">
                <a:cs typeface="Ali-A-Sahifa Bold" pitchFamily="2" charset="-78"/>
              </a:rPr>
            </a:br>
            <a:r>
              <a:rPr lang="ar-JO" sz="2700" dirty="0" smtClean="0">
                <a:solidFill>
                  <a:srgbClr val="C00000"/>
                </a:solidFill>
                <a:cs typeface="Ali-A-Sahifa Bold" pitchFamily="2" charset="-78"/>
              </a:rPr>
              <a:t>الركن الاول: المورث</a:t>
            </a:r>
            <a:r>
              <a:rPr lang="ar-JO" sz="2000" dirty="0" smtClean="0">
                <a:cs typeface="Ali-A-Sahifa Bold" pitchFamily="2" charset="-78"/>
              </a:rPr>
              <a:t/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200" dirty="0" smtClean="0">
                <a:cs typeface="Ali-A-Sahifa Bold" pitchFamily="2" charset="-78"/>
              </a:rPr>
              <a:t>و هو المتوفي حقيقة كمن ثبت موته باامشاهدة أو السكاع، أو حكما كالمفقود الذي يحكم القاضي بوفاته بناء على ادلة مبررة ، او تقديرا كموت الجنين </a:t>
            </a:r>
            <a:br>
              <a:rPr lang="ar-JO" sz="2200" dirty="0" smtClean="0">
                <a:cs typeface="Ali-A-Sahifa Bold" pitchFamily="2" charset="-78"/>
              </a:rPr>
            </a:br>
            <a:r>
              <a:rPr lang="ar-JO" sz="2000" dirty="0">
                <a:cs typeface="Ali-A-Sahifa Bold" pitchFamily="2" charset="-78"/>
              </a:rPr>
              <a:t/>
            </a:r>
            <a:br>
              <a:rPr lang="ar-JO" sz="2000" dirty="0">
                <a:cs typeface="Ali-A-Sahifa Bold" pitchFamily="2" charset="-78"/>
              </a:rPr>
            </a:br>
            <a:r>
              <a:rPr lang="ar-JO" sz="3100" dirty="0" smtClean="0">
                <a:solidFill>
                  <a:srgbClr val="C00000"/>
                </a:solidFill>
                <a:cs typeface="Ali-A-Sahifa Bold" pitchFamily="2" charset="-78"/>
              </a:rPr>
              <a:t>الركن الثاني: الوارث</a:t>
            </a:r>
            <a:r>
              <a:rPr lang="ar-JO" sz="2000" dirty="0" smtClean="0">
                <a:cs typeface="Ali-A-Sahifa Bold" pitchFamily="2" charset="-78"/>
              </a:rPr>
              <a:t/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200" dirty="0" smtClean="0">
                <a:cs typeface="Ali-A-Sahifa Bold" pitchFamily="2" charset="-78"/>
              </a:rPr>
              <a:t>وهو انسان حي حقيقة ، او استصحابا، او تقديرا ، فالحي حقيقة: كمن تثبت حياته بالمشاهدة، والسماع، او البينة</a:t>
            </a:r>
            <a:r>
              <a:rPr lang="ar-JO" sz="2000" dirty="0" smtClean="0">
                <a:cs typeface="Ali-A-Sahifa Bold" pitchFamily="2" charset="-78"/>
              </a:rPr>
              <a:t/>
            </a:r>
            <a:br>
              <a:rPr lang="ar-JO" sz="2000" dirty="0" smtClean="0">
                <a:cs typeface="Ali-A-Sahifa Bold" pitchFamily="2" charset="-78"/>
              </a:rPr>
            </a:br>
            <a:endParaRPr lang="ar-IQ" sz="3200" dirty="0">
              <a:cs typeface="Ali-A-Sahifa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057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0750"/>
            <a:ext cx="8074378" cy="2961900"/>
          </a:xfrm>
        </p:spPr>
        <p:txBody>
          <a:bodyPr>
            <a:normAutofit fontScale="90000"/>
          </a:bodyPr>
          <a:lstStyle/>
          <a:p>
            <a:pPr algn="ctr"/>
            <a:r>
              <a:rPr lang="ar-JO" sz="3600" dirty="0" smtClean="0">
                <a:solidFill>
                  <a:srgbClr val="C00000"/>
                </a:solidFill>
                <a:cs typeface="Ali-A-Sharif Bold" pitchFamily="2" charset="-78"/>
              </a:rPr>
              <a:t>الركن الثالث: التركة</a:t>
            </a:r>
            <a:r>
              <a:rPr lang="ar-JO" sz="3200" dirty="0" smtClean="0">
                <a:cs typeface="Ali-A-Sharif Bold" pitchFamily="2" charset="-78"/>
              </a:rPr>
              <a:t/>
            </a:r>
            <a:br>
              <a:rPr lang="ar-JO" sz="3200" dirty="0" smtClean="0">
                <a:cs typeface="Ali-A-Sharif Bold" pitchFamily="2" charset="-78"/>
              </a:rPr>
            </a:br>
            <a:r>
              <a:rPr lang="ar-JO" sz="2200" dirty="0" smtClean="0">
                <a:cs typeface="Ali-A-Sharif Bold" pitchFamily="2" charset="-78"/>
              </a:rPr>
              <a:t>و هي عبارة عما يتركه الميت من الاموال المنقولة و غير المنقولة سواء كانت في حيازته حين الوفاة ام في حيازة شرعية للغير كالعين المستاجرة او المستعارة ، ام حيازة غير شرعية كالمال المغصوب او المسروق</a:t>
            </a:r>
            <a:br>
              <a:rPr lang="ar-JO" sz="2200" dirty="0" smtClean="0">
                <a:cs typeface="Ali-A-Sharif Bold" pitchFamily="2" charset="-78"/>
              </a:rPr>
            </a:br>
            <a:r>
              <a:rPr lang="ar-JO" sz="2200" dirty="0" smtClean="0">
                <a:cs typeface="Ali-A-Sharif Bold" pitchFamily="2" charset="-78"/>
              </a:rPr>
              <a:t/>
            </a:r>
            <a:br>
              <a:rPr lang="ar-JO" sz="2200" dirty="0" smtClean="0">
                <a:cs typeface="Ali-A-Sharif Bold" pitchFamily="2" charset="-78"/>
              </a:rPr>
            </a:br>
            <a:r>
              <a:rPr lang="ar-JO" sz="2200" dirty="0" smtClean="0">
                <a:cs typeface="Ali-A-Sharif Bold" pitchFamily="2" charset="-78"/>
              </a:rPr>
              <a:t>(الحقوق المالية المحضة والحقوق الشخصية والحقوق ذات الطبيعتين)</a:t>
            </a:r>
            <a:br>
              <a:rPr lang="ar-JO" sz="2200" dirty="0" smtClean="0">
                <a:cs typeface="Ali-A-Sharif Bold" pitchFamily="2" charset="-78"/>
              </a:rPr>
            </a:br>
            <a:r>
              <a:rPr lang="ar-JO" sz="2200" dirty="0" smtClean="0">
                <a:cs typeface="Ali-A-Sharif Bold" pitchFamily="2" charset="-78"/>
              </a:rPr>
              <a:t>ومايتركه من الحقوق المالية المضة و الديون الثابتة في ذمة الغير و لا يتركه الحقوق الشخصية كالوظيفة</a:t>
            </a:r>
            <a:br>
              <a:rPr lang="ar-JO" sz="2200" dirty="0" smtClean="0">
                <a:cs typeface="Ali-A-Sharif Bold" pitchFamily="2" charset="-78"/>
              </a:rPr>
            </a:br>
            <a:r>
              <a:rPr lang="ar-JO" sz="2200" dirty="0" smtClean="0">
                <a:cs typeface="Ali-A-Sharif Bold" pitchFamily="2" charset="-78"/>
              </a:rPr>
              <a:t> والحقوق ذات الطبيعتين</a:t>
            </a:r>
            <a:br>
              <a:rPr lang="ar-JO" sz="2200" dirty="0" smtClean="0">
                <a:cs typeface="Ali-A-Sharif Bold" pitchFamily="2" charset="-78"/>
              </a:rPr>
            </a:br>
            <a:r>
              <a:rPr lang="ar-JO" sz="2200" dirty="0" smtClean="0">
                <a:cs typeface="Ali-A-Sharif Bold" pitchFamily="2" charset="-78"/>
              </a:rPr>
              <a:t>- فا</a:t>
            </a:r>
            <a:r>
              <a:rPr lang="ar-JO" sz="2200" dirty="0" smtClean="0">
                <a:cs typeface="Ali-A-Sharif Bold" pitchFamily="2" charset="-78"/>
              </a:rPr>
              <a:t>ن كان </a:t>
            </a:r>
            <a:r>
              <a:rPr lang="ar-JO" sz="2200" dirty="0" smtClean="0">
                <a:cs typeface="Ali-A-Sharif Bold" pitchFamily="2" charset="-78"/>
              </a:rPr>
              <a:t>الجانب المالي هو الغالب على جانب الشخصي كحق خيار العيب فينتقل الو الوارث</a:t>
            </a:r>
            <a:br>
              <a:rPr lang="ar-JO" sz="2200" dirty="0" smtClean="0">
                <a:cs typeface="Ali-A-Sharif Bold" pitchFamily="2" charset="-78"/>
              </a:rPr>
            </a:br>
            <a:r>
              <a:rPr lang="ar-JO" sz="2200" dirty="0" smtClean="0">
                <a:cs typeface="Ali-A-Sharif Bold" pitchFamily="2" charset="-78"/>
              </a:rPr>
              <a:t>- وان </a:t>
            </a:r>
            <a:r>
              <a:rPr lang="ar-JO" sz="2200" dirty="0" smtClean="0">
                <a:cs typeface="Ali-A-Sharif Bold" pitchFamily="2" charset="-78"/>
              </a:rPr>
              <a:t>كان الجانب الشخصي هو الغالب كحق الانتفاع بعين مملوكة للغير فهذا لا تنتقل</a:t>
            </a:r>
            <a:endParaRPr lang="ar-IQ" sz="3600" dirty="0">
              <a:cs typeface="Ali-A-Sharif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65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090750"/>
            <a:ext cx="7916333" cy="2961900"/>
          </a:xfrm>
        </p:spPr>
        <p:txBody>
          <a:bodyPr>
            <a:normAutofit fontScale="90000"/>
          </a:bodyPr>
          <a:lstStyle/>
          <a:p>
            <a:pPr algn="r"/>
            <a:r>
              <a:rPr lang="ar-JO" sz="3100" dirty="0" smtClean="0">
                <a:solidFill>
                  <a:srgbClr val="C00000"/>
                </a:solidFill>
                <a:cs typeface="Ali-A-Sharif Bold" pitchFamily="2" charset="-78"/>
              </a:rPr>
              <a:t>حكم الاتب المتعاقد بعد الوفاة المتعاقد</a:t>
            </a:r>
            <a:r>
              <a:rPr lang="ar-JO" sz="2800" dirty="0" smtClean="0">
                <a:cs typeface="Ali-A-Sharif Bold" pitchFamily="2" charset="-78"/>
              </a:rPr>
              <a:t/>
            </a:r>
            <a:br>
              <a:rPr lang="ar-JO" sz="2800" dirty="0" smtClean="0">
                <a:cs typeface="Ali-A-Sharif Bold" pitchFamily="2" charset="-78"/>
              </a:rPr>
            </a:br>
            <a:r>
              <a:rPr lang="ar-JO" sz="2200" dirty="0" smtClean="0">
                <a:cs typeface="Ali-A-Sharif Bold" pitchFamily="2" charset="-78"/>
              </a:rPr>
              <a:t>راتب التقاعد لايعتبر جزءا من التركة المتعاقد المتوفي. وبالتالي لاينتقل</a:t>
            </a:r>
            <a:br>
              <a:rPr lang="ar-JO" sz="2200" dirty="0" smtClean="0">
                <a:cs typeface="Ali-A-Sharif Bold" pitchFamily="2" charset="-78"/>
              </a:rPr>
            </a:br>
            <a:r>
              <a:rPr lang="ar-JO" sz="2200" dirty="0" smtClean="0">
                <a:cs typeface="Ali-A-Sharif Bold" pitchFamily="2" charset="-78"/>
              </a:rPr>
              <a:t>الى ورثته وفق احكام الميراث</a:t>
            </a:r>
            <a:br>
              <a:rPr lang="ar-JO" sz="2200" dirty="0" smtClean="0">
                <a:cs typeface="Ali-A-Sharif Bold" pitchFamily="2" charset="-78"/>
              </a:rPr>
            </a:br>
            <a:r>
              <a:rPr lang="ar-JO" sz="2000" dirty="0" smtClean="0">
                <a:cs typeface="Ali-A-Sharif Bold" pitchFamily="2" charset="-78"/>
              </a:rPr>
              <a:t/>
            </a:r>
            <a:br>
              <a:rPr lang="ar-JO" sz="2000" dirty="0" smtClean="0">
                <a:cs typeface="Ali-A-Sharif Bold" pitchFamily="2" charset="-78"/>
              </a:rPr>
            </a:br>
            <a:r>
              <a:rPr lang="ar-JO" sz="3100" dirty="0" smtClean="0">
                <a:solidFill>
                  <a:srgbClr val="C00000"/>
                </a:solidFill>
                <a:cs typeface="Ali-A-Sharif Bold" pitchFamily="2" charset="-78"/>
              </a:rPr>
              <a:t>اسبابه</a:t>
            </a:r>
            <a:r>
              <a:rPr lang="ar-JO" sz="2200" dirty="0" smtClean="0">
                <a:solidFill>
                  <a:srgbClr val="C00000"/>
                </a:solidFill>
                <a:cs typeface="Ali-A-Sharif Bold" pitchFamily="2" charset="-78"/>
              </a:rPr>
              <a:t>:</a:t>
            </a:r>
            <a:r>
              <a:rPr lang="ar-JO" sz="2000" dirty="0" smtClean="0">
                <a:cs typeface="Ali-A-Sharif Bold" pitchFamily="2" charset="-78"/>
              </a:rPr>
              <a:t/>
            </a:r>
            <a:br>
              <a:rPr lang="ar-JO" sz="2000" dirty="0" smtClean="0">
                <a:cs typeface="Ali-A-Sharif Bold" pitchFamily="2" charset="-78"/>
              </a:rPr>
            </a:br>
            <a:r>
              <a:rPr lang="ar-JO" sz="2000" dirty="0" smtClean="0">
                <a:cs typeface="Ali-A-Sharif Bold" pitchFamily="2" charset="-78"/>
              </a:rPr>
              <a:t>- </a:t>
            </a:r>
            <a:r>
              <a:rPr lang="ar-JO" sz="2200" dirty="0" smtClean="0">
                <a:cs typeface="Ali-A-Sharif Bold" pitchFamily="2" charset="-78"/>
              </a:rPr>
              <a:t>راتب </a:t>
            </a:r>
            <a:r>
              <a:rPr lang="ar-JO" sz="2200" dirty="0" smtClean="0">
                <a:cs typeface="Ali-A-Sharif Bold" pitchFamily="2" charset="-78"/>
              </a:rPr>
              <a:t>المتعاقد ضمان من خزينة </a:t>
            </a:r>
            <a:r>
              <a:rPr lang="ar-JO" sz="2200" dirty="0" smtClean="0">
                <a:cs typeface="Ali-A-Sharif Bold" pitchFamily="2" charset="-78"/>
              </a:rPr>
              <a:t>الدولة</a:t>
            </a:r>
            <a:br>
              <a:rPr lang="ar-JO" sz="2200" dirty="0" smtClean="0">
                <a:cs typeface="Ali-A-Sharif Bold" pitchFamily="2" charset="-78"/>
              </a:rPr>
            </a:br>
            <a:r>
              <a:rPr lang="ar-JO" sz="2200" dirty="0" smtClean="0">
                <a:cs typeface="Ali-A-Sharif Bold" pitchFamily="2" charset="-78"/>
              </a:rPr>
              <a:t>- </a:t>
            </a:r>
            <a:r>
              <a:rPr lang="ar-JO" sz="2200" dirty="0" smtClean="0">
                <a:cs typeface="Ali-A-Sharif Bold" pitchFamily="2" charset="-78"/>
              </a:rPr>
              <a:t>يعتبر راتب المتعاقد يتحدد في ضوء اسس شخصية </a:t>
            </a:r>
            <a:br>
              <a:rPr lang="ar-JO" sz="2200" dirty="0" smtClean="0">
                <a:cs typeface="Ali-A-Sharif Bold" pitchFamily="2" charset="-78"/>
              </a:rPr>
            </a:br>
            <a:r>
              <a:rPr lang="ar-JO" sz="2200" dirty="0" smtClean="0">
                <a:cs typeface="Ali-A-Sharif Bold" pitchFamily="2" charset="-78"/>
              </a:rPr>
              <a:t>-</a:t>
            </a:r>
            <a:r>
              <a:rPr lang="ar-JO" sz="2200" dirty="0" smtClean="0">
                <a:cs typeface="Ali-A-Sharif Bold" pitchFamily="2" charset="-78"/>
              </a:rPr>
              <a:t>يعتبر راتب المتعاقد قبل استلامه وقيل موعد الاستلام والاستحقاق جزاء من اموال الدولة العامة</a:t>
            </a:r>
            <a:br>
              <a:rPr lang="ar-JO" sz="2200" dirty="0" smtClean="0">
                <a:cs typeface="Ali-A-Sharif Bold" pitchFamily="2" charset="-78"/>
              </a:rPr>
            </a:br>
            <a:r>
              <a:rPr lang="ar-JO" sz="2200" dirty="0" smtClean="0">
                <a:cs typeface="Ali-A-Sharif Bold" pitchFamily="2" charset="-78"/>
              </a:rPr>
              <a:t>- </a:t>
            </a:r>
            <a:r>
              <a:rPr lang="ar-JO" sz="2200" dirty="0" smtClean="0">
                <a:cs typeface="Ali-A-Sharif Bold" pitchFamily="2" charset="-78"/>
              </a:rPr>
              <a:t>مصدر راتب التعاقد ليس مالا منقولا او عقارا تعود ملكيته للميت قبل وفاته</a:t>
            </a:r>
            <a:br>
              <a:rPr lang="ar-JO" sz="2200" dirty="0" smtClean="0">
                <a:cs typeface="Ali-A-Sharif Bold" pitchFamily="2" charset="-78"/>
              </a:rPr>
            </a:br>
            <a:r>
              <a:rPr lang="ar-JO" sz="2200" dirty="0" smtClean="0">
                <a:cs typeface="Ali-A-Sharif Bold" pitchFamily="2" charset="-78"/>
              </a:rPr>
              <a:t>- </a:t>
            </a:r>
            <a:r>
              <a:rPr lang="ar-JO" sz="2200" dirty="0" smtClean="0">
                <a:cs typeface="Ali-A-Sharif Bold" pitchFamily="2" charset="-78"/>
              </a:rPr>
              <a:t>منح راتب التعاقد: مبنى على اساس الحاجة فهو استمرار للضمان الدولة</a:t>
            </a:r>
            <a:br>
              <a:rPr lang="ar-JO" sz="2200" dirty="0" smtClean="0">
                <a:cs typeface="Ali-A-Sharif Bold" pitchFamily="2" charset="-78"/>
              </a:rPr>
            </a:br>
            <a:r>
              <a:rPr lang="ar-JO" sz="2200" dirty="0" smtClean="0">
                <a:cs typeface="Ali-A-Sharif Bold" pitchFamily="2" charset="-78"/>
              </a:rPr>
              <a:t>- </a:t>
            </a:r>
            <a:r>
              <a:rPr lang="ar-JO" sz="2200" dirty="0" smtClean="0">
                <a:cs typeface="Ali-A-Sharif Bold" pitchFamily="2" charset="-78"/>
              </a:rPr>
              <a:t>كيف يوزع هذا الراتب على على الاجيال القادمة من اقارب المتعاقد واولادهم و اولاد اولادهم و هذا مما يأباه عقل سليم </a:t>
            </a:r>
            <a:endParaRPr lang="ar-IQ" sz="3100" dirty="0">
              <a:cs typeface="Ali-A-Sharif Bold" pitchFamily="2" charset="-78"/>
            </a:endParaRPr>
          </a:p>
        </p:txBody>
      </p:sp>
      <p:pic>
        <p:nvPicPr>
          <p:cNvPr id="1026" name="Picture 2" descr="E:\كيف_أستطيع_الحصول_على_الما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56" y="854869"/>
            <a:ext cx="3273777" cy="211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7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2133"/>
            <a:ext cx="7826022" cy="3070517"/>
          </a:xfrm>
        </p:spPr>
        <p:txBody>
          <a:bodyPr>
            <a:normAutofit/>
          </a:bodyPr>
          <a:lstStyle/>
          <a:p>
            <a:pPr algn="r"/>
            <a:r>
              <a:rPr lang="ar-JO" sz="3200" dirty="0" smtClean="0">
                <a:solidFill>
                  <a:srgbClr val="C00000"/>
                </a:solidFill>
                <a:cs typeface="Ali-A-Sahifa Bold" pitchFamily="2" charset="-78"/>
              </a:rPr>
              <a:t>                </a:t>
            </a:r>
            <a:r>
              <a:rPr lang="ar-JO" sz="3600" dirty="0" smtClean="0">
                <a:solidFill>
                  <a:srgbClr val="C00000"/>
                </a:solidFill>
                <a:cs typeface="Ali-A-Sahifa Bold" pitchFamily="2" charset="-78"/>
              </a:rPr>
              <a:t>شروط الميراث</a:t>
            </a:r>
            <a:r>
              <a:rPr lang="ar-JO" sz="3200" dirty="0" smtClean="0">
                <a:cs typeface="Ali-A-Sahifa Bold" pitchFamily="2" charset="-78"/>
              </a:rPr>
              <a:t/>
            </a:r>
            <a:br>
              <a:rPr lang="ar-JO" sz="3200" dirty="0" smtClean="0">
                <a:cs typeface="Ali-A-Sahifa Bold" pitchFamily="2" charset="-78"/>
              </a:rPr>
            </a:br>
            <a:r>
              <a:rPr lang="ar-JO" sz="2400" dirty="0" smtClean="0">
                <a:solidFill>
                  <a:srgbClr val="C00000"/>
                </a:solidFill>
                <a:cs typeface="Ali-A-Sahifa Bold" pitchFamily="2" charset="-78"/>
              </a:rPr>
              <a:t>الشرط الاول: </a:t>
            </a:r>
            <a:r>
              <a:rPr lang="ar-JO" sz="2400" dirty="0" smtClean="0">
                <a:cs typeface="Ali-A-Sahifa Bold" pitchFamily="2" charset="-78"/>
              </a:rPr>
              <a:t>موت المورث حقيقة أو حكما أو تقديرا</a:t>
            </a:r>
            <a:br>
              <a:rPr lang="ar-JO" sz="2400" dirty="0" smtClean="0">
                <a:cs typeface="Ali-A-Sahifa Bold" pitchFamily="2" charset="-78"/>
              </a:rPr>
            </a:br>
            <a:r>
              <a:rPr lang="ar-JO" sz="2400" dirty="0" smtClean="0">
                <a:solidFill>
                  <a:srgbClr val="C00000"/>
                </a:solidFill>
                <a:cs typeface="Ali-A-Sahifa Bold" pitchFamily="2" charset="-78"/>
              </a:rPr>
              <a:t>الموت الحقيقي: </a:t>
            </a:r>
            <a:r>
              <a:rPr lang="ar-JO" sz="2000" dirty="0" smtClean="0">
                <a:cs typeface="Ali-A-Sahifa Bold" pitchFamily="2" charset="-78"/>
              </a:rPr>
              <a:t>مايثبت بالمشاهدة أو السماع أو البينة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400" dirty="0" smtClean="0">
                <a:solidFill>
                  <a:srgbClr val="C00000"/>
                </a:solidFill>
                <a:cs typeface="Ali-A-Sahifa Bold" pitchFamily="2" charset="-78"/>
              </a:rPr>
              <a:t>الموت الحكمي:</a:t>
            </a:r>
            <a:r>
              <a:rPr lang="ar-JO" sz="2400" dirty="0" smtClean="0">
                <a:cs typeface="Ali-A-Sahifa Bold" pitchFamily="2" charset="-78"/>
              </a:rPr>
              <a:t> </a:t>
            </a:r>
            <a:r>
              <a:rPr lang="ar-JO" sz="2000" dirty="0" smtClean="0">
                <a:cs typeface="Ali-A-Sahifa Bold" pitchFamily="2" charset="-78"/>
              </a:rPr>
              <a:t>مايكون بحكم القاضي كحكمه بموت المفقود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cs typeface="Ali-A-Sahifa Bold" pitchFamily="2" charset="-78"/>
              </a:rPr>
              <a:t>الموت التقديري: كفرض موت الجنين الذي ينفصل عن امه 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cs typeface="Ali-A-Sahifa Bold" pitchFamily="2" charset="-78"/>
              </a:rPr>
              <a:t>بالاعتداء عليها.</a:t>
            </a:r>
            <a:endParaRPr lang="ar-IQ" sz="2000" dirty="0">
              <a:cs typeface="Ali-A-Sahifa Bold" pitchFamily="2" charset="-78"/>
            </a:endParaRPr>
          </a:p>
        </p:txBody>
      </p:sp>
      <p:pic>
        <p:nvPicPr>
          <p:cNvPr id="2050" name="Picture 2" descr="E:\29-06-2015-15-13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22" y="1277055"/>
            <a:ext cx="3070578" cy="271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69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0750"/>
            <a:ext cx="8051800" cy="2961900"/>
          </a:xfrm>
        </p:spPr>
        <p:txBody>
          <a:bodyPr>
            <a:normAutofit/>
          </a:bodyPr>
          <a:lstStyle/>
          <a:p>
            <a:pPr algn="r"/>
            <a:r>
              <a:rPr lang="ar-JO" sz="2800" dirty="0" smtClean="0">
                <a:solidFill>
                  <a:srgbClr val="C00000"/>
                </a:solidFill>
                <a:cs typeface="Ali-A-Sahifa Bold" pitchFamily="2" charset="-78"/>
              </a:rPr>
              <a:t>الشرط الثاني: </a:t>
            </a:r>
            <a:r>
              <a:rPr lang="ar-JO" sz="2000" dirty="0" smtClean="0">
                <a:cs typeface="Ali-A-Sahifa Bold" pitchFamily="2" charset="-78"/>
              </a:rPr>
              <a:t>ويشترط لميراث الوارث ان تتاخر حياته عن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cs typeface="Ali-A-Sahifa Bold" pitchFamily="2" charset="-78"/>
              </a:rPr>
              <a:t>موت الوارث ولو بلحظة واحدة ، فاذا ماتا معا بحادث تحتم الطائرة 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cs typeface="Ali-A-Sahifa Bold" pitchFamily="2" charset="-78"/>
              </a:rPr>
              <a:t>او زلزال او فيضان فلا يرث احدهما من الاخر </a:t>
            </a:r>
            <a:endParaRPr lang="ar-IQ" sz="2800" dirty="0">
              <a:cs typeface="Ali-A-Sahifa Bold" pitchFamily="2" charset="-78"/>
            </a:endParaRPr>
          </a:p>
        </p:txBody>
      </p:sp>
      <p:pic>
        <p:nvPicPr>
          <p:cNvPr id="3074" name="Picture 2" descr="E: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14" y="1555751"/>
            <a:ext cx="2935641" cy="240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57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090750"/>
            <a:ext cx="7859889" cy="2961900"/>
          </a:xfrm>
        </p:spPr>
        <p:txBody>
          <a:bodyPr>
            <a:normAutofit/>
          </a:bodyPr>
          <a:lstStyle/>
          <a:p>
            <a:pPr algn="r"/>
            <a:r>
              <a:rPr lang="ar-JO" sz="3200" dirty="0" smtClean="0">
                <a:solidFill>
                  <a:srgbClr val="C00000"/>
                </a:solidFill>
                <a:cs typeface="Ali-A-Sharif Bold" pitchFamily="2" charset="-78"/>
              </a:rPr>
              <a:t>الشرط الثالث: </a:t>
            </a:r>
            <a:r>
              <a:rPr lang="ar-JO" sz="2400" dirty="0" smtClean="0">
                <a:cs typeface="Ali-A-Sharif Bold" pitchFamily="2" charset="-78"/>
              </a:rPr>
              <a:t>قيام الصلة بين الوارث </a:t>
            </a:r>
            <a:br>
              <a:rPr lang="ar-JO" sz="2400" dirty="0" smtClean="0">
                <a:cs typeface="Ali-A-Sharif Bold" pitchFamily="2" charset="-78"/>
              </a:rPr>
            </a:br>
            <a:r>
              <a:rPr lang="ar-JO" sz="2400" dirty="0" smtClean="0">
                <a:cs typeface="Ali-A-Sharif Bold" pitchFamily="2" charset="-78"/>
              </a:rPr>
              <a:t>والموروث بالقرابة او الزواج</a:t>
            </a:r>
            <a:endParaRPr lang="ar-IQ" sz="2400" dirty="0">
              <a:cs typeface="Ali-A-Sharif Bold" pitchFamily="2" charset="-78"/>
            </a:endParaRPr>
          </a:p>
        </p:txBody>
      </p:sp>
      <p:pic>
        <p:nvPicPr>
          <p:cNvPr id="4098" name="Picture 2" descr="E:\family-14935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490134"/>
            <a:ext cx="4007556" cy="216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65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0750"/>
            <a:ext cx="7950200" cy="2961900"/>
          </a:xfrm>
        </p:spPr>
        <p:txBody>
          <a:bodyPr>
            <a:normAutofit/>
          </a:bodyPr>
          <a:lstStyle/>
          <a:p>
            <a:pPr algn="ctr"/>
            <a:r>
              <a:rPr lang="ar-JO" sz="2800" dirty="0" smtClean="0">
                <a:solidFill>
                  <a:srgbClr val="C00000"/>
                </a:solidFill>
                <a:cs typeface="Ali-A-Sharif Bold" pitchFamily="2" charset="-78"/>
              </a:rPr>
              <a:t>الشرط الرابع:</a:t>
            </a:r>
            <a:r>
              <a:rPr lang="ar-JO" sz="2400" dirty="0" smtClean="0">
                <a:solidFill>
                  <a:srgbClr val="C00000"/>
                </a:solidFill>
                <a:cs typeface="Ali-A-Sharif Bold" pitchFamily="2" charset="-78"/>
              </a:rPr>
              <a:t> </a:t>
            </a:r>
            <a:r>
              <a:rPr lang="ar-JO" sz="2000" dirty="0" smtClean="0">
                <a:cs typeface="Ali-A-Sharif Bold" pitchFamily="2" charset="-78"/>
              </a:rPr>
              <a:t>ان لا يقوم بالوارث مانع من موانع الارث في </a:t>
            </a:r>
            <a:br>
              <a:rPr lang="ar-JO" sz="2000" dirty="0" smtClean="0">
                <a:cs typeface="Ali-A-Sharif Bold" pitchFamily="2" charset="-78"/>
              </a:rPr>
            </a:br>
            <a:r>
              <a:rPr lang="ar-JO" sz="2000" dirty="0">
                <a:cs typeface="Ali-A-Sharif Bold" pitchFamily="2" charset="-78"/>
              </a:rPr>
              <a:t/>
            </a:r>
            <a:br>
              <a:rPr lang="ar-JO" sz="2000" dirty="0">
                <a:cs typeface="Ali-A-Sharif Bold" pitchFamily="2" charset="-78"/>
              </a:rPr>
            </a:br>
            <a:r>
              <a:rPr lang="ar-JO" sz="2400" dirty="0" smtClean="0">
                <a:solidFill>
                  <a:srgbClr val="C00000"/>
                </a:solidFill>
                <a:cs typeface="Ali-A-Sharif Bold" pitchFamily="2" charset="-78"/>
              </a:rPr>
              <a:t>و نص المشرع العراقي على هذه الشروط باستثناء الاخير في المادة </a:t>
            </a:r>
            <a:r>
              <a:rPr lang="ar-JO" sz="2400" dirty="0" smtClean="0">
                <a:solidFill>
                  <a:srgbClr val="C00000"/>
                </a:solidFill>
                <a:cs typeface="Ali-A-Sharif Bold" pitchFamily="2" charset="-78"/>
              </a:rPr>
              <a:t>(86 ج</a:t>
            </a:r>
            <a:r>
              <a:rPr lang="ar-JO" sz="2400" dirty="0" smtClean="0">
                <a:solidFill>
                  <a:srgbClr val="C00000"/>
                </a:solidFill>
                <a:cs typeface="Ali-A-Sharif Bold" pitchFamily="2" charset="-78"/>
              </a:rPr>
              <a:t>)</a:t>
            </a:r>
            <a:br>
              <a:rPr lang="ar-JO" sz="2400" dirty="0" smtClean="0">
                <a:solidFill>
                  <a:srgbClr val="C00000"/>
                </a:solidFill>
                <a:cs typeface="Ali-A-Sharif Bold" pitchFamily="2" charset="-78"/>
              </a:rPr>
            </a:br>
            <a:r>
              <a:rPr lang="ar-JO" sz="2000" dirty="0" smtClean="0">
                <a:cs typeface="Ali-A-Sharif Bold" pitchFamily="2" charset="-78"/>
              </a:rPr>
              <a:t>- </a:t>
            </a:r>
            <a:r>
              <a:rPr lang="ar-JO" sz="2000" dirty="0" smtClean="0">
                <a:cs typeface="Ali-A-Sharif Bold" pitchFamily="2" charset="-78"/>
              </a:rPr>
              <a:t>موت المورث حقيقة او حكما</a:t>
            </a:r>
            <a:br>
              <a:rPr lang="ar-JO" sz="2000" dirty="0" smtClean="0">
                <a:cs typeface="Ali-A-Sharif Bold" pitchFamily="2" charset="-78"/>
              </a:rPr>
            </a:br>
            <a:r>
              <a:rPr lang="ar-JO" sz="2000" dirty="0" smtClean="0">
                <a:cs typeface="Ali-A-Sharif Bold" pitchFamily="2" charset="-78"/>
              </a:rPr>
              <a:t>- </a:t>
            </a:r>
            <a:r>
              <a:rPr lang="ar-JO" sz="2000" dirty="0" smtClean="0">
                <a:cs typeface="Ali-A-Sharif Bold" pitchFamily="2" charset="-78"/>
              </a:rPr>
              <a:t>تحقق حياة الوارث بعد موت المورث</a:t>
            </a:r>
            <a:br>
              <a:rPr lang="ar-JO" sz="2000" dirty="0" smtClean="0">
                <a:cs typeface="Ali-A-Sharif Bold" pitchFamily="2" charset="-78"/>
              </a:rPr>
            </a:br>
            <a:r>
              <a:rPr lang="ar-JO" sz="2000" dirty="0" smtClean="0">
                <a:cs typeface="Ali-A-Sharif Bold" pitchFamily="2" charset="-78"/>
              </a:rPr>
              <a:t>- </a:t>
            </a:r>
            <a:r>
              <a:rPr lang="ar-JO" sz="2000" dirty="0" smtClean="0">
                <a:cs typeface="Ali-A-Sharif Bold" pitchFamily="2" charset="-78"/>
              </a:rPr>
              <a:t>العلم بجهة الارث</a:t>
            </a:r>
            <a:endParaRPr lang="ar-IQ" sz="2400" dirty="0">
              <a:cs typeface="Ali-A-Sharif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060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0750"/>
            <a:ext cx="7984067" cy="2961900"/>
          </a:xfrm>
        </p:spPr>
        <p:txBody>
          <a:bodyPr>
            <a:normAutofit fontScale="90000"/>
          </a:bodyPr>
          <a:lstStyle/>
          <a:p>
            <a:pPr algn="r"/>
            <a:r>
              <a:rPr lang="ar-JO" sz="4000" dirty="0" smtClean="0">
                <a:solidFill>
                  <a:srgbClr val="C00000"/>
                </a:solidFill>
                <a:cs typeface="Ali-A-Sharif Bold" pitchFamily="2" charset="-78"/>
              </a:rPr>
              <a:t>           موانع الميراث </a:t>
            </a:r>
            <a:r>
              <a:rPr lang="ar-JO" sz="3600" dirty="0" smtClean="0">
                <a:cs typeface="Ali-A-Sharif Bold" pitchFamily="2" charset="-78"/>
              </a:rPr>
              <a:t/>
            </a:r>
            <a:br>
              <a:rPr lang="ar-JO" sz="3600" dirty="0" smtClean="0">
                <a:cs typeface="Ali-A-Sharif Bold" pitchFamily="2" charset="-78"/>
              </a:rPr>
            </a:br>
            <a:r>
              <a:rPr lang="ar-JO" sz="2800" dirty="0" smtClean="0">
                <a:solidFill>
                  <a:srgbClr val="C00000"/>
                </a:solidFill>
                <a:cs typeface="Ali-A-Sharif Bold" pitchFamily="2" charset="-78"/>
              </a:rPr>
              <a:t>أ- القتل : </a:t>
            </a:r>
            <a:r>
              <a:rPr lang="ar-JO" sz="2200" dirty="0" smtClean="0">
                <a:cs typeface="Ali-A-Sharif Bold" pitchFamily="2" charset="-78"/>
              </a:rPr>
              <a:t>اتفق فقهاء باستثناء الظاهرية  على </a:t>
            </a:r>
            <a:r>
              <a:rPr lang="ar-JO" sz="2200" dirty="0">
                <a:cs typeface="Ali-A-Sharif Bold" pitchFamily="2" charset="-78"/>
              </a:rPr>
              <a:t>ان القاتل</a:t>
            </a:r>
            <a:br>
              <a:rPr lang="ar-JO" sz="2200" dirty="0">
                <a:cs typeface="Ali-A-Sharif Bold" pitchFamily="2" charset="-78"/>
              </a:rPr>
            </a:br>
            <a:r>
              <a:rPr lang="ar-JO" sz="2200" dirty="0">
                <a:cs typeface="Ali-A-Sharif Bold" pitchFamily="2" charset="-78"/>
              </a:rPr>
              <a:t>لا يرث من مقتوله بالنقل والعقل :فاما النقل :</a:t>
            </a:r>
            <a:r>
              <a:rPr lang="ar-JO" sz="2200" dirty="0" smtClean="0">
                <a:cs typeface="Ali-A-Sharif Bold" pitchFamily="2" charset="-78"/>
              </a:rPr>
              <a:t> لا يرث القاتل</a:t>
            </a:r>
            <a:br>
              <a:rPr lang="ar-JO" sz="2200" dirty="0" smtClean="0">
                <a:cs typeface="Ali-A-Sharif Bold" pitchFamily="2" charset="-78"/>
              </a:rPr>
            </a:br>
            <a:r>
              <a:rPr lang="ar-JO" sz="2200" dirty="0" smtClean="0">
                <a:cs typeface="Ali-A-Sharif Bold" pitchFamily="2" charset="-78"/>
              </a:rPr>
              <a:t>و اما العقل فلان المجرم لا يمكن ان يسمح له بان يستفيد من</a:t>
            </a:r>
            <a:br>
              <a:rPr lang="ar-JO" sz="2200" dirty="0" smtClean="0">
                <a:cs typeface="Ali-A-Sharif Bold" pitchFamily="2" charset="-78"/>
              </a:rPr>
            </a:br>
            <a:r>
              <a:rPr lang="ar-JO" sz="2200" dirty="0" smtClean="0">
                <a:cs typeface="Ali-A-Sharif Bold" pitchFamily="2" charset="-78"/>
              </a:rPr>
              <a:t>جريمته ، ( من استعجل شيئا قبل اوانه عوقب بحرمانه)</a:t>
            </a:r>
            <a:br>
              <a:rPr lang="ar-JO" sz="2200" dirty="0" smtClean="0">
                <a:cs typeface="Ali-A-Sharif Bold" pitchFamily="2" charset="-78"/>
              </a:rPr>
            </a:br>
            <a:r>
              <a:rPr lang="ar-JO" sz="2200" dirty="0">
                <a:cs typeface="Ali-A-Sharif Bold" pitchFamily="2" charset="-78"/>
              </a:rPr>
              <a:t/>
            </a:r>
            <a:br>
              <a:rPr lang="ar-JO" sz="2200" dirty="0">
                <a:cs typeface="Ali-A-Sharif Bold" pitchFamily="2" charset="-78"/>
              </a:rPr>
            </a:br>
            <a:r>
              <a:rPr lang="ar-JO" sz="2200" dirty="0" smtClean="0">
                <a:cs typeface="Ali-A-Sharif Bold" pitchFamily="2" charset="-78"/>
              </a:rPr>
              <a:t>و المشرع العراقي لم يذكر موانع الميراث مع انه نص على اركانه</a:t>
            </a:r>
            <a:br>
              <a:rPr lang="ar-JO" sz="2200" dirty="0" smtClean="0">
                <a:cs typeface="Ali-A-Sharif Bold" pitchFamily="2" charset="-78"/>
              </a:rPr>
            </a:br>
            <a:r>
              <a:rPr lang="ar-JO" sz="2200" dirty="0" smtClean="0">
                <a:cs typeface="Ali-A-Sharif Bold" pitchFamily="2" charset="-78"/>
              </a:rPr>
              <a:t>واسبابه و شروطه (م86) كما لم يحدد نوع القتل المانع من </a:t>
            </a:r>
            <a:br>
              <a:rPr lang="ar-JO" sz="2200" dirty="0" smtClean="0">
                <a:cs typeface="Ali-A-Sharif Bold" pitchFamily="2" charset="-78"/>
              </a:rPr>
            </a:br>
            <a:r>
              <a:rPr lang="ar-JO" sz="2200" dirty="0" smtClean="0">
                <a:cs typeface="Ali-A-Sharif Bold" pitchFamily="2" charset="-78"/>
              </a:rPr>
              <a:t>الوصية في المادة (2/86) ( ان لا يكون للموصي).</a:t>
            </a:r>
            <a:endParaRPr lang="ar-IQ" sz="4000" dirty="0">
              <a:cs typeface="Ali-A-Sharif Bold" pitchFamily="2" charset="-78"/>
            </a:endParaRPr>
          </a:p>
        </p:txBody>
      </p:sp>
      <p:pic>
        <p:nvPicPr>
          <p:cNvPr id="5122" name="Picture 2" descr="E:\killinglincoln.jpg.CROP.article568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78" y="900818"/>
            <a:ext cx="3476978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60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2063</TotalTime>
  <Words>68</Words>
  <Application>Microsoft Office PowerPoint</Application>
  <PresentationFormat>On-screen Show (16:9)</PresentationFormat>
  <Paragraphs>16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Maiandra GD</vt:lpstr>
      <vt:lpstr>Ali-A-Sahifa Bold</vt:lpstr>
      <vt:lpstr>Impact</vt:lpstr>
      <vt:lpstr>Times New Roman</vt:lpstr>
      <vt:lpstr>Ali-A-Sharif Bold</vt:lpstr>
      <vt:lpstr>NewsPrint</vt:lpstr>
      <vt:lpstr>الميراث والوصية في الفقه والقانون</vt:lpstr>
      <vt:lpstr>أركان الميراث الركن الاول: المورث و هو المتوفي حقيقة كمن ثبت موته باامشاهدة أو السكاع، أو حكما كالمفقود الذي يحكم القاضي بوفاته بناء على ادلة مبررة ، او تقديرا كموت الجنين   الركن الثاني: الوارث وهو انسان حي حقيقة ، او استصحابا، او تقديرا ، فالحي حقيقة: كمن تثبت حياته بالمشاهدة، والسماع، او البينة </vt:lpstr>
      <vt:lpstr>الركن الثالث: التركة و هي عبارة عما يتركه الميت من الاموال المنقولة و غير المنقولة سواء كانت في حيازته حين الوفاة ام في حيازة شرعية للغير كالعين المستاجرة او المستعارة ، ام حيازة غير شرعية كالمال المغصوب او المسروق  (الحقوق المالية المحضة والحقوق الشخصية والحقوق ذات الطبيعتين) ومايتركه من الحقوق المالية المضة و الديون الثابتة في ذمة الغير و لا يتركه الحقوق الشخصية كالوظيفة  والحقوق ذات الطبيعتين - فان كان الجانب المالي هو الغالب على جانب الشخصي كحق خيار العيب فينتقل الو الوارث - وان كان الجانب الشخصي هو الغالب كحق الانتفاع بعين مملوكة للغير فهذا لا تنتقل</vt:lpstr>
      <vt:lpstr>حكم الاتب المتعاقد بعد الوفاة المتعاقد راتب التقاعد لايعتبر جزءا من التركة المتعاقد المتوفي. وبالتالي لاينتقل الى ورثته وفق احكام الميراث  اسبابه: - راتب المتعاقد ضمان من خزينة الدولة - يعتبر راتب المتعاقد يتحدد في ضوء اسس شخصية  -يعتبر راتب المتعاقد قبل استلامه وقيل موعد الاستلام والاستحقاق جزاء من اموال الدولة العامة - مصدر راتب التعاقد ليس مالا منقولا او عقارا تعود ملكيته للميت قبل وفاته - منح راتب التعاقد: مبنى على اساس الحاجة فهو استمرار للضمان الدولة - كيف يوزع هذا الراتب على على الاجيال القادمة من اقارب المتعاقد واولادهم و اولاد اولادهم و هذا مما يأباه عقل سليم </vt:lpstr>
      <vt:lpstr>                شروط الميراث الشرط الاول: موت المورث حقيقة أو حكما أو تقديرا الموت الحقيقي: مايثبت بالمشاهدة أو السماع أو البينة الموت الحكمي: مايكون بحكم القاضي كحكمه بموت المفقود الموت التقديري: كفرض موت الجنين الذي ينفصل عن امه  بالاعتداء عليها.</vt:lpstr>
      <vt:lpstr>الشرط الثاني: ويشترط لميراث الوارث ان تتاخر حياته عن موت الوارث ولو بلحظة واحدة ، فاذا ماتا معا بحادث تحتم الطائرة  او زلزال او فيضان فلا يرث احدهما من الاخر </vt:lpstr>
      <vt:lpstr>الشرط الثالث: قيام الصلة بين الوارث  والموروث بالقرابة او الزواج</vt:lpstr>
      <vt:lpstr>الشرط الرابع: ان لا يقوم بالوارث مانع من موانع الارث في   و نص المشرع العراقي على هذه الشروط باستثناء الاخير في المادة (86 ج) - موت المورث حقيقة او حكما - تحقق حياة الوارث بعد موت المورث - العلم بجهة الارث</vt:lpstr>
      <vt:lpstr>           موانع الميراث  أ- القتل : اتفق فقهاء باستثناء الظاهرية  على ان القاتل لا يرث من مقتوله بالنقل والعقل :فاما النقل : لا يرث القاتل و اما العقل فلان المجرم لا يمكن ان يسمح له بان يستفيد من جريمته ، ( من استعجل شيئا قبل اوانه عوقب بحرمانه)  و المشرع العراقي لم يذكر موانع الميراث مع انه نص على اركانه واسبابه و شروطه (م86) كما لم يحدد نوع القتل المانع من  الوصية في المادة (2/86) ( ان لا يكون للموصي).</vt:lpstr>
      <vt:lpstr>ب- اختلاف الدين: اختلاف الدين  مانعا من الميراث  والدليل ( لا يتوارث اهل  الميلتين)  ولكن من جهة اخرى اقر صحة الوصية مع  قيام اختلاف الدين .</vt:lpstr>
      <vt:lpstr>ميراث المرتد المرتد: من رجع عن دين الاسلام وهو بالغ عاقل ، وحكمه كالاتي أ- ارثه من الغير: اجمع فقهاء على انه لا يرث من غيره سواء اكان هذا الغير مسلما أم لا  ب- ارث الغير من المرتد:  - قال البعض: مااكتسبه حال اسلامه لورثته ، وما حصل عليه بعد الارتداد فيء للمسلمين و يكون للخزانة العامة - وقال بعض: الكل للخزانة العامة - وقال الاخرون: الكل لورثته لانهم اجتمع سببان الاسلام والقرابة</vt:lpstr>
      <vt:lpstr>اختلاف الدارين المسلم يرث المسلم وان اختلفت الدول والجنسية، لان قانون الاحوال الشخصية للمسلمين شخصي يتبع شخصهم أينما حلو وارتحلو، فالمسلم العراقي يرث من المسلم التركي و هكذا   ولكن يطبق اختلاف الدارين بالنسبة لغير المسلمين ، على سبيل المثل  اليهودي العراقي مع اليهودي المنتمي الى كيان الصهيوني في فلسطين المحتلة لا توارث بينهما مادمنا في حالة الحرب مع هذا الكيان </vt:lpstr>
      <vt:lpstr>    اختلاف الجنسية والميراث القانون العراقي لا يسمح بانتقال ملكية العقار  من الموصي الى موصي له الذي يختلف معه في الجنسية ، و يجيز الوصية في هذه الحالة  بالمنقول فقط بشرط المقابلة بالمثل ، كما جاء في المادة (71) ( و تصح الوصية بالمنقول  فقط مع اختلاف الدين ، وتصح به مع اختلاف  الجنسية بشرط المقابلة بالمثل)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Metakaolin as Supplementary Cementitious Material and its Effects on Properties of Concrete: A Review</dc:title>
  <dc:creator>ako sabah</dc:creator>
  <cp:lastModifiedBy>كومبيوتةرى  سوران</cp:lastModifiedBy>
  <cp:revision>92</cp:revision>
  <dcterms:modified xsi:type="dcterms:W3CDTF">2018-10-20T17:46:46Z</dcterms:modified>
</cp:coreProperties>
</file>