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Roboto Condensed Light" charset="0"/>
      <p:regular r:id="rId13"/>
      <p:bold r:id="rId14"/>
      <p:italic r:id="rId15"/>
      <p:boldItalic r:id="rId16"/>
    </p:embeddedFont>
    <p:embeddedFont>
      <p:font typeface="Maiandra GD" pitchFamily="34" charset="0"/>
      <p:regular r:id="rId17"/>
    </p:embeddedFont>
    <p:embeddedFont>
      <p:font typeface="Roboto Condensed" charset="0"/>
      <p:regular r:id="rId18"/>
      <p:bold r:id="rId19"/>
      <p:italic r:id="rId20"/>
      <p:boldItalic r:id="rId21"/>
    </p:embeddedFont>
    <p:embeddedFont>
      <p:font typeface="Arvo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9A2E"/>
    <a:srgbClr val="D497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13B5BEE9-F862-46B3-84CD-1F8D277F957E}">
  <a:tblStyle styleId="{13B5BEE9-F862-46B3-84CD-1F8D277F957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464"/>
  </p:normalViewPr>
  <p:slideViewPr>
    <p:cSldViewPr snapToGrid="0">
      <p:cViewPr>
        <p:scale>
          <a:sx n="84" d="100"/>
          <a:sy n="84" d="100"/>
        </p:scale>
        <p:origin x="-966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75022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0887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508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0" y="1090750"/>
            <a:ext cx="60537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SzPts val="2000"/>
            </a:pPr>
            <a:r>
              <a:rPr lang="ar-IQ" sz="5400" dirty="0" smtClean="0"/>
              <a:t>اصول الفقه و قواعده</a:t>
            </a:r>
            <a:endParaRPr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4147462" y="4221125"/>
            <a:ext cx="2072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000" dirty="0" smtClean="0">
                <a:solidFill>
                  <a:srgbClr val="002060"/>
                </a:solidFill>
              </a:rPr>
              <a:t>م/ اكوصباح </a:t>
            </a:r>
            <a:r>
              <a:rPr lang="ar-IQ" sz="2000" dirty="0">
                <a:solidFill>
                  <a:srgbClr val="002060"/>
                </a:solidFill>
              </a:rPr>
              <a:t>مولود</a:t>
            </a:r>
            <a:endParaRPr lang="en-US" sz="2000" dirty="0">
              <a:solidFill>
                <a:srgbClr val="002060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006095" y="4656111"/>
            <a:ext cx="3197111" cy="374969"/>
          </a:xfrm>
          <a:prstGeom prst="roundRect">
            <a:avLst/>
          </a:prstGeom>
          <a:solidFill>
            <a:srgbClr val="D69A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2060"/>
                </a:solidFill>
                <a:latin typeface="Maiandra GD" panose="020E050203030802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Maiandra GD" panose="020E0502030308020204" pitchFamily="34" charset="0"/>
              </a:rPr>
              <a:t>16.10.2018</a:t>
            </a:r>
            <a:endParaRPr lang="en-US" sz="1600" dirty="0">
              <a:solidFill>
                <a:srgbClr val="002060"/>
              </a:solidFill>
              <a:latin typeface="Maiandra GD" panose="020E0502030308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3200" dirty="0" smtClean="0"/>
              <a:t>اقسام الواجب</a:t>
            </a:r>
            <a:endParaRPr lang="ar-IQ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4" y="1537988"/>
            <a:ext cx="7641103" cy="2724300"/>
          </a:xfrm>
        </p:spPr>
        <p:txBody>
          <a:bodyPr/>
          <a:lstStyle/>
          <a:p>
            <a:pPr algn="r"/>
            <a:r>
              <a:rPr lang="ar-IQ" dirty="0" smtClean="0">
                <a:solidFill>
                  <a:srgbClr val="0070C0"/>
                </a:solidFill>
              </a:rPr>
              <a:t>القسم الثاني</a:t>
            </a:r>
            <a:r>
              <a:rPr lang="ar-IQ" dirty="0" smtClean="0"/>
              <a:t>: الواجب الكفائي: هم ماطلب الشارع فعله على وجه اللزوم من مجموعة المكلفين </a:t>
            </a:r>
          </a:p>
          <a:p>
            <a:pPr algn="r"/>
            <a:endParaRPr lang="ar-IQ" dirty="0"/>
          </a:p>
          <a:p>
            <a:pPr algn="r"/>
            <a:r>
              <a:rPr lang="ar-IQ" dirty="0" smtClean="0"/>
              <a:t>حكمه: لزوم ايجاد الفعل من قبل مجموعة المكلفين ، بحيث تبرأ ذمة الجميع اذا أتى به بعضهم ، يأثم الجميع اذا لم يفعله احد منهم.</a:t>
            </a:r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7962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5918154" y="574113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0" t="0" r="0" b="0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0" t="0" r="0" b="0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3600" dirty="0" smtClean="0"/>
              <a:t>مباحث الحكم</a:t>
            </a:r>
            <a:endParaRPr lang="ar-IQ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14275" y="1537988"/>
            <a:ext cx="7686258" cy="2724300"/>
          </a:xfrm>
        </p:spPr>
        <p:txBody>
          <a:bodyPr/>
          <a:lstStyle/>
          <a:p>
            <a:pPr algn="r"/>
            <a:endParaRPr lang="ar-IQ" dirty="0"/>
          </a:p>
        </p:txBody>
      </p:sp>
      <p:sp>
        <p:nvSpPr>
          <p:cNvPr id="3" name="Oval 2"/>
          <p:cNvSpPr/>
          <p:nvPr/>
        </p:nvSpPr>
        <p:spPr>
          <a:xfrm>
            <a:off x="3533422" y="1625600"/>
            <a:ext cx="177235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1600" dirty="0" smtClean="0">
                <a:solidFill>
                  <a:schemeClr val="tx1"/>
                </a:solidFill>
              </a:rPr>
              <a:t>الحكم لغة: القضاء</a:t>
            </a:r>
            <a:endParaRPr lang="ar-IQ" sz="16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96622" y="2889954"/>
            <a:ext cx="6728177" cy="14336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1600" dirty="0" smtClean="0">
                <a:solidFill>
                  <a:schemeClr val="tx1"/>
                </a:solidFill>
              </a:rPr>
              <a:t>اصطلاحا: خطاب الله تعالى المتعلق بفعل المكلف بالاقتضاء او التخيير او الوضع</a:t>
            </a:r>
            <a:endParaRPr lang="ar-IQ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4" y="1537988"/>
            <a:ext cx="7742703" cy="2724300"/>
          </a:xfrm>
        </p:spPr>
        <p:txBody>
          <a:bodyPr/>
          <a:lstStyle/>
          <a:p>
            <a:pPr algn="r"/>
            <a:r>
              <a:rPr lang="ar-JO" dirty="0" smtClean="0">
                <a:solidFill>
                  <a:schemeClr val="accent1"/>
                </a:solidFill>
              </a:rPr>
              <a:t>المكلف</a:t>
            </a:r>
            <a:r>
              <a:rPr lang="ar-JO" dirty="0" smtClean="0"/>
              <a:t>: البالغ العاقل غير المكره</a:t>
            </a:r>
          </a:p>
          <a:p>
            <a:pPr algn="r"/>
            <a:endParaRPr lang="ar-JO" dirty="0"/>
          </a:p>
          <a:p>
            <a:pPr algn="r"/>
            <a:r>
              <a:rPr lang="ar-JO" dirty="0" smtClean="0">
                <a:solidFill>
                  <a:schemeClr val="accent1"/>
                </a:solidFill>
              </a:rPr>
              <a:t>فعل المكلف</a:t>
            </a:r>
            <a:r>
              <a:rPr lang="ar-JO" dirty="0" smtClean="0"/>
              <a:t>: كل مايصدر عنه ويشمل : افعال القلوب كوجوب النية والقصد</a:t>
            </a:r>
          </a:p>
          <a:p>
            <a:pPr algn="r"/>
            <a:endParaRPr lang="ar-JO" dirty="0"/>
          </a:p>
          <a:p>
            <a:pPr algn="r"/>
            <a:r>
              <a:rPr lang="ar-JO" dirty="0" smtClean="0">
                <a:solidFill>
                  <a:schemeClr val="accent1"/>
                </a:solidFill>
              </a:rPr>
              <a:t>الاقتضاء</a:t>
            </a:r>
            <a:r>
              <a:rPr lang="ar-JO" dirty="0" smtClean="0"/>
              <a:t> : الطلب ويندرج تحته مطلوب الفعل ، ومطلوب الترك</a:t>
            </a:r>
          </a:p>
          <a:p>
            <a:pPr algn="r"/>
            <a:r>
              <a:rPr lang="ar-JO" dirty="0" smtClean="0">
                <a:solidFill>
                  <a:schemeClr val="accent1"/>
                </a:solidFill>
              </a:rPr>
              <a:t>التخيير</a:t>
            </a:r>
            <a:r>
              <a:rPr lang="ar-JO" dirty="0" smtClean="0"/>
              <a:t>: ماكان فعله و تركه متساويا عند الشارع</a:t>
            </a:r>
          </a:p>
          <a:p>
            <a:pPr algn="r"/>
            <a:r>
              <a:rPr lang="ar-JO" dirty="0" smtClean="0">
                <a:solidFill>
                  <a:schemeClr val="accent1"/>
                </a:solidFill>
              </a:rPr>
              <a:t>الوضع: </a:t>
            </a:r>
            <a:r>
              <a:rPr lang="ar-JO" dirty="0" smtClean="0"/>
              <a:t>ماجعله الشارع سببا لشيء او شرطا لشيء او مانعا من شيء.....</a:t>
            </a:r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2147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3200" dirty="0" smtClean="0"/>
              <a:t>أقسام الحكم التكليفي</a:t>
            </a:r>
            <a:endParaRPr lang="ar-IQ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5" y="1537988"/>
            <a:ext cx="7652392" cy="2724300"/>
          </a:xfrm>
        </p:spPr>
        <p:txBody>
          <a:bodyPr/>
          <a:lstStyle/>
          <a:p>
            <a:pPr algn="r"/>
            <a:r>
              <a:rPr lang="ar-JO" dirty="0" smtClean="0">
                <a:solidFill>
                  <a:schemeClr val="accent1"/>
                </a:solidFill>
              </a:rPr>
              <a:t>القسم الاول: </a:t>
            </a:r>
            <a:r>
              <a:rPr lang="ar-JO" dirty="0" smtClean="0"/>
              <a:t>الحكم التكليفي: هو خطاب الله تعالى المتعلق بفعل المكلف بالاقتضاء او التخيير</a:t>
            </a:r>
          </a:p>
          <a:p>
            <a:pPr algn="r"/>
            <a:endParaRPr lang="ar-JO" dirty="0">
              <a:solidFill>
                <a:schemeClr val="accent1"/>
              </a:solidFill>
            </a:endParaRPr>
          </a:p>
          <a:p>
            <a:pPr marL="101600" indent="0" algn="r">
              <a:buNone/>
            </a:pPr>
            <a:r>
              <a:rPr lang="ar-JO" dirty="0" smtClean="0">
                <a:solidFill>
                  <a:schemeClr val="accent1"/>
                </a:solidFill>
              </a:rPr>
              <a:t>القسم الثاني: </a:t>
            </a:r>
            <a:r>
              <a:rPr lang="ar-JO" dirty="0" smtClean="0"/>
              <a:t>الحكم الوضعي: هو خطاب الله تعالى المتعلق بجعل الشيء سببا لشيء اخر او شرطا له او مانعا منه او صحيحا او فسادا</a:t>
            </a:r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1312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ا</a:t>
            </a:r>
            <a:r>
              <a:rPr lang="ar-JO" sz="2800" dirty="0" smtClean="0"/>
              <a:t>قسم الحكم التكليفي</a:t>
            </a:r>
            <a:endParaRPr lang="ar-IQ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4" y="1537988"/>
            <a:ext cx="7776569" cy="2724300"/>
          </a:xfrm>
        </p:spPr>
        <p:txBody>
          <a:bodyPr/>
          <a:lstStyle/>
          <a:p>
            <a:pPr algn="r"/>
            <a:r>
              <a:rPr lang="ar-JO" dirty="0" smtClean="0"/>
              <a:t>1- </a:t>
            </a:r>
            <a:r>
              <a:rPr lang="ar-JO" dirty="0" smtClean="0">
                <a:solidFill>
                  <a:schemeClr val="accent1"/>
                </a:solidFill>
              </a:rPr>
              <a:t>الايجاب</a:t>
            </a:r>
            <a:r>
              <a:rPr lang="ar-JO" dirty="0" smtClean="0"/>
              <a:t>: طلب الشارع الفعل على وجه اللزوم</a:t>
            </a:r>
          </a:p>
          <a:p>
            <a:pPr algn="r"/>
            <a:r>
              <a:rPr lang="ar-JO" dirty="0" smtClean="0"/>
              <a:t>2- </a:t>
            </a:r>
            <a:r>
              <a:rPr lang="ar-JO" dirty="0" smtClean="0">
                <a:solidFill>
                  <a:schemeClr val="accent1"/>
                </a:solidFill>
              </a:rPr>
              <a:t>الندب</a:t>
            </a:r>
            <a:r>
              <a:rPr lang="ar-JO" dirty="0" smtClean="0"/>
              <a:t>: هو طلب الشارع الفعل من غير الزام</a:t>
            </a:r>
          </a:p>
          <a:p>
            <a:pPr algn="r"/>
            <a:r>
              <a:rPr lang="ar-JO" dirty="0" smtClean="0"/>
              <a:t>3-</a:t>
            </a:r>
            <a:r>
              <a:rPr lang="ar-JO" dirty="0" smtClean="0">
                <a:solidFill>
                  <a:schemeClr val="accent1"/>
                </a:solidFill>
              </a:rPr>
              <a:t> التحريم</a:t>
            </a:r>
            <a:r>
              <a:rPr lang="ar-JO" dirty="0" smtClean="0"/>
              <a:t>: هو طلب الشارع الكف عن فعل على وجه الحتم والالزام</a:t>
            </a:r>
          </a:p>
          <a:p>
            <a:pPr algn="r"/>
            <a:r>
              <a:rPr lang="ar-JO" dirty="0" smtClean="0"/>
              <a:t>4- </a:t>
            </a:r>
            <a:r>
              <a:rPr lang="ar-JO" dirty="0" smtClean="0">
                <a:solidFill>
                  <a:schemeClr val="accent1"/>
                </a:solidFill>
              </a:rPr>
              <a:t>الكراهة</a:t>
            </a:r>
            <a:r>
              <a:rPr lang="ar-JO" dirty="0" smtClean="0"/>
              <a:t>: طلب الشارع من المكلف ترك فعل لا على الوجه الحتم والالزام</a:t>
            </a:r>
          </a:p>
          <a:p>
            <a:pPr algn="r"/>
            <a:r>
              <a:rPr lang="ar-JO" dirty="0" smtClean="0"/>
              <a:t>5-</a:t>
            </a:r>
            <a:r>
              <a:rPr lang="ar-JO" dirty="0" smtClean="0">
                <a:solidFill>
                  <a:schemeClr val="accent1"/>
                </a:solidFill>
              </a:rPr>
              <a:t> الاباحة</a:t>
            </a:r>
            <a:r>
              <a:rPr lang="ar-JO" dirty="0" smtClean="0"/>
              <a:t>: هي طلب الشارع من المكلف ترك فعل لا على وجه الحتم والالزام</a:t>
            </a:r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7460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3200" dirty="0" smtClean="0"/>
              <a:t>الايجاب</a:t>
            </a:r>
            <a:endParaRPr lang="ar-IQ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5" y="1537988"/>
            <a:ext cx="7629814" cy="2724300"/>
          </a:xfrm>
        </p:spPr>
        <p:txBody>
          <a:bodyPr/>
          <a:lstStyle/>
          <a:p>
            <a:pPr algn="r"/>
            <a:r>
              <a:rPr lang="ar-IQ" dirty="0" smtClean="0">
                <a:solidFill>
                  <a:srgbClr val="0070C0"/>
                </a:solidFill>
              </a:rPr>
              <a:t>الايجاب</a:t>
            </a:r>
            <a:r>
              <a:rPr lang="ar-IQ" dirty="0" smtClean="0"/>
              <a:t> : هو طلب الشارع الفعل على وجه اللزوم ، ورتب على امتثاله المدح والثواب وعلى تركه مع القدرة الذم والعقاب.</a:t>
            </a:r>
          </a:p>
          <a:p>
            <a:pPr algn="r"/>
            <a:endParaRPr lang="ar-IQ" dirty="0"/>
          </a:p>
          <a:p>
            <a:pPr algn="r"/>
            <a:r>
              <a:rPr lang="ar-IQ" dirty="0" smtClean="0">
                <a:solidFill>
                  <a:srgbClr val="C00000"/>
                </a:solidFill>
              </a:rPr>
              <a:t>حكمه</a:t>
            </a:r>
            <a:r>
              <a:rPr lang="ar-IQ" dirty="0" smtClean="0"/>
              <a:t>: يثاب على فعله ويعاقب على تركه</a:t>
            </a:r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585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800" dirty="0" smtClean="0"/>
              <a:t>الصيغ التي تدل على الايجاب</a:t>
            </a:r>
            <a:endParaRPr lang="ar-IQ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5" y="1537988"/>
            <a:ext cx="7753992" cy="2724300"/>
          </a:xfrm>
        </p:spPr>
        <p:txBody>
          <a:bodyPr/>
          <a:lstStyle/>
          <a:p>
            <a:pPr algn="r"/>
            <a:r>
              <a:rPr lang="ar-IQ" dirty="0" smtClean="0"/>
              <a:t>1- صيغة الامر المجردة عن القرائن مثل :( </a:t>
            </a:r>
            <a:r>
              <a:rPr lang="ar-IQ" dirty="0" smtClean="0">
                <a:solidFill>
                  <a:srgbClr val="C00000"/>
                </a:solidFill>
              </a:rPr>
              <a:t>اوفو بالعقود</a:t>
            </a:r>
            <a:r>
              <a:rPr lang="ar-IQ" dirty="0" smtClean="0"/>
              <a:t>)</a:t>
            </a:r>
          </a:p>
          <a:p>
            <a:pPr algn="r"/>
            <a:r>
              <a:rPr lang="ar-IQ" dirty="0" smtClean="0"/>
              <a:t>2- صيغة الامر وما يتصرف عنها: مثل :( </a:t>
            </a:r>
            <a:r>
              <a:rPr lang="ar-IQ" dirty="0" smtClean="0">
                <a:solidFill>
                  <a:srgbClr val="C00000"/>
                </a:solidFill>
              </a:rPr>
              <a:t>ان الله يأمر بالعدل والاحسان...</a:t>
            </a:r>
            <a:r>
              <a:rPr lang="ar-IQ" dirty="0" smtClean="0"/>
              <a:t>)</a:t>
            </a:r>
          </a:p>
          <a:p>
            <a:pPr algn="r"/>
            <a:r>
              <a:rPr lang="ar-IQ" dirty="0" smtClean="0"/>
              <a:t>3- صيغة (كُتب) و ( كَتب) و (فرض) مثل :( </a:t>
            </a:r>
            <a:r>
              <a:rPr lang="ar-IQ" dirty="0" smtClean="0">
                <a:solidFill>
                  <a:srgbClr val="C00000"/>
                </a:solidFill>
              </a:rPr>
              <a:t>ياايها الذين امنو كتب عليكم الصيام .....</a:t>
            </a:r>
            <a:r>
              <a:rPr lang="ar-IQ" dirty="0" smtClean="0"/>
              <a:t>)</a:t>
            </a:r>
          </a:p>
          <a:p>
            <a:pPr algn="r"/>
            <a:r>
              <a:rPr lang="ar-IQ" dirty="0" smtClean="0"/>
              <a:t>(سورة انزلناها و فرضناها....)</a:t>
            </a:r>
          </a:p>
          <a:p>
            <a:pPr algn="r"/>
            <a:r>
              <a:rPr lang="ar-IQ" dirty="0" smtClean="0"/>
              <a:t>4- صيغة (له عليك فعل كذا) مثل :( </a:t>
            </a:r>
            <a:r>
              <a:rPr lang="ar-IQ" dirty="0" smtClean="0">
                <a:solidFill>
                  <a:srgbClr val="C00000"/>
                </a:solidFill>
              </a:rPr>
              <a:t>ولله على الناس حج البيت من استطاع سبيلا</a:t>
            </a:r>
            <a:r>
              <a:rPr lang="ar-IQ" dirty="0" smtClean="0"/>
              <a:t>)</a:t>
            </a:r>
          </a:p>
          <a:p>
            <a:pPr algn="r"/>
            <a:r>
              <a:rPr lang="ar-IQ" dirty="0" smtClean="0"/>
              <a:t>5- صيغة الخبر ( </a:t>
            </a:r>
            <a:r>
              <a:rPr lang="ar-IQ" dirty="0" smtClean="0">
                <a:solidFill>
                  <a:srgbClr val="C00000"/>
                </a:solidFill>
              </a:rPr>
              <a:t>والذين يتوفون منكم ويذرون ازواجا يتربصن بانفسهن اربعة اشهر و عشرا</a:t>
            </a:r>
            <a:r>
              <a:rPr lang="ar-IQ" dirty="0" smtClean="0"/>
              <a:t>)</a:t>
            </a:r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0037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3200" dirty="0" smtClean="0"/>
              <a:t>بين الفرض والواجب</a:t>
            </a:r>
            <a:endParaRPr lang="ar-IQ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5" y="1537988"/>
            <a:ext cx="7708836" cy="2724300"/>
          </a:xfrm>
        </p:spPr>
        <p:txBody>
          <a:bodyPr/>
          <a:lstStyle/>
          <a:p>
            <a:pPr algn="r"/>
            <a:r>
              <a:rPr lang="ar-IQ" dirty="0" smtClean="0">
                <a:solidFill>
                  <a:schemeClr val="accent1">
                    <a:lumMod val="75000"/>
                  </a:schemeClr>
                </a:solidFill>
              </a:rPr>
              <a:t>المذهب الاول</a:t>
            </a:r>
            <a:r>
              <a:rPr lang="ar-IQ" dirty="0" smtClean="0"/>
              <a:t>: الواجب والفرض مترادفان لا يختلفان في الحكم ولا في المعنى ن هو مذهب جمهور العلماء.</a:t>
            </a:r>
          </a:p>
          <a:p>
            <a:pPr algn="r"/>
            <a:endParaRPr lang="ar-IQ" dirty="0"/>
          </a:p>
          <a:p>
            <a:pPr algn="r"/>
            <a:r>
              <a:rPr lang="ar-IQ" dirty="0" smtClean="0">
                <a:solidFill>
                  <a:schemeClr val="accent1">
                    <a:lumMod val="75000"/>
                  </a:schemeClr>
                </a:solidFill>
              </a:rPr>
              <a:t>المذهب الثاني:</a:t>
            </a:r>
            <a:r>
              <a:rPr lang="ar-IQ" dirty="0" smtClean="0"/>
              <a:t> الفرض والواجب غي مترادفين ، بل يدلان على معنيين مختلفين.</a:t>
            </a:r>
          </a:p>
          <a:p>
            <a:pPr algn="r"/>
            <a:r>
              <a:rPr lang="ar-IQ" dirty="0"/>
              <a:t> </a:t>
            </a:r>
            <a:r>
              <a:rPr lang="ar-IQ" dirty="0" smtClean="0">
                <a:solidFill>
                  <a:srgbClr val="C00000"/>
                </a:solidFill>
              </a:rPr>
              <a:t>الفرض</a:t>
            </a:r>
            <a:r>
              <a:rPr lang="ar-IQ" dirty="0" smtClean="0"/>
              <a:t> : هو طلب الشارع الفعل على وجه اللزوم بدليل القطعي مثل: الاية والحديث المتواتر</a:t>
            </a:r>
          </a:p>
          <a:p>
            <a:pPr algn="r"/>
            <a:r>
              <a:rPr lang="ar-IQ" dirty="0" smtClean="0">
                <a:solidFill>
                  <a:srgbClr val="C00000"/>
                </a:solidFill>
              </a:rPr>
              <a:t>الواجب: </a:t>
            </a:r>
            <a:r>
              <a:rPr lang="ar-IQ" dirty="0" smtClean="0"/>
              <a:t>هو طلب الشارع الفعل على وجه اللزوم بدليل ظني مثل: خير احاد و القياس والاجماع السكوتي......</a:t>
            </a:r>
          </a:p>
          <a:p>
            <a:pPr marL="101600" indent="0" algn="r">
              <a:buNone/>
            </a:pPr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0691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3200" dirty="0" smtClean="0"/>
              <a:t>اقسام الواجب</a:t>
            </a:r>
            <a:endParaRPr lang="ar-IQ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5" y="1537988"/>
            <a:ext cx="7753992" cy="2724300"/>
          </a:xfrm>
        </p:spPr>
        <p:txBody>
          <a:bodyPr/>
          <a:lstStyle/>
          <a:p>
            <a:pPr algn="r"/>
            <a:r>
              <a:rPr lang="ar-IQ" dirty="0" smtClean="0">
                <a:solidFill>
                  <a:schemeClr val="accent1">
                    <a:lumMod val="75000"/>
                  </a:schemeClr>
                </a:solidFill>
              </a:rPr>
              <a:t>القسم الاول: </a:t>
            </a:r>
            <a:r>
              <a:rPr lang="ar-IQ" dirty="0" smtClean="0"/>
              <a:t>الواجب العيني: هو ما طلب الشارع فعله على وجه اللزوم</a:t>
            </a:r>
          </a:p>
          <a:p>
            <a:pPr algn="r"/>
            <a:r>
              <a:rPr lang="ar-IQ" dirty="0" smtClean="0"/>
              <a:t>من كل فرد من افراد المكلفين مثل: الصلاة ، الزكاةن الحج.....</a:t>
            </a:r>
          </a:p>
          <a:p>
            <a:pPr algn="r"/>
            <a:endParaRPr lang="ar-IQ" dirty="0"/>
          </a:p>
          <a:p>
            <a:pPr algn="r"/>
            <a:r>
              <a:rPr lang="ar-IQ" dirty="0" smtClean="0">
                <a:solidFill>
                  <a:srgbClr val="C00000"/>
                </a:solidFill>
              </a:rPr>
              <a:t>حكمه</a:t>
            </a:r>
            <a:r>
              <a:rPr lang="ar-IQ" dirty="0" smtClean="0"/>
              <a:t>: لزوم الإتان به من كل مكلف بعينه بحيث لا تبرأ ذمته الا بفعله</a:t>
            </a:r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9642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2225</TotalTime>
  <Words>486</Words>
  <Application>Microsoft Office PowerPoint</Application>
  <PresentationFormat>On-screen Show (16:9)</PresentationFormat>
  <Paragraphs>58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Roboto Condensed Light</vt:lpstr>
      <vt:lpstr>Maiandra GD</vt:lpstr>
      <vt:lpstr>Roboto Condensed</vt:lpstr>
      <vt:lpstr>Arvo</vt:lpstr>
      <vt:lpstr>Salerio template</vt:lpstr>
      <vt:lpstr>اصول الفقه و قواعده</vt:lpstr>
      <vt:lpstr>مباحث الحكم</vt:lpstr>
      <vt:lpstr>PowerPoint Presentation</vt:lpstr>
      <vt:lpstr>أقسام الحكم التكليفي</vt:lpstr>
      <vt:lpstr>اقسم الحكم التكليفي</vt:lpstr>
      <vt:lpstr>الايجاب</vt:lpstr>
      <vt:lpstr>الصيغ التي تدل على الايجاب</vt:lpstr>
      <vt:lpstr>بين الفرض والواجب</vt:lpstr>
      <vt:lpstr>اقسام الواجب</vt:lpstr>
      <vt:lpstr>اقسام الواجب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Metakaolin as Supplementary Cementitious Material and its Effects on Properties of Concrete: A Review</dc:title>
  <cp:lastModifiedBy>كومبيوتةرى  سوران</cp:lastModifiedBy>
  <cp:revision>58</cp:revision>
  <dcterms:modified xsi:type="dcterms:W3CDTF">2018-10-16T09:02:13Z</dcterms:modified>
</cp:coreProperties>
</file>