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0" r:id="rId1"/>
  </p:sldMasterIdLst>
  <p:notesMasterIdLst>
    <p:notesMasterId r:id="rId16"/>
  </p:notesMasterIdLst>
  <p:sldIdLst>
    <p:sldId id="257" r:id="rId2"/>
    <p:sldId id="256" r:id="rId3"/>
    <p:sldId id="258" r:id="rId4"/>
    <p:sldId id="259" r:id="rId5"/>
    <p:sldId id="260" r:id="rId6"/>
    <p:sldId id="261" r:id="rId7"/>
    <p:sldId id="262" r:id="rId8"/>
    <p:sldId id="263" r:id="rId9"/>
    <p:sldId id="264" r:id="rId10"/>
    <p:sldId id="265" r:id="rId11"/>
    <p:sldId id="267" r:id="rId12"/>
    <p:sldId id="266" r:id="rId13"/>
    <p:sldId id="268" r:id="rId14"/>
    <p:sldId id="269" r:id="rId15"/>
  </p:sldIdLst>
  <p:sldSz cx="9144000" cy="5143500" type="screen16x9"/>
  <p:notesSz cx="6858000" cy="9144000"/>
  <p:embeddedFontLst>
    <p:embeddedFont>
      <p:font typeface="Tinos"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7B1B0E92-FCEC-4C54-A85B-31E87D0F3B71}">
  <a:tblStyle styleId="{7B1B0E92-FCEC-4C54-A85B-31E87D0F3B71}"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p:scale>
          <a:sx n="102" d="100"/>
          <a:sy n="102" d="100"/>
        </p:scale>
        <p:origin x="-456"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16722782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ar-IQ" dirty="0"/>
          </a:p>
        </p:txBody>
      </p:sp>
    </p:spTree>
    <p:extLst>
      <p:ext uri="{BB962C8B-B14F-4D97-AF65-F5344CB8AC3E}">
        <p14:creationId xmlns:p14="http://schemas.microsoft.com/office/powerpoint/2010/main" val="3355829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ar-IQ" dirty="0"/>
          </a:p>
        </p:txBody>
      </p:sp>
    </p:spTree>
    <p:extLst>
      <p:ext uri="{BB962C8B-B14F-4D97-AF65-F5344CB8AC3E}">
        <p14:creationId xmlns:p14="http://schemas.microsoft.com/office/powerpoint/2010/main" val="4261173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1030800" y="1030700"/>
            <a:ext cx="7082400" cy="3082200"/>
          </a:xfrm>
          <a:prstGeom prst="rect">
            <a:avLst/>
          </a:prstGeom>
          <a:solidFill>
            <a:srgbClr val="FFFFFF"/>
          </a:solidFill>
          <a:ln>
            <a:noFill/>
          </a:ln>
          <a:effectLst>
            <a:outerShdw blurRad="185738" dist="9525" dir="5400000" algn="bl" rotWithShape="0">
              <a:srgbClr val="66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rot="-5400000">
            <a:off x="3449925" y="-39825"/>
            <a:ext cx="2244000" cy="1397400"/>
          </a:xfrm>
          <a:prstGeom prst="chevron">
            <a:avLst>
              <a:gd name="adj" fmla="val 31570"/>
            </a:avLst>
          </a:prstGeom>
          <a:gradFill>
            <a:gsLst>
              <a:gs pos="0">
                <a:srgbClr val="AD0B2D"/>
              </a:gs>
              <a:gs pos="31000">
                <a:srgbClr val="AD0B2D"/>
              </a:gs>
              <a:gs pos="100000">
                <a:srgbClr val="8B0E34"/>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 name="Google Shape;12;p2"/>
          <p:cNvGrpSpPr/>
          <p:nvPr/>
        </p:nvGrpSpPr>
        <p:grpSpPr>
          <a:xfrm>
            <a:off x="4087183" y="290068"/>
            <a:ext cx="970187" cy="737616"/>
            <a:chOff x="519000" y="238125"/>
            <a:chExt cx="6582000" cy="5238750"/>
          </a:xfrm>
        </p:grpSpPr>
        <p:sp>
          <p:nvSpPr>
            <p:cNvPr id="13" name="Google Shape;13;p2"/>
            <p:cNvSpPr/>
            <p:nvPr/>
          </p:nvSpPr>
          <p:spPr>
            <a:xfrm>
              <a:off x="2928800" y="4770300"/>
              <a:ext cx="1762400" cy="306300"/>
            </a:xfrm>
            <a:custGeom>
              <a:avLst/>
              <a:gdLst/>
              <a:ahLst/>
              <a:cxnLst/>
              <a:rect l="l" t="t" r="r" b="b"/>
              <a:pathLst>
                <a:path w="70496" h="12252" extrusionOk="0">
                  <a:moveTo>
                    <a:pt x="6233" y="1"/>
                  </a:moveTo>
                  <a:lnTo>
                    <a:pt x="5051" y="108"/>
                  </a:lnTo>
                  <a:lnTo>
                    <a:pt x="3869" y="430"/>
                  </a:lnTo>
                  <a:lnTo>
                    <a:pt x="2902" y="968"/>
                  </a:lnTo>
                  <a:lnTo>
                    <a:pt x="1935" y="1720"/>
                  </a:lnTo>
                  <a:lnTo>
                    <a:pt x="1183" y="2580"/>
                  </a:lnTo>
                  <a:lnTo>
                    <a:pt x="538" y="3547"/>
                  </a:lnTo>
                  <a:lnTo>
                    <a:pt x="108" y="4621"/>
                  </a:lnTo>
                  <a:lnTo>
                    <a:pt x="1" y="5911"/>
                  </a:lnTo>
                  <a:lnTo>
                    <a:pt x="1" y="6556"/>
                  </a:lnTo>
                  <a:lnTo>
                    <a:pt x="1" y="7201"/>
                  </a:lnTo>
                  <a:lnTo>
                    <a:pt x="216" y="7738"/>
                  </a:lnTo>
                  <a:lnTo>
                    <a:pt x="323" y="8383"/>
                  </a:lnTo>
                  <a:lnTo>
                    <a:pt x="860" y="9457"/>
                  </a:lnTo>
                  <a:lnTo>
                    <a:pt x="1613" y="10424"/>
                  </a:lnTo>
                  <a:lnTo>
                    <a:pt x="2580" y="11177"/>
                  </a:lnTo>
                  <a:lnTo>
                    <a:pt x="3654" y="11821"/>
                  </a:lnTo>
                  <a:lnTo>
                    <a:pt x="4836" y="12144"/>
                  </a:lnTo>
                  <a:lnTo>
                    <a:pt x="5481" y="12251"/>
                  </a:lnTo>
                  <a:lnTo>
                    <a:pt x="65015" y="12251"/>
                  </a:lnTo>
                  <a:lnTo>
                    <a:pt x="65660" y="12144"/>
                  </a:lnTo>
                  <a:lnTo>
                    <a:pt x="66842" y="11821"/>
                  </a:lnTo>
                  <a:lnTo>
                    <a:pt x="67916" y="11177"/>
                  </a:lnTo>
                  <a:lnTo>
                    <a:pt x="68883" y="10424"/>
                  </a:lnTo>
                  <a:lnTo>
                    <a:pt x="69636" y="9457"/>
                  </a:lnTo>
                  <a:lnTo>
                    <a:pt x="70173" y="8383"/>
                  </a:lnTo>
                  <a:lnTo>
                    <a:pt x="70280" y="7738"/>
                  </a:lnTo>
                  <a:lnTo>
                    <a:pt x="70495" y="7201"/>
                  </a:lnTo>
                  <a:lnTo>
                    <a:pt x="70495" y="6556"/>
                  </a:lnTo>
                  <a:lnTo>
                    <a:pt x="70495" y="5911"/>
                  </a:lnTo>
                  <a:lnTo>
                    <a:pt x="70388" y="4621"/>
                  </a:lnTo>
                  <a:lnTo>
                    <a:pt x="69958" y="3547"/>
                  </a:lnTo>
                  <a:lnTo>
                    <a:pt x="69313" y="2580"/>
                  </a:lnTo>
                  <a:lnTo>
                    <a:pt x="68561" y="1720"/>
                  </a:lnTo>
                  <a:lnTo>
                    <a:pt x="67594" y="968"/>
                  </a:lnTo>
                  <a:lnTo>
                    <a:pt x="66627" y="430"/>
                  </a:lnTo>
                  <a:lnTo>
                    <a:pt x="65445" y="108"/>
                  </a:lnTo>
                  <a:lnTo>
                    <a:pt x="6426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2190000" y="5170600"/>
              <a:ext cx="3240000" cy="306275"/>
            </a:xfrm>
            <a:custGeom>
              <a:avLst/>
              <a:gdLst/>
              <a:ahLst/>
              <a:cxnLst/>
              <a:rect l="l" t="t" r="r" b="b"/>
              <a:pathLst>
                <a:path w="129600" h="12251" extrusionOk="0">
                  <a:moveTo>
                    <a:pt x="6126" y="0"/>
                  </a:moveTo>
                  <a:lnTo>
                    <a:pt x="4944" y="108"/>
                  </a:lnTo>
                  <a:lnTo>
                    <a:pt x="3762" y="430"/>
                  </a:lnTo>
                  <a:lnTo>
                    <a:pt x="2687" y="1075"/>
                  </a:lnTo>
                  <a:lnTo>
                    <a:pt x="1828" y="1827"/>
                  </a:lnTo>
                  <a:lnTo>
                    <a:pt x="1075" y="2687"/>
                  </a:lnTo>
                  <a:lnTo>
                    <a:pt x="538" y="3762"/>
                  </a:lnTo>
                  <a:lnTo>
                    <a:pt x="108" y="4836"/>
                  </a:lnTo>
                  <a:lnTo>
                    <a:pt x="1" y="6126"/>
                  </a:lnTo>
                  <a:lnTo>
                    <a:pt x="108" y="7308"/>
                  </a:lnTo>
                  <a:lnTo>
                    <a:pt x="538" y="8490"/>
                  </a:lnTo>
                  <a:lnTo>
                    <a:pt x="1075" y="9564"/>
                  </a:lnTo>
                  <a:lnTo>
                    <a:pt x="1828" y="10424"/>
                  </a:lnTo>
                  <a:lnTo>
                    <a:pt x="2687" y="11176"/>
                  </a:lnTo>
                  <a:lnTo>
                    <a:pt x="3762" y="11821"/>
                  </a:lnTo>
                  <a:lnTo>
                    <a:pt x="4944" y="12144"/>
                  </a:lnTo>
                  <a:lnTo>
                    <a:pt x="6126" y="12251"/>
                  </a:lnTo>
                  <a:lnTo>
                    <a:pt x="123474" y="12251"/>
                  </a:lnTo>
                  <a:lnTo>
                    <a:pt x="124656" y="12144"/>
                  </a:lnTo>
                  <a:lnTo>
                    <a:pt x="125838" y="11821"/>
                  </a:lnTo>
                  <a:lnTo>
                    <a:pt x="126913" y="11176"/>
                  </a:lnTo>
                  <a:lnTo>
                    <a:pt x="127772" y="10424"/>
                  </a:lnTo>
                  <a:lnTo>
                    <a:pt x="128525" y="9564"/>
                  </a:lnTo>
                  <a:lnTo>
                    <a:pt x="129062" y="8490"/>
                  </a:lnTo>
                  <a:lnTo>
                    <a:pt x="129492" y="7308"/>
                  </a:lnTo>
                  <a:lnTo>
                    <a:pt x="129599" y="6126"/>
                  </a:lnTo>
                  <a:lnTo>
                    <a:pt x="129492" y="4836"/>
                  </a:lnTo>
                  <a:lnTo>
                    <a:pt x="129062" y="3762"/>
                  </a:lnTo>
                  <a:lnTo>
                    <a:pt x="128525" y="2687"/>
                  </a:lnTo>
                  <a:lnTo>
                    <a:pt x="127772" y="1827"/>
                  </a:lnTo>
                  <a:lnTo>
                    <a:pt x="126913" y="1075"/>
                  </a:lnTo>
                  <a:lnTo>
                    <a:pt x="125838" y="430"/>
                  </a:lnTo>
                  <a:lnTo>
                    <a:pt x="124656" y="108"/>
                  </a:lnTo>
                  <a:lnTo>
                    <a:pt x="12347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3264625" y="238125"/>
              <a:ext cx="1090750" cy="4456975"/>
            </a:xfrm>
            <a:custGeom>
              <a:avLst/>
              <a:gdLst/>
              <a:ahLst/>
              <a:cxnLst/>
              <a:rect l="l" t="t" r="r" b="b"/>
              <a:pathLst>
                <a:path w="43630" h="178279" extrusionOk="0">
                  <a:moveTo>
                    <a:pt x="21815" y="23534"/>
                  </a:moveTo>
                  <a:lnTo>
                    <a:pt x="22460" y="23642"/>
                  </a:lnTo>
                  <a:lnTo>
                    <a:pt x="22997" y="23749"/>
                  </a:lnTo>
                  <a:lnTo>
                    <a:pt x="23534" y="24071"/>
                  </a:lnTo>
                  <a:lnTo>
                    <a:pt x="23964" y="24394"/>
                  </a:lnTo>
                  <a:lnTo>
                    <a:pt x="24287" y="24931"/>
                  </a:lnTo>
                  <a:lnTo>
                    <a:pt x="24609" y="25361"/>
                  </a:lnTo>
                  <a:lnTo>
                    <a:pt x="24824" y="26006"/>
                  </a:lnTo>
                  <a:lnTo>
                    <a:pt x="24824" y="26543"/>
                  </a:lnTo>
                  <a:lnTo>
                    <a:pt x="24824" y="27188"/>
                  </a:lnTo>
                  <a:lnTo>
                    <a:pt x="24609" y="27725"/>
                  </a:lnTo>
                  <a:lnTo>
                    <a:pt x="24287" y="28262"/>
                  </a:lnTo>
                  <a:lnTo>
                    <a:pt x="23964" y="28692"/>
                  </a:lnTo>
                  <a:lnTo>
                    <a:pt x="23534" y="29122"/>
                  </a:lnTo>
                  <a:lnTo>
                    <a:pt x="22997" y="29337"/>
                  </a:lnTo>
                  <a:lnTo>
                    <a:pt x="22460" y="29552"/>
                  </a:lnTo>
                  <a:lnTo>
                    <a:pt x="21170" y="29552"/>
                  </a:lnTo>
                  <a:lnTo>
                    <a:pt x="20633" y="29337"/>
                  </a:lnTo>
                  <a:lnTo>
                    <a:pt x="20096" y="29122"/>
                  </a:lnTo>
                  <a:lnTo>
                    <a:pt x="19666" y="28692"/>
                  </a:lnTo>
                  <a:lnTo>
                    <a:pt x="19343" y="28262"/>
                  </a:lnTo>
                  <a:lnTo>
                    <a:pt x="19021" y="27725"/>
                  </a:lnTo>
                  <a:lnTo>
                    <a:pt x="18806" y="27188"/>
                  </a:lnTo>
                  <a:lnTo>
                    <a:pt x="18806" y="26543"/>
                  </a:lnTo>
                  <a:lnTo>
                    <a:pt x="18806" y="26006"/>
                  </a:lnTo>
                  <a:lnTo>
                    <a:pt x="19021" y="25361"/>
                  </a:lnTo>
                  <a:lnTo>
                    <a:pt x="19343" y="24931"/>
                  </a:lnTo>
                  <a:lnTo>
                    <a:pt x="19666" y="24394"/>
                  </a:lnTo>
                  <a:lnTo>
                    <a:pt x="20096" y="24071"/>
                  </a:lnTo>
                  <a:lnTo>
                    <a:pt x="20633" y="23749"/>
                  </a:lnTo>
                  <a:lnTo>
                    <a:pt x="21170" y="23642"/>
                  </a:lnTo>
                  <a:lnTo>
                    <a:pt x="21815" y="23534"/>
                  </a:lnTo>
                  <a:close/>
                  <a:moveTo>
                    <a:pt x="21385" y="0"/>
                  </a:moveTo>
                  <a:lnTo>
                    <a:pt x="21063" y="215"/>
                  </a:lnTo>
                  <a:lnTo>
                    <a:pt x="20740" y="430"/>
                  </a:lnTo>
                  <a:lnTo>
                    <a:pt x="20418" y="752"/>
                  </a:lnTo>
                  <a:lnTo>
                    <a:pt x="15152" y="9672"/>
                  </a:lnTo>
                  <a:lnTo>
                    <a:pt x="14615" y="10746"/>
                  </a:lnTo>
                  <a:lnTo>
                    <a:pt x="14185" y="11821"/>
                  </a:lnTo>
                  <a:lnTo>
                    <a:pt x="13863" y="12895"/>
                  </a:lnTo>
                  <a:lnTo>
                    <a:pt x="13648" y="13863"/>
                  </a:lnTo>
                  <a:lnTo>
                    <a:pt x="13648" y="14830"/>
                  </a:lnTo>
                  <a:lnTo>
                    <a:pt x="13755" y="15797"/>
                  </a:lnTo>
                  <a:lnTo>
                    <a:pt x="14078" y="17946"/>
                  </a:lnTo>
                  <a:lnTo>
                    <a:pt x="14508" y="20418"/>
                  </a:lnTo>
                  <a:lnTo>
                    <a:pt x="15045" y="23212"/>
                  </a:lnTo>
                  <a:lnTo>
                    <a:pt x="15367" y="24824"/>
                  </a:lnTo>
                  <a:lnTo>
                    <a:pt x="15475" y="26543"/>
                  </a:lnTo>
                  <a:lnTo>
                    <a:pt x="15582" y="28585"/>
                  </a:lnTo>
                  <a:lnTo>
                    <a:pt x="15690" y="30734"/>
                  </a:lnTo>
                  <a:lnTo>
                    <a:pt x="15690" y="59964"/>
                  </a:lnTo>
                  <a:lnTo>
                    <a:pt x="14400" y="60071"/>
                  </a:lnTo>
                  <a:lnTo>
                    <a:pt x="13326" y="60393"/>
                  </a:lnTo>
                  <a:lnTo>
                    <a:pt x="12251" y="61038"/>
                  </a:lnTo>
                  <a:lnTo>
                    <a:pt x="11284" y="61683"/>
                  </a:lnTo>
                  <a:lnTo>
                    <a:pt x="10532" y="62650"/>
                  </a:lnTo>
                  <a:lnTo>
                    <a:pt x="9994" y="63725"/>
                  </a:lnTo>
                  <a:lnTo>
                    <a:pt x="9672" y="64799"/>
                  </a:lnTo>
                  <a:lnTo>
                    <a:pt x="9564" y="66089"/>
                  </a:lnTo>
                  <a:lnTo>
                    <a:pt x="9672" y="67271"/>
                  </a:lnTo>
                  <a:lnTo>
                    <a:pt x="9994" y="68453"/>
                  </a:lnTo>
                  <a:lnTo>
                    <a:pt x="10532" y="69528"/>
                  </a:lnTo>
                  <a:lnTo>
                    <a:pt x="11284" y="70387"/>
                  </a:lnTo>
                  <a:lnTo>
                    <a:pt x="12251" y="71140"/>
                  </a:lnTo>
                  <a:lnTo>
                    <a:pt x="13326" y="71784"/>
                  </a:lnTo>
                  <a:lnTo>
                    <a:pt x="14400" y="72107"/>
                  </a:lnTo>
                  <a:lnTo>
                    <a:pt x="15690" y="72214"/>
                  </a:lnTo>
                  <a:lnTo>
                    <a:pt x="15690" y="164739"/>
                  </a:lnTo>
                  <a:lnTo>
                    <a:pt x="15690" y="165276"/>
                  </a:lnTo>
                  <a:lnTo>
                    <a:pt x="15475" y="166458"/>
                  </a:lnTo>
                  <a:lnTo>
                    <a:pt x="15260" y="167210"/>
                  </a:lnTo>
                  <a:lnTo>
                    <a:pt x="14937" y="168070"/>
                  </a:lnTo>
                  <a:lnTo>
                    <a:pt x="14400" y="169037"/>
                  </a:lnTo>
                  <a:lnTo>
                    <a:pt x="13863" y="170004"/>
                  </a:lnTo>
                  <a:lnTo>
                    <a:pt x="13111" y="170971"/>
                  </a:lnTo>
                  <a:lnTo>
                    <a:pt x="12143" y="171938"/>
                  </a:lnTo>
                  <a:lnTo>
                    <a:pt x="10961" y="172906"/>
                  </a:lnTo>
                  <a:lnTo>
                    <a:pt x="9672" y="173658"/>
                  </a:lnTo>
                  <a:lnTo>
                    <a:pt x="7953" y="174303"/>
                  </a:lnTo>
                  <a:lnTo>
                    <a:pt x="6126" y="174840"/>
                  </a:lnTo>
                  <a:lnTo>
                    <a:pt x="3976" y="175162"/>
                  </a:lnTo>
                  <a:lnTo>
                    <a:pt x="1397" y="175270"/>
                  </a:lnTo>
                  <a:lnTo>
                    <a:pt x="860" y="175377"/>
                  </a:lnTo>
                  <a:lnTo>
                    <a:pt x="430" y="175377"/>
                  </a:lnTo>
                  <a:lnTo>
                    <a:pt x="215" y="175592"/>
                  </a:lnTo>
                  <a:lnTo>
                    <a:pt x="0" y="175807"/>
                  </a:lnTo>
                  <a:lnTo>
                    <a:pt x="0" y="176022"/>
                  </a:lnTo>
                  <a:lnTo>
                    <a:pt x="0" y="176237"/>
                  </a:lnTo>
                  <a:lnTo>
                    <a:pt x="215" y="176774"/>
                  </a:lnTo>
                  <a:lnTo>
                    <a:pt x="538" y="177312"/>
                  </a:lnTo>
                  <a:lnTo>
                    <a:pt x="968" y="177849"/>
                  </a:lnTo>
                  <a:lnTo>
                    <a:pt x="1397" y="178279"/>
                  </a:lnTo>
                  <a:lnTo>
                    <a:pt x="42233" y="178279"/>
                  </a:lnTo>
                  <a:lnTo>
                    <a:pt x="42662" y="177849"/>
                  </a:lnTo>
                  <a:lnTo>
                    <a:pt x="43092" y="177312"/>
                  </a:lnTo>
                  <a:lnTo>
                    <a:pt x="43415" y="176774"/>
                  </a:lnTo>
                  <a:lnTo>
                    <a:pt x="43630" y="176237"/>
                  </a:lnTo>
                  <a:lnTo>
                    <a:pt x="43630" y="176022"/>
                  </a:lnTo>
                  <a:lnTo>
                    <a:pt x="43630" y="175807"/>
                  </a:lnTo>
                  <a:lnTo>
                    <a:pt x="43415" y="175592"/>
                  </a:lnTo>
                  <a:lnTo>
                    <a:pt x="43200" y="175377"/>
                  </a:lnTo>
                  <a:lnTo>
                    <a:pt x="42770" y="175377"/>
                  </a:lnTo>
                  <a:lnTo>
                    <a:pt x="42233" y="175270"/>
                  </a:lnTo>
                  <a:lnTo>
                    <a:pt x="39654" y="175162"/>
                  </a:lnTo>
                  <a:lnTo>
                    <a:pt x="37504" y="174840"/>
                  </a:lnTo>
                  <a:lnTo>
                    <a:pt x="35678" y="174303"/>
                  </a:lnTo>
                  <a:lnTo>
                    <a:pt x="33958" y="173658"/>
                  </a:lnTo>
                  <a:lnTo>
                    <a:pt x="32669" y="172906"/>
                  </a:lnTo>
                  <a:lnTo>
                    <a:pt x="31487" y="171938"/>
                  </a:lnTo>
                  <a:lnTo>
                    <a:pt x="30519" y="170971"/>
                  </a:lnTo>
                  <a:lnTo>
                    <a:pt x="29767" y="170004"/>
                  </a:lnTo>
                  <a:lnTo>
                    <a:pt x="29230" y="169037"/>
                  </a:lnTo>
                  <a:lnTo>
                    <a:pt x="28693" y="168070"/>
                  </a:lnTo>
                  <a:lnTo>
                    <a:pt x="28370" y="167210"/>
                  </a:lnTo>
                  <a:lnTo>
                    <a:pt x="28155" y="166458"/>
                  </a:lnTo>
                  <a:lnTo>
                    <a:pt x="27940" y="165276"/>
                  </a:lnTo>
                  <a:lnTo>
                    <a:pt x="27940" y="164739"/>
                  </a:lnTo>
                  <a:lnTo>
                    <a:pt x="27940" y="72214"/>
                  </a:lnTo>
                  <a:lnTo>
                    <a:pt x="29230" y="72107"/>
                  </a:lnTo>
                  <a:lnTo>
                    <a:pt x="30304" y="71784"/>
                  </a:lnTo>
                  <a:lnTo>
                    <a:pt x="31379" y="71140"/>
                  </a:lnTo>
                  <a:lnTo>
                    <a:pt x="32346" y="70387"/>
                  </a:lnTo>
                  <a:lnTo>
                    <a:pt x="33098" y="69528"/>
                  </a:lnTo>
                  <a:lnTo>
                    <a:pt x="33636" y="68453"/>
                  </a:lnTo>
                  <a:lnTo>
                    <a:pt x="33958" y="67271"/>
                  </a:lnTo>
                  <a:lnTo>
                    <a:pt x="34066" y="66089"/>
                  </a:lnTo>
                  <a:lnTo>
                    <a:pt x="33958" y="64799"/>
                  </a:lnTo>
                  <a:lnTo>
                    <a:pt x="33636" y="63725"/>
                  </a:lnTo>
                  <a:lnTo>
                    <a:pt x="33098" y="62650"/>
                  </a:lnTo>
                  <a:lnTo>
                    <a:pt x="32346" y="61683"/>
                  </a:lnTo>
                  <a:lnTo>
                    <a:pt x="31379" y="61038"/>
                  </a:lnTo>
                  <a:lnTo>
                    <a:pt x="30304" y="60393"/>
                  </a:lnTo>
                  <a:lnTo>
                    <a:pt x="29230" y="60071"/>
                  </a:lnTo>
                  <a:lnTo>
                    <a:pt x="27940" y="59964"/>
                  </a:lnTo>
                  <a:lnTo>
                    <a:pt x="27940" y="30734"/>
                  </a:lnTo>
                  <a:lnTo>
                    <a:pt x="28048" y="28585"/>
                  </a:lnTo>
                  <a:lnTo>
                    <a:pt x="28155" y="26543"/>
                  </a:lnTo>
                  <a:lnTo>
                    <a:pt x="28263" y="24824"/>
                  </a:lnTo>
                  <a:lnTo>
                    <a:pt x="28585" y="23212"/>
                  </a:lnTo>
                  <a:lnTo>
                    <a:pt x="29122" y="20418"/>
                  </a:lnTo>
                  <a:lnTo>
                    <a:pt x="29552" y="17946"/>
                  </a:lnTo>
                  <a:lnTo>
                    <a:pt x="29875" y="15797"/>
                  </a:lnTo>
                  <a:lnTo>
                    <a:pt x="29982" y="14830"/>
                  </a:lnTo>
                  <a:lnTo>
                    <a:pt x="29982" y="13863"/>
                  </a:lnTo>
                  <a:lnTo>
                    <a:pt x="29767" y="12895"/>
                  </a:lnTo>
                  <a:lnTo>
                    <a:pt x="29445" y="11821"/>
                  </a:lnTo>
                  <a:lnTo>
                    <a:pt x="29015" y="10746"/>
                  </a:lnTo>
                  <a:lnTo>
                    <a:pt x="28478" y="9672"/>
                  </a:lnTo>
                  <a:lnTo>
                    <a:pt x="23212" y="752"/>
                  </a:lnTo>
                  <a:lnTo>
                    <a:pt x="22890" y="430"/>
                  </a:lnTo>
                  <a:lnTo>
                    <a:pt x="22567" y="215"/>
                  </a:lnTo>
                  <a:lnTo>
                    <a:pt x="2224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19000" y="541700"/>
              <a:ext cx="3051900" cy="3218500"/>
            </a:xfrm>
            <a:custGeom>
              <a:avLst/>
              <a:gdLst/>
              <a:ahLst/>
              <a:cxnLst/>
              <a:rect l="l" t="t" r="r" b="b"/>
              <a:pathLst>
                <a:path w="122076" h="128740" extrusionOk="0">
                  <a:moveTo>
                    <a:pt x="46423" y="17624"/>
                  </a:moveTo>
                  <a:lnTo>
                    <a:pt x="46961" y="17839"/>
                  </a:lnTo>
                  <a:lnTo>
                    <a:pt x="47498" y="18161"/>
                  </a:lnTo>
                  <a:lnTo>
                    <a:pt x="48035" y="18484"/>
                  </a:lnTo>
                  <a:lnTo>
                    <a:pt x="48358" y="19021"/>
                  </a:lnTo>
                  <a:lnTo>
                    <a:pt x="48680" y="19558"/>
                  </a:lnTo>
                  <a:lnTo>
                    <a:pt x="48895" y="20095"/>
                  </a:lnTo>
                  <a:lnTo>
                    <a:pt x="48895" y="20740"/>
                  </a:lnTo>
                  <a:lnTo>
                    <a:pt x="48895" y="21600"/>
                  </a:lnTo>
                  <a:lnTo>
                    <a:pt x="48572" y="22245"/>
                  </a:lnTo>
                  <a:lnTo>
                    <a:pt x="48143" y="22889"/>
                  </a:lnTo>
                  <a:lnTo>
                    <a:pt x="47605" y="23427"/>
                  </a:lnTo>
                  <a:lnTo>
                    <a:pt x="46961" y="22352"/>
                  </a:lnTo>
                  <a:lnTo>
                    <a:pt x="46638" y="21922"/>
                  </a:lnTo>
                  <a:lnTo>
                    <a:pt x="46101" y="21707"/>
                  </a:lnTo>
                  <a:lnTo>
                    <a:pt x="45564" y="21707"/>
                  </a:lnTo>
                  <a:lnTo>
                    <a:pt x="45026" y="21815"/>
                  </a:lnTo>
                  <a:lnTo>
                    <a:pt x="44059" y="23534"/>
                  </a:lnTo>
                  <a:lnTo>
                    <a:pt x="43414" y="22997"/>
                  </a:lnTo>
                  <a:lnTo>
                    <a:pt x="42984" y="22352"/>
                  </a:lnTo>
                  <a:lnTo>
                    <a:pt x="42662" y="21600"/>
                  </a:lnTo>
                  <a:lnTo>
                    <a:pt x="42555" y="20740"/>
                  </a:lnTo>
                  <a:lnTo>
                    <a:pt x="42662" y="20095"/>
                  </a:lnTo>
                  <a:lnTo>
                    <a:pt x="42770" y="19558"/>
                  </a:lnTo>
                  <a:lnTo>
                    <a:pt x="43092" y="19021"/>
                  </a:lnTo>
                  <a:lnTo>
                    <a:pt x="43522" y="18484"/>
                  </a:lnTo>
                  <a:lnTo>
                    <a:pt x="43952" y="18161"/>
                  </a:lnTo>
                  <a:lnTo>
                    <a:pt x="44489" y="17839"/>
                  </a:lnTo>
                  <a:lnTo>
                    <a:pt x="45134" y="17624"/>
                  </a:lnTo>
                  <a:close/>
                  <a:moveTo>
                    <a:pt x="44704" y="29122"/>
                  </a:moveTo>
                  <a:lnTo>
                    <a:pt x="45886" y="30197"/>
                  </a:lnTo>
                  <a:lnTo>
                    <a:pt x="47068" y="31271"/>
                  </a:lnTo>
                  <a:lnTo>
                    <a:pt x="48465" y="32346"/>
                  </a:lnTo>
                  <a:lnTo>
                    <a:pt x="49969" y="33421"/>
                  </a:lnTo>
                  <a:lnTo>
                    <a:pt x="89085" y="103593"/>
                  </a:lnTo>
                  <a:lnTo>
                    <a:pt x="3224" y="103593"/>
                  </a:lnTo>
                  <a:lnTo>
                    <a:pt x="44704" y="29122"/>
                  </a:lnTo>
                  <a:close/>
                  <a:moveTo>
                    <a:pt x="104237" y="0"/>
                  </a:moveTo>
                  <a:lnTo>
                    <a:pt x="102625" y="215"/>
                  </a:lnTo>
                  <a:lnTo>
                    <a:pt x="100906" y="430"/>
                  </a:lnTo>
                  <a:lnTo>
                    <a:pt x="99079" y="860"/>
                  </a:lnTo>
                  <a:lnTo>
                    <a:pt x="98005" y="1182"/>
                  </a:lnTo>
                  <a:lnTo>
                    <a:pt x="96823" y="1612"/>
                  </a:lnTo>
                  <a:lnTo>
                    <a:pt x="95748" y="2042"/>
                  </a:lnTo>
                  <a:lnTo>
                    <a:pt x="94673" y="2579"/>
                  </a:lnTo>
                  <a:lnTo>
                    <a:pt x="92417" y="3869"/>
                  </a:lnTo>
                  <a:lnTo>
                    <a:pt x="90267" y="5373"/>
                  </a:lnTo>
                  <a:lnTo>
                    <a:pt x="88118" y="6985"/>
                  </a:lnTo>
                  <a:lnTo>
                    <a:pt x="86076" y="8812"/>
                  </a:lnTo>
                  <a:lnTo>
                    <a:pt x="81778" y="12681"/>
                  </a:lnTo>
                  <a:lnTo>
                    <a:pt x="79306" y="14937"/>
                  </a:lnTo>
                  <a:lnTo>
                    <a:pt x="76727" y="17194"/>
                  </a:lnTo>
                  <a:lnTo>
                    <a:pt x="74256" y="19236"/>
                  </a:lnTo>
                  <a:lnTo>
                    <a:pt x="71677" y="21170"/>
                  </a:lnTo>
                  <a:lnTo>
                    <a:pt x="70387" y="21922"/>
                  </a:lnTo>
                  <a:lnTo>
                    <a:pt x="69098" y="22675"/>
                  </a:lnTo>
                  <a:lnTo>
                    <a:pt x="67915" y="23427"/>
                  </a:lnTo>
                  <a:lnTo>
                    <a:pt x="66626" y="23964"/>
                  </a:lnTo>
                  <a:lnTo>
                    <a:pt x="65336" y="24394"/>
                  </a:lnTo>
                  <a:lnTo>
                    <a:pt x="64047" y="24716"/>
                  </a:lnTo>
                  <a:lnTo>
                    <a:pt x="62757" y="24931"/>
                  </a:lnTo>
                  <a:lnTo>
                    <a:pt x="61468" y="25039"/>
                  </a:lnTo>
                  <a:lnTo>
                    <a:pt x="60608" y="24931"/>
                  </a:lnTo>
                  <a:lnTo>
                    <a:pt x="59748" y="24824"/>
                  </a:lnTo>
                  <a:lnTo>
                    <a:pt x="58889" y="24501"/>
                  </a:lnTo>
                  <a:lnTo>
                    <a:pt x="58029" y="24072"/>
                  </a:lnTo>
                  <a:lnTo>
                    <a:pt x="57169" y="23642"/>
                  </a:lnTo>
                  <a:lnTo>
                    <a:pt x="56417" y="23212"/>
                  </a:lnTo>
                  <a:lnTo>
                    <a:pt x="54913" y="22030"/>
                  </a:lnTo>
                  <a:lnTo>
                    <a:pt x="53516" y="20740"/>
                  </a:lnTo>
                  <a:lnTo>
                    <a:pt x="52441" y="19558"/>
                  </a:lnTo>
                  <a:lnTo>
                    <a:pt x="51474" y="18376"/>
                  </a:lnTo>
                  <a:lnTo>
                    <a:pt x="50829" y="17516"/>
                  </a:lnTo>
                  <a:lnTo>
                    <a:pt x="50077" y="16549"/>
                  </a:lnTo>
                  <a:lnTo>
                    <a:pt x="49217" y="15797"/>
                  </a:lnTo>
                  <a:lnTo>
                    <a:pt x="48143" y="15260"/>
                  </a:lnTo>
                  <a:lnTo>
                    <a:pt x="47068" y="14830"/>
                  </a:lnTo>
                  <a:lnTo>
                    <a:pt x="45886" y="14722"/>
                  </a:lnTo>
                  <a:lnTo>
                    <a:pt x="44704" y="14830"/>
                  </a:lnTo>
                  <a:lnTo>
                    <a:pt x="43629" y="15152"/>
                  </a:lnTo>
                  <a:lnTo>
                    <a:pt x="42555" y="15690"/>
                  </a:lnTo>
                  <a:lnTo>
                    <a:pt x="41587" y="16442"/>
                  </a:lnTo>
                  <a:lnTo>
                    <a:pt x="40835" y="17301"/>
                  </a:lnTo>
                  <a:lnTo>
                    <a:pt x="40190" y="18376"/>
                  </a:lnTo>
                  <a:lnTo>
                    <a:pt x="39868" y="19451"/>
                  </a:lnTo>
                  <a:lnTo>
                    <a:pt x="39761" y="20633"/>
                  </a:lnTo>
                  <a:lnTo>
                    <a:pt x="39761" y="21815"/>
                  </a:lnTo>
                  <a:lnTo>
                    <a:pt x="40083" y="22889"/>
                  </a:lnTo>
                  <a:lnTo>
                    <a:pt x="40620" y="24072"/>
                  </a:lnTo>
                  <a:lnTo>
                    <a:pt x="41265" y="24931"/>
                  </a:lnTo>
                  <a:lnTo>
                    <a:pt x="42447" y="26436"/>
                  </a:lnTo>
                  <a:lnTo>
                    <a:pt x="31701" y="45779"/>
                  </a:lnTo>
                  <a:lnTo>
                    <a:pt x="17624" y="71462"/>
                  </a:lnTo>
                  <a:lnTo>
                    <a:pt x="0" y="103593"/>
                  </a:lnTo>
                  <a:lnTo>
                    <a:pt x="0" y="110363"/>
                  </a:lnTo>
                  <a:lnTo>
                    <a:pt x="6770" y="110363"/>
                  </a:lnTo>
                  <a:lnTo>
                    <a:pt x="9134" y="112190"/>
                  </a:lnTo>
                  <a:lnTo>
                    <a:pt x="11498" y="114017"/>
                  </a:lnTo>
                  <a:lnTo>
                    <a:pt x="14077" y="115629"/>
                  </a:lnTo>
                  <a:lnTo>
                    <a:pt x="16656" y="117241"/>
                  </a:lnTo>
                  <a:lnTo>
                    <a:pt x="19343" y="118638"/>
                  </a:lnTo>
                  <a:lnTo>
                    <a:pt x="22137" y="119927"/>
                  </a:lnTo>
                  <a:lnTo>
                    <a:pt x="24931" y="121002"/>
                  </a:lnTo>
                  <a:lnTo>
                    <a:pt x="27832" y="122076"/>
                  </a:lnTo>
                  <a:lnTo>
                    <a:pt x="27832" y="128739"/>
                  </a:lnTo>
                  <a:lnTo>
                    <a:pt x="64477" y="128739"/>
                  </a:lnTo>
                  <a:lnTo>
                    <a:pt x="64477" y="122076"/>
                  </a:lnTo>
                  <a:lnTo>
                    <a:pt x="67378" y="121002"/>
                  </a:lnTo>
                  <a:lnTo>
                    <a:pt x="70172" y="119927"/>
                  </a:lnTo>
                  <a:lnTo>
                    <a:pt x="72966" y="118638"/>
                  </a:lnTo>
                  <a:lnTo>
                    <a:pt x="75653" y="117241"/>
                  </a:lnTo>
                  <a:lnTo>
                    <a:pt x="78232" y="115629"/>
                  </a:lnTo>
                  <a:lnTo>
                    <a:pt x="80703" y="114017"/>
                  </a:lnTo>
                  <a:lnTo>
                    <a:pt x="83175" y="112190"/>
                  </a:lnTo>
                  <a:lnTo>
                    <a:pt x="85432" y="110363"/>
                  </a:lnTo>
                  <a:lnTo>
                    <a:pt x="92202" y="110363"/>
                  </a:lnTo>
                  <a:lnTo>
                    <a:pt x="92202" y="103593"/>
                  </a:lnTo>
                  <a:lnTo>
                    <a:pt x="54483" y="35785"/>
                  </a:lnTo>
                  <a:lnTo>
                    <a:pt x="56095" y="36322"/>
                  </a:lnTo>
                  <a:lnTo>
                    <a:pt x="57814" y="36752"/>
                  </a:lnTo>
                  <a:lnTo>
                    <a:pt x="59641" y="36967"/>
                  </a:lnTo>
                  <a:lnTo>
                    <a:pt x="61468" y="37074"/>
                  </a:lnTo>
                  <a:lnTo>
                    <a:pt x="63617" y="36967"/>
                  </a:lnTo>
                  <a:lnTo>
                    <a:pt x="65659" y="36752"/>
                  </a:lnTo>
                  <a:lnTo>
                    <a:pt x="67701" y="36322"/>
                  </a:lnTo>
                  <a:lnTo>
                    <a:pt x="69635" y="35677"/>
                  </a:lnTo>
                  <a:lnTo>
                    <a:pt x="71569" y="34925"/>
                  </a:lnTo>
                  <a:lnTo>
                    <a:pt x="73503" y="34173"/>
                  </a:lnTo>
                  <a:lnTo>
                    <a:pt x="75223" y="33098"/>
                  </a:lnTo>
                  <a:lnTo>
                    <a:pt x="77050" y="32131"/>
                  </a:lnTo>
                  <a:lnTo>
                    <a:pt x="78769" y="30949"/>
                  </a:lnTo>
                  <a:lnTo>
                    <a:pt x="80488" y="29660"/>
                  </a:lnTo>
                  <a:lnTo>
                    <a:pt x="83712" y="27080"/>
                  </a:lnTo>
                  <a:lnTo>
                    <a:pt x="86936" y="24286"/>
                  </a:lnTo>
                  <a:lnTo>
                    <a:pt x="89945" y="21600"/>
                  </a:lnTo>
                  <a:lnTo>
                    <a:pt x="93276" y="18591"/>
                  </a:lnTo>
                  <a:lnTo>
                    <a:pt x="94888" y="17194"/>
                  </a:lnTo>
                  <a:lnTo>
                    <a:pt x="96500" y="15904"/>
                  </a:lnTo>
                  <a:lnTo>
                    <a:pt x="98005" y="14722"/>
                  </a:lnTo>
                  <a:lnTo>
                    <a:pt x="99402" y="13755"/>
                  </a:lnTo>
                  <a:lnTo>
                    <a:pt x="100799" y="13003"/>
                  </a:lnTo>
                  <a:lnTo>
                    <a:pt x="102088" y="12573"/>
                  </a:lnTo>
                  <a:lnTo>
                    <a:pt x="104022" y="12251"/>
                  </a:lnTo>
                  <a:lnTo>
                    <a:pt x="105742" y="12143"/>
                  </a:lnTo>
                  <a:lnTo>
                    <a:pt x="107354" y="12251"/>
                  </a:lnTo>
                  <a:lnTo>
                    <a:pt x="108966" y="12466"/>
                  </a:lnTo>
                  <a:lnTo>
                    <a:pt x="110363" y="13003"/>
                  </a:lnTo>
                  <a:lnTo>
                    <a:pt x="111867" y="13648"/>
                  </a:lnTo>
                  <a:lnTo>
                    <a:pt x="114984" y="15367"/>
                  </a:lnTo>
                  <a:lnTo>
                    <a:pt x="118315" y="17087"/>
                  </a:lnTo>
                  <a:lnTo>
                    <a:pt x="120142" y="17946"/>
                  </a:lnTo>
                  <a:lnTo>
                    <a:pt x="122076" y="18806"/>
                  </a:lnTo>
                  <a:lnTo>
                    <a:pt x="122076" y="18591"/>
                  </a:lnTo>
                  <a:lnTo>
                    <a:pt x="121968" y="15260"/>
                  </a:lnTo>
                  <a:lnTo>
                    <a:pt x="121646" y="12573"/>
                  </a:lnTo>
                  <a:lnTo>
                    <a:pt x="121216" y="10102"/>
                  </a:lnTo>
                  <a:lnTo>
                    <a:pt x="120786" y="8060"/>
                  </a:lnTo>
                  <a:lnTo>
                    <a:pt x="120464" y="6233"/>
                  </a:lnTo>
                  <a:lnTo>
                    <a:pt x="120142" y="4406"/>
                  </a:lnTo>
                  <a:lnTo>
                    <a:pt x="118207" y="3331"/>
                  </a:lnTo>
                  <a:lnTo>
                    <a:pt x="116166" y="2364"/>
                  </a:lnTo>
                  <a:lnTo>
                    <a:pt x="113801" y="1397"/>
                  </a:lnTo>
                  <a:lnTo>
                    <a:pt x="112619" y="967"/>
                  </a:lnTo>
                  <a:lnTo>
                    <a:pt x="111437" y="645"/>
                  </a:lnTo>
                  <a:lnTo>
                    <a:pt x="110040" y="430"/>
                  </a:lnTo>
                  <a:lnTo>
                    <a:pt x="108751" y="215"/>
                  </a:lnTo>
                  <a:lnTo>
                    <a:pt x="10724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4049100" y="541700"/>
              <a:ext cx="3051900" cy="3218500"/>
            </a:xfrm>
            <a:custGeom>
              <a:avLst/>
              <a:gdLst/>
              <a:ahLst/>
              <a:cxnLst/>
              <a:rect l="l" t="t" r="r" b="b"/>
              <a:pathLst>
                <a:path w="122076" h="128740" extrusionOk="0">
                  <a:moveTo>
                    <a:pt x="76942" y="17624"/>
                  </a:moveTo>
                  <a:lnTo>
                    <a:pt x="77587" y="17839"/>
                  </a:lnTo>
                  <a:lnTo>
                    <a:pt x="78124" y="18161"/>
                  </a:lnTo>
                  <a:lnTo>
                    <a:pt x="78554" y="18484"/>
                  </a:lnTo>
                  <a:lnTo>
                    <a:pt x="78984" y="19021"/>
                  </a:lnTo>
                  <a:lnTo>
                    <a:pt x="79306" y="19558"/>
                  </a:lnTo>
                  <a:lnTo>
                    <a:pt x="79414" y="20095"/>
                  </a:lnTo>
                  <a:lnTo>
                    <a:pt x="79521" y="20740"/>
                  </a:lnTo>
                  <a:lnTo>
                    <a:pt x="79414" y="21600"/>
                  </a:lnTo>
                  <a:lnTo>
                    <a:pt x="79092" y="22352"/>
                  </a:lnTo>
                  <a:lnTo>
                    <a:pt x="78662" y="22997"/>
                  </a:lnTo>
                  <a:lnTo>
                    <a:pt x="78017" y="23534"/>
                  </a:lnTo>
                  <a:lnTo>
                    <a:pt x="77050" y="21815"/>
                  </a:lnTo>
                  <a:lnTo>
                    <a:pt x="76512" y="21707"/>
                  </a:lnTo>
                  <a:lnTo>
                    <a:pt x="75975" y="21707"/>
                  </a:lnTo>
                  <a:lnTo>
                    <a:pt x="75438" y="21922"/>
                  </a:lnTo>
                  <a:lnTo>
                    <a:pt x="75115" y="22352"/>
                  </a:lnTo>
                  <a:lnTo>
                    <a:pt x="74471" y="23427"/>
                  </a:lnTo>
                  <a:lnTo>
                    <a:pt x="73933" y="22889"/>
                  </a:lnTo>
                  <a:lnTo>
                    <a:pt x="73504" y="22245"/>
                  </a:lnTo>
                  <a:lnTo>
                    <a:pt x="73181" y="21600"/>
                  </a:lnTo>
                  <a:lnTo>
                    <a:pt x="73181" y="20740"/>
                  </a:lnTo>
                  <a:lnTo>
                    <a:pt x="73181" y="20095"/>
                  </a:lnTo>
                  <a:lnTo>
                    <a:pt x="73396" y="19558"/>
                  </a:lnTo>
                  <a:lnTo>
                    <a:pt x="73718" y="19021"/>
                  </a:lnTo>
                  <a:lnTo>
                    <a:pt x="74041" y="18484"/>
                  </a:lnTo>
                  <a:lnTo>
                    <a:pt x="74578" y="18161"/>
                  </a:lnTo>
                  <a:lnTo>
                    <a:pt x="75115" y="17839"/>
                  </a:lnTo>
                  <a:lnTo>
                    <a:pt x="75653" y="17624"/>
                  </a:lnTo>
                  <a:close/>
                  <a:moveTo>
                    <a:pt x="77372" y="29122"/>
                  </a:moveTo>
                  <a:lnTo>
                    <a:pt x="118852" y="103593"/>
                  </a:lnTo>
                  <a:lnTo>
                    <a:pt x="32991" y="103593"/>
                  </a:lnTo>
                  <a:lnTo>
                    <a:pt x="72107" y="33421"/>
                  </a:lnTo>
                  <a:lnTo>
                    <a:pt x="73611" y="32346"/>
                  </a:lnTo>
                  <a:lnTo>
                    <a:pt x="75008" y="31271"/>
                  </a:lnTo>
                  <a:lnTo>
                    <a:pt x="76190" y="30197"/>
                  </a:lnTo>
                  <a:lnTo>
                    <a:pt x="77372" y="29122"/>
                  </a:lnTo>
                  <a:close/>
                  <a:moveTo>
                    <a:pt x="14830" y="0"/>
                  </a:moveTo>
                  <a:lnTo>
                    <a:pt x="13325" y="215"/>
                  </a:lnTo>
                  <a:lnTo>
                    <a:pt x="12036" y="430"/>
                  </a:lnTo>
                  <a:lnTo>
                    <a:pt x="10639" y="645"/>
                  </a:lnTo>
                  <a:lnTo>
                    <a:pt x="9457" y="967"/>
                  </a:lnTo>
                  <a:lnTo>
                    <a:pt x="8275" y="1397"/>
                  </a:lnTo>
                  <a:lnTo>
                    <a:pt x="6018" y="2364"/>
                  </a:lnTo>
                  <a:lnTo>
                    <a:pt x="3869" y="3331"/>
                  </a:lnTo>
                  <a:lnTo>
                    <a:pt x="1934" y="4406"/>
                  </a:lnTo>
                  <a:lnTo>
                    <a:pt x="1612" y="6233"/>
                  </a:lnTo>
                  <a:lnTo>
                    <a:pt x="1290" y="8060"/>
                  </a:lnTo>
                  <a:lnTo>
                    <a:pt x="860" y="10102"/>
                  </a:lnTo>
                  <a:lnTo>
                    <a:pt x="430" y="12573"/>
                  </a:lnTo>
                  <a:lnTo>
                    <a:pt x="108" y="15260"/>
                  </a:lnTo>
                  <a:lnTo>
                    <a:pt x="0" y="18591"/>
                  </a:lnTo>
                  <a:lnTo>
                    <a:pt x="0" y="18806"/>
                  </a:lnTo>
                  <a:lnTo>
                    <a:pt x="1934" y="17946"/>
                  </a:lnTo>
                  <a:lnTo>
                    <a:pt x="3761" y="17087"/>
                  </a:lnTo>
                  <a:lnTo>
                    <a:pt x="7092" y="15367"/>
                  </a:lnTo>
                  <a:lnTo>
                    <a:pt x="10209" y="13648"/>
                  </a:lnTo>
                  <a:lnTo>
                    <a:pt x="11713" y="13003"/>
                  </a:lnTo>
                  <a:lnTo>
                    <a:pt x="13110" y="12466"/>
                  </a:lnTo>
                  <a:lnTo>
                    <a:pt x="14722" y="12251"/>
                  </a:lnTo>
                  <a:lnTo>
                    <a:pt x="16334" y="12143"/>
                  </a:lnTo>
                  <a:lnTo>
                    <a:pt x="18054" y="12251"/>
                  </a:lnTo>
                  <a:lnTo>
                    <a:pt x="19988" y="12573"/>
                  </a:lnTo>
                  <a:lnTo>
                    <a:pt x="21277" y="13003"/>
                  </a:lnTo>
                  <a:lnTo>
                    <a:pt x="22674" y="13755"/>
                  </a:lnTo>
                  <a:lnTo>
                    <a:pt x="24071" y="14722"/>
                  </a:lnTo>
                  <a:lnTo>
                    <a:pt x="25576" y="15904"/>
                  </a:lnTo>
                  <a:lnTo>
                    <a:pt x="27188" y="17194"/>
                  </a:lnTo>
                  <a:lnTo>
                    <a:pt x="28800" y="18591"/>
                  </a:lnTo>
                  <a:lnTo>
                    <a:pt x="32131" y="21600"/>
                  </a:lnTo>
                  <a:lnTo>
                    <a:pt x="35140" y="24286"/>
                  </a:lnTo>
                  <a:lnTo>
                    <a:pt x="38364" y="27080"/>
                  </a:lnTo>
                  <a:lnTo>
                    <a:pt x="41588" y="29660"/>
                  </a:lnTo>
                  <a:lnTo>
                    <a:pt x="43307" y="30949"/>
                  </a:lnTo>
                  <a:lnTo>
                    <a:pt x="45026" y="32131"/>
                  </a:lnTo>
                  <a:lnTo>
                    <a:pt x="46853" y="33098"/>
                  </a:lnTo>
                  <a:lnTo>
                    <a:pt x="48573" y="34173"/>
                  </a:lnTo>
                  <a:lnTo>
                    <a:pt x="50507" y="34925"/>
                  </a:lnTo>
                  <a:lnTo>
                    <a:pt x="52441" y="35677"/>
                  </a:lnTo>
                  <a:lnTo>
                    <a:pt x="54375" y="36322"/>
                  </a:lnTo>
                  <a:lnTo>
                    <a:pt x="56417" y="36752"/>
                  </a:lnTo>
                  <a:lnTo>
                    <a:pt x="58459" y="36967"/>
                  </a:lnTo>
                  <a:lnTo>
                    <a:pt x="60608" y="37074"/>
                  </a:lnTo>
                  <a:lnTo>
                    <a:pt x="62435" y="36967"/>
                  </a:lnTo>
                  <a:lnTo>
                    <a:pt x="64262" y="36752"/>
                  </a:lnTo>
                  <a:lnTo>
                    <a:pt x="65981" y="36322"/>
                  </a:lnTo>
                  <a:lnTo>
                    <a:pt x="67593" y="35785"/>
                  </a:lnTo>
                  <a:lnTo>
                    <a:pt x="29874" y="103593"/>
                  </a:lnTo>
                  <a:lnTo>
                    <a:pt x="29874" y="110363"/>
                  </a:lnTo>
                  <a:lnTo>
                    <a:pt x="36644" y="110363"/>
                  </a:lnTo>
                  <a:lnTo>
                    <a:pt x="38901" y="112190"/>
                  </a:lnTo>
                  <a:lnTo>
                    <a:pt x="41373" y="114017"/>
                  </a:lnTo>
                  <a:lnTo>
                    <a:pt x="43844" y="115629"/>
                  </a:lnTo>
                  <a:lnTo>
                    <a:pt x="46423" y="117241"/>
                  </a:lnTo>
                  <a:lnTo>
                    <a:pt x="49110" y="118638"/>
                  </a:lnTo>
                  <a:lnTo>
                    <a:pt x="51904" y="119927"/>
                  </a:lnTo>
                  <a:lnTo>
                    <a:pt x="54698" y="121002"/>
                  </a:lnTo>
                  <a:lnTo>
                    <a:pt x="57599" y="122076"/>
                  </a:lnTo>
                  <a:lnTo>
                    <a:pt x="57599" y="128739"/>
                  </a:lnTo>
                  <a:lnTo>
                    <a:pt x="94244" y="128739"/>
                  </a:lnTo>
                  <a:lnTo>
                    <a:pt x="94244" y="122076"/>
                  </a:lnTo>
                  <a:lnTo>
                    <a:pt x="97145" y="121002"/>
                  </a:lnTo>
                  <a:lnTo>
                    <a:pt x="99939" y="119927"/>
                  </a:lnTo>
                  <a:lnTo>
                    <a:pt x="102733" y="118638"/>
                  </a:lnTo>
                  <a:lnTo>
                    <a:pt x="105420" y="117241"/>
                  </a:lnTo>
                  <a:lnTo>
                    <a:pt x="107999" y="115629"/>
                  </a:lnTo>
                  <a:lnTo>
                    <a:pt x="110578" y="114017"/>
                  </a:lnTo>
                  <a:lnTo>
                    <a:pt x="112942" y="112190"/>
                  </a:lnTo>
                  <a:lnTo>
                    <a:pt x="115306" y="110363"/>
                  </a:lnTo>
                  <a:lnTo>
                    <a:pt x="122076" y="110363"/>
                  </a:lnTo>
                  <a:lnTo>
                    <a:pt x="122076" y="103593"/>
                  </a:lnTo>
                  <a:lnTo>
                    <a:pt x="104452" y="71462"/>
                  </a:lnTo>
                  <a:lnTo>
                    <a:pt x="90375" y="45779"/>
                  </a:lnTo>
                  <a:lnTo>
                    <a:pt x="79629" y="26436"/>
                  </a:lnTo>
                  <a:lnTo>
                    <a:pt x="80811" y="24931"/>
                  </a:lnTo>
                  <a:lnTo>
                    <a:pt x="81456" y="24072"/>
                  </a:lnTo>
                  <a:lnTo>
                    <a:pt x="81993" y="22889"/>
                  </a:lnTo>
                  <a:lnTo>
                    <a:pt x="82315" y="21815"/>
                  </a:lnTo>
                  <a:lnTo>
                    <a:pt x="82315" y="20633"/>
                  </a:lnTo>
                  <a:lnTo>
                    <a:pt x="82208" y="19451"/>
                  </a:lnTo>
                  <a:lnTo>
                    <a:pt x="81886" y="18376"/>
                  </a:lnTo>
                  <a:lnTo>
                    <a:pt x="81241" y="17301"/>
                  </a:lnTo>
                  <a:lnTo>
                    <a:pt x="80489" y="16442"/>
                  </a:lnTo>
                  <a:lnTo>
                    <a:pt x="79521" y="15690"/>
                  </a:lnTo>
                  <a:lnTo>
                    <a:pt x="78447" y="15152"/>
                  </a:lnTo>
                  <a:lnTo>
                    <a:pt x="77372" y="14830"/>
                  </a:lnTo>
                  <a:lnTo>
                    <a:pt x="76190" y="14722"/>
                  </a:lnTo>
                  <a:lnTo>
                    <a:pt x="75008" y="14830"/>
                  </a:lnTo>
                  <a:lnTo>
                    <a:pt x="73933" y="15260"/>
                  </a:lnTo>
                  <a:lnTo>
                    <a:pt x="72859" y="15797"/>
                  </a:lnTo>
                  <a:lnTo>
                    <a:pt x="71999" y="16549"/>
                  </a:lnTo>
                  <a:lnTo>
                    <a:pt x="71247" y="17516"/>
                  </a:lnTo>
                  <a:lnTo>
                    <a:pt x="70602" y="18376"/>
                  </a:lnTo>
                  <a:lnTo>
                    <a:pt x="69635" y="19558"/>
                  </a:lnTo>
                  <a:lnTo>
                    <a:pt x="68560" y="20740"/>
                  </a:lnTo>
                  <a:lnTo>
                    <a:pt x="67163" y="22030"/>
                  </a:lnTo>
                  <a:lnTo>
                    <a:pt x="65659" y="23212"/>
                  </a:lnTo>
                  <a:lnTo>
                    <a:pt x="64907" y="23642"/>
                  </a:lnTo>
                  <a:lnTo>
                    <a:pt x="64047" y="24072"/>
                  </a:lnTo>
                  <a:lnTo>
                    <a:pt x="63187" y="24501"/>
                  </a:lnTo>
                  <a:lnTo>
                    <a:pt x="62328" y="24824"/>
                  </a:lnTo>
                  <a:lnTo>
                    <a:pt x="61468" y="24931"/>
                  </a:lnTo>
                  <a:lnTo>
                    <a:pt x="60608" y="25039"/>
                  </a:lnTo>
                  <a:lnTo>
                    <a:pt x="59319" y="24931"/>
                  </a:lnTo>
                  <a:lnTo>
                    <a:pt x="58029" y="24716"/>
                  </a:lnTo>
                  <a:lnTo>
                    <a:pt x="56740" y="24394"/>
                  </a:lnTo>
                  <a:lnTo>
                    <a:pt x="55450" y="23964"/>
                  </a:lnTo>
                  <a:lnTo>
                    <a:pt x="54161" y="23427"/>
                  </a:lnTo>
                  <a:lnTo>
                    <a:pt x="52978" y="22675"/>
                  </a:lnTo>
                  <a:lnTo>
                    <a:pt x="51689" y="21922"/>
                  </a:lnTo>
                  <a:lnTo>
                    <a:pt x="50399" y="21170"/>
                  </a:lnTo>
                  <a:lnTo>
                    <a:pt x="47820" y="19236"/>
                  </a:lnTo>
                  <a:lnTo>
                    <a:pt x="45349" y="17194"/>
                  </a:lnTo>
                  <a:lnTo>
                    <a:pt x="42770" y="14937"/>
                  </a:lnTo>
                  <a:lnTo>
                    <a:pt x="40298" y="12681"/>
                  </a:lnTo>
                  <a:lnTo>
                    <a:pt x="36000" y="8812"/>
                  </a:lnTo>
                  <a:lnTo>
                    <a:pt x="33958" y="6985"/>
                  </a:lnTo>
                  <a:lnTo>
                    <a:pt x="31809" y="5373"/>
                  </a:lnTo>
                  <a:lnTo>
                    <a:pt x="29659" y="3869"/>
                  </a:lnTo>
                  <a:lnTo>
                    <a:pt x="27403" y="2579"/>
                  </a:lnTo>
                  <a:lnTo>
                    <a:pt x="26328" y="2042"/>
                  </a:lnTo>
                  <a:lnTo>
                    <a:pt x="25253" y="1612"/>
                  </a:lnTo>
                  <a:lnTo>
                    <a:pt x="24071" y="1182"/>
                  </a:lnTo>
                  <a:lnTo>
                    <a:pt x="22997" y="860"/>
                  </a:lnTo>
                  <a:lnTo>
                    <a:pt x="21170" y="430"/>
                  </a:lnTo>
                  <a:lnTo>
                    <a:pt x="19451" y="215"/>
                  </a:lnTo>
                  <a:lnTo>
                    <a:pt x="1783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 name="Google Shape;18;p2"/>
          <p:cNvSpPr txBox="1">
            <a:spLocks noGrp="1"/>
          </p:cNvSpPr>
          <p:nvPr>
            <p:ph type="ctrTitle"/>
          </p:nvPr>
        </p:nvSpPr>
        <p:spPr>
          <a:xfrm>
            <a:off x="1557275" y="1341650"/>
            <a:ext cx="6029400" cy="2771100"/>
          </a:xfrm>
          <a:prstGeom prst="rect">
            <a:avLst/>
          </a:prstGeom>
        </p:spPr>
        <p:txBody>
          <a:bodyPr spcFirstLastPara="1" wrap="square" lIns="0" tIns="0" rIns="0" bIns="0" anchor="ctr" anchorCtr="0"/>
          <a:lstStyle>
            <a:lvl1pPr lvl="0" algn="ctr">
              <a:spcBef>
                <a:spcPts val="0"/>
              </a:spcBef>
              <a:spcAft>
                <a:spcPts val="0"/>
              </a:spcAft>
              <a:buClr>
                <a:srgbClr val="272A35"/>
              </a:buClr>
              <a:buSzPts val="4800"/>
              <a:buNone/>
              <a:defRPr sz="4800">
                <a:solidFill>
                  <a:srgbClr val="272A35"/>
                </a:solidFill>
              </a:defRPr>
            </a:lvl1pPr>
            <a:lvl2pPr lvl="1" algn="ctr">
              <a:spcBef>
                <a:spcPts val="0"/>
              </a:spcBef>
              <a:spcAft>
                <a:spcPts val="0"/>
              </a:spcAft>
              <a:buClr>
                <a:srgbClr val="272A35"/>
              </a:buClr>
              <a:buSzPts val="4800"/>
              <a:buNone/>
              <a:defRPr sz="4800">
                <a:solidFill>
                  <a:srgbClr val="272A35"/>
                </a:solidFill>
              </a:defRPr>
            </a:lvl2pPr>
            <a:lvl3pPr lvl="2" algn="ctr">
              <a:spcBef>
                <a:spcPts val="0"/>
              </a:spcBef>
              <a:spcAft>
                <a:spcPts val="0"/>
              </a:spcAft>
              <a:buClr>
                <a:srgbClr val="272A35"/>
              </a:buClr>
              <a:buSzPts val="4800"/>
              <a:buNone/>
              <a:defRPr sz="4800">
                <a:solidFill>
                  <a:srgbClr val="272A35"/>
                </a:solidFill>
              </a:defRPr>
            </a:lvl3pPr>
            <a:lvl4pPr lvl="3" algn="ctr">
              <a:spcBef>
                <a:spcPts val="0"/>
              </a:spcBef>
              <a:spcAft>
                <a:spcPts val="0"/>
              </a:spcAft>
              <a:buClr>
                <a:srgbClr val="272A35"/>
              </a:buClr>
              <a:buSzPts val="4800"/>
              <a:buNone/>
              <a:defRPr sz="4800">
                <a:solidFill>
                  <a:srgbClr val="272A35"/>
                </a:solidFill>
              </a:defRPr>
            </a:lvl4pPr>
            <a:lvl5pPr lvl="4" algn="ctr">
              <a:spcBef>
                <a:spcPts val="0"/>
              </a:spcBef>
              <a:spcAft>
                <a:spcPts val="0"/>
              </a:spcAft>
              <a:buClr>
                <a:srgbClr val="272A35"/>
              </a:buClr>
              <a:buSzPts val="4800"/>
              <a:buNone/>
              <a:defRPr sz="4800">
                <a:solidFill>
                  <a:srgbClr val="272A35"/>
                </a:solidFill>
              </a:defRPr>
            </a:lvl5pPr>
            <a:lvl6pPr lvl="5" algn="ctr">
              <a:spcBef>
                <a:spcPts val="0"/>
              </a:spcBef>
              <a:spcAft>
                <a:spcPts val="0"/>
              </a:spcAft>
              <a:buClr>
                <a:srgbClr val="272A35"/>
              </a:buClr>
              <a:buSzPts val="4800"/>
              <a:buNone/>
              <a:defRPr sz="4800">
                <a:solidFill>
                  <a:srgbClr val="272A35"/>
                </a:solidFill>
              </a:defRPr>
            </a:lvl6pPr>
            <a:lvl7pPr lvl="6" algn="ctr">
              <a:spcBef>
                <a:spcPts val="0"/>
              </a:spcBef>
              <a:spcAft>
                <a:spcPts val="0"/>
              </a:spcAft>
              <a:buClr>
                <a:srgbClr val="272A35"/>
              </a:buClr>
              <a:buSzPts val="4800"/>
              <a:buNone/>
              <a:defRPr sz="4800">
                <a:solidFill>
                  <a:srgbClr val="272A35"/>
                </a:solidFill>
              </a:defRPr>
            </a:lvl7pPr>
            <a:lvl8pPr lvl="7" algn="ctr">
              <a:spcBef>
                <a:spcPts val="0"/>
              </a:spcBef>
              <a:spcAft>
                <a:spcPts val="0"/>
              </a:spcAft>
              <a:buClr>
                <a:srgbClr val="272A35"/>
              </a:buClr>
              <a:buSzPts val="4800"/>
              <a:buNone/>
              <a:defRPr sz="4800">
                <a:solidFill>
                  <a:srgbClr val="272A35"/>
                </a:solidFill>
              </a:defRPr>
            </a:lvl8pPr>
            <a:lvl9pPr lvl="8" algn="ctr">
              <a:spcBef>
                <a:spcPts val="0"/>
              </a:spcBef>
              <a:spcAft>
                <a:spcPts val="0"/>
              </a:spcAft>
              <a:buClr>
                <a:srgbClr val="272A35"/>
              </a:buClr>
              <a:buSzPts val="4800"/>
              <a:buNone/>
              <a:defRPr sz="4800">
                <a:solidFill>
                  <a:srgbClr val="272A35"/>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accent6">
            <a:lumMod val="75000"/>
          </a:schemeClr>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096700" y="669775"/>
            <a:ext cx="6687600" cy="393600"/>
          </a:xfrm>
          <a:prstGeom prst="rect">
            <a:avLst/>
          </a:prstGeom>
          <a:noFill/>
          <a:ln>
            <a:noFill/>
          </a:ln>
        </p:spPr>
        <p:txBody>
          <a:bodyPr spcFirstLastPara="1" wrap="square" lIns="0" tIns="0" rIns="0" bIns="0" anchor="b" anchorCtr="0"/>
          <a:lstStyle>
            <a:lvl1pPr lvl="0">
              <a:spcBef>
                <a:spcPts val="0"/>
              </a:spcBef>
              <a:spcAft>
                <a:spcPts val="0"/>
              </a:spcAft>
              <a:buClr>
                <a:srgbClr val="AD0B2D"/>
              </a:buClr>
              <a:buSzPts val="2400"/>
              <a:buFont typeface="Tinos"/>
              <a:buNone/>
              <a:defRPr sz="2400" b="1">
                <a:solidFill>
                  <a:srgbClr val="AD0B2D"/>
                </a:solidFill>
                <a:latin typeface="Tinos"/>
                <a:ea typeface="Tinos"/>
                <a:cs typeface="Tinos"/>
                <a:sym typeface="Tinos"/>
              </a:defRPr>
            </a:lvl1pPr>
            <a:lvl2pPr lvl="1">
              <a:spcBef>
                <a:spcPts val="0"/>
              </a:spcBef>
              <a:spcAft>
                <a:spcPts val="0"/>
              </a:spcAft>
              <a:buClr>
                <a:srgbClr val="AD0B2D"/>
              </a:buClr>
              <a:buSzPts val="2400"/>
              <a:buFont typeface="Tinos"/>
              <a:buNone/>
              <a:defRPr sz="2400" b="1">
                <a:solidFill>
                  <a:srgbClr val="AD0B2D"/>
                </a:solidFill>
                <a:latin typeface="Tinos"/>
                <a:ea typeface="Tinos"/>
                <a:cs typeface="Tinos"/>
                <a:sym typeface="Tinos"/>
              </a:defRPr>
            </a:lvl2pPr>
            <a:lvl3pPr lvl="2">
              <a:spcBef>
                <a:spcPts val="0"/>
              </a:spcBef>
              <a:spcAft>
                <a:spcPts val="0"/>
              </a:spcAft>
              <a:buClr>
                <a:srgbClr val="AD0B2D"/>
              </a:buClr>
              <a:buSzPts val="2400"/>
              <a:buFont typeface="Tinos"/>
              <a:buNone/>
              <a:defRPr sz="2400" b="1">
                <a:solidFill>
                  <a:srgbClr val="AD0B2D"/>
                </a:solidFill>
                <a:latin typeface="Tinos"/>
                <a:ea typeface="Tinos"/>
                <a:cs typeface="Tinos"/>
                <a:sym typeface="Tinos"/>
              </a:defRPr>
            </a:lvl3pPr>
            <a:lvl4pPr lvl="3">
              <a:spcBef>
                <a:spcPts val="0"/>
              </a:spcBef>
              <a:spcAft>
                <a:spcPts val="0"/>
              </a:spcAft>
              <a:buClr>
                <a:srgbClr val="AD0B2D"/>
              </a:buClr>
              <a:buSzPts val="2400"/>
              <a:buFont typeface="Tinos"/>
              <a:buNone/>
              <a:defRPr sz="2400" b="1">
                <a:solidFill>
                  <a:srgbClr val="AD0B2D"/>
                </a:solidFill>
                <a:latin typeface="Tinos"/>
                <a:ea typeface="Tinos"/>
                <a:cs typeface="Tinos"/>
                <a:sym typeface="Tinos"/>
              </a:defRPr>
            </a:lvl4pPr>
            <a:lvl5pPr lvl="4">
              <a:spcBef>
                <a:spcPts val="0"/>
              </a:spcBef>
              <a:spcAft>
                <a:spcPts val="0"/>
              </a:spcAft>
              <a:buClr>
                <a:srgbClr val="AD0B2D"/>
              </a:buClr>
              <a:buSzPts val="2400"/>
              <a:buFont typeface="Tinos"/>
              <a:buNone/>
              <a:defRPr sz="2400" b="1">
                <a:solidFill>
                  <a:srgbClr val="AD0B2D"/>
                </a:solidFill>
                <a:latin typeface="Tinos"/>
                <a:ea typeface="Tinos"/>
                <a:cs typeface="Tinos"/>
                <a:sym typeface="Tinos"/>
              </a:defRPr>
            </a:lvl5pPr>
            <a:lvl6pPr lvl="5">
              <a:spcBef>
                <a:spcPts val="0"/>
              </a:spcBef>
              <a:spcAft>
                <a:spcPts val="0"/>
              </a:spcAft>
              <a:buClr>
                <a:srgbClr val="AD0B2D"/>
              </a:buClr>
              <a:buSzPts val="2400"/>
              <a:buFont typeface="Tinos"/>
              <a:buNone/>
              <a:defRPr sz="2400" b="1">
                <a:solidFill>
                  <a:srgbClr val="AD0B2D"/>
                </a:solidFill>
                <a:latin typeface="Tinos"/>
                <a:ea typeface="Tinos"/>
                <a:cs typeface="Tinos"/>
                <a:sym typeface="Tinos"/>
              </a:defRPr>
            </a:lvl6pPr>
            <a:lvl7pPr lvl="6">
              <a:spcBef>
                <a:spcPts val="0"/>
              </a:spcBef>
              <a:spcAft>
                <a:spcPts val="0"/>
              </a:spcAft>
              <a:buClr>
                <a:srgbClr val="AD0B2D"/>
              </a:buClr>
              <a:buSzPts val="2400"/>
              <a:buFont typeface="Tinos"/>
              <a:buNone/>
              <a:defRPr sz="2400" b="1">
                <a:solidFill>
                  <a:srgbClr val="AD0B2D"/>
                </a:solidFill>
                <a:latin typeface="Tinos"/>
                <a:ea typeface="Tinos"/>
                <a:cs typeface="Tinos"/>
                <a:sym typeface="Tinos"/>
              </a:defRPr>
            </a:lvl7pPr>
            <a:lvl8pPr lvl="7">
              <a:spcBef>
                <a:spcPts val="0"/>
              </a:spcBef>
              <a:spcAft>
                <a:spcPts val="0"/>
              </a:spcAft>
              <a:buClr>
                <a:srgbClr val="AD0B2D"/>
              </a:buClr>
              <a:buSzPts val="2400"/>
              <a:buFont typeface="Tinos"/>
              <a:buNone/>
              <a:defRPr sz="2400" b="1">
                <a:solidFill>
                  <a:srgbClr val="AD0B2D"/>
                </a:solidFill>
                <a:latin typeface="Tinos"/>
                <a:ea typeface="Tinos"/>
                <a:cs typeface="Tinos"/>
                <a:sym typeface="Tinos"/>
              </a:defRPr>
            </a:lvl8pPr>
            <a:lvl9pPr lvl="8">
              <a:spcBef>
                <a:spcPts val="0"/>
              </a:spcBef>
              <a:spcAft>
                <a:spcPts val="0"/>
              </a:spcAft>
              <a:buClr>
                <a:srgbClr val="AD0B2D"/>
              </a:buClr>
              <a:buSzPts val="2400"/>
              <a:buFont typeface="Tinos"/>
              <a:buNone/>
              <a:defRPr sz="2400" b="1">
                <a:solidFill>
                  <a:srgbClr val="AD0B2D"/>
                </a:solidFill>
                <a:latin typeface="Tinos"/>
                <a:ea typeface="Tinos"/>
                <a:cs typeface="Tinos"/>
                <a:sym typeface="Tinos"/>
              </a:defRPr>
            </a:lvl9pPr>
          </a:lstStyle>
          <a:p>
            <a:endParaRPr/>
          </a:p>
        </p:txBody>
      </p:sp>
      <p:sp>
        <p:nvSpPr>
          <p:cNvPr id="7" name="Google Shape;7;p1"/>
          <p:cNvSpPr txBox="1">
            <a:spLocks noGrp="1"/>
          </p:cNvSpPr>
          <p:nvPr>
            <p:ph type="body" idx="1"/>
          </p:nvPr>
        </p:nvSpPr>
        <p:spPr>
          <a:xfrm>
            <a:off x="2096700" y="1173950"/>
            <a:ext cx="6687600" cy="3249900"/>
          </a:xfrm>
          <a:prstGeom prst="rect">
            <a:avLst/>
          </a:prstGeom>
          <a:noFill/>
          <a:ln>
            <a:noFill/>
          </a:ln>
        </p:spPr>
        <p:txBody>
          <a:bodyPr spcFirstLastPara="1" wrap="square" lIns="0" tIns="0" rIns="0" bIns="0" anchor="t" anchorCtr="0"/>
          <a:lstStyle>
            <a:lvl1pPr marL="457200" lvl="0" indent="-393700">
              <a:spcBef>
                <a:spcPts val="600"/>
              </a:spcBef>
              <a:spcAft>
                <a:spcPts val="0"/>
              </a:spcAft>
              <a:buClr>
                <a:srgbClr val="E2D7D0"/>
              </a:buClr>
              <a:buSzPts val="2600"/>
              <a:buFont typeface="Tinos"/>
              <a:buChar char="◈"/>
              <a:defRPr sz="2600">
                <a:solidFill>
                  <a:srgbClr val="272A35"/>
                </a:solidFill>
                <a:latin typeface="Tinos"/>
                <a:ea typeface="Tinos"/>
                <a:cs typeface="Tinos"/>
                <a:sym typeface="Tinos"/>
              </a:defRPr>
            </a:lvl1pPr>
            <a:lvl2pPr marL="914400" lvl="1" indent="-393700">
              <a:spcBef>
                <a:spcPts val="0"/>
              </a:spcBef>
              <a:spcAft>
                <a:spcPts val="0"/>
              </a:spcAft>
              <a:buClr>
                <a:srgbClr val="E2D7D0"/>
              </a:buClr>
              <a:buSzPts val="2600"/>
              <a:buFont typeface="Tinos"/>
              <a:buChar char="⬩"/>
              <a:defRPr sz="2600">
                <a:solidFill>
                  <a:srgbClr val="272A35"/>
                </a:solidFill>
                <a:latin typeface="Tinos"/>
                <a:ea typeface="Tinos"/>
                <a:cs typeface="Tinos"/>
                <a:sym typeface="Tinos"/>
              </a:defRPr>
            </a:lvl2pPr>
            <a:lvl3pPr marL="1371600" lvl="2" indent="-393700">
              <a:spcBef>
                <a:spcPts val="0"/>
              </a:spcBef>
              <a:spcAft>
                <a:spcPts val="0"/>
              </a:spcAft>
              <a:buClr>
                <a:srgbClr val="E2D7D0"/>
              </a:buClr>
              <a:buSzPts val="2600"/>
              <a:buFont typeface="Tinos"/>
              <a:buChar char="⬩"/>
              <a:defRPr sz="2600">
                <a:solidFill>
                  <a:srgbClr val="272A35"/>
                </a:solidFill>
                <a:latin typeface="Tinos"/>
                <a:ea typeface="Tinos"/>
                <a:cs typeface="Tinos"/>
                <a:sym typeface="Tinos"/>
              </a:defRPr>
            </a:lvl3pPr>
            <a:lvl4pPr marL="1828800" lvl="3" indent="-393700">
              <a:spcBef>
                <a:spcPts val="0"/>
              </a:spcBef>
              <a:spcAft>
                <a:spcPts val="0"/>
              </a:spcAft>
              <a:buClr>
                <a:srgbClr val="E2D7D0"/>
              </a:buClr>
              <a:buSzPts val="2600"/>
              <a:buFont typeface="Tinos"/>
              <a:buChar char="⬩"/>
              <a:defRPr sz="2600">
                <a:solidFill>
                  <a:srgbClr val="272A35"/>
                </a:solidFill>
                <a:latin typeface="Tinos"/>
                <a:ea typeface="Tinos"/>
                <a:cs typeface="Tinos"/>
                <a:sym typeface="Tinos"/>
              </a:defRPr>
            </a:lvl4pPr>
            <a:lvl5pPr marL="2286000" lvl="4" indent="-393700">
              <a:spcBef>
                <a:spcPts val="0"/>
              </a:spcBef>
              <a:spcAft>
                <a:spcPts val="0"/>
              </a:spcAft>
              <a:buClr>
                <a:srgbClr val="E2D7D0"/>
              </a:buClr>
              <a:buSzPts val="2600"/>
              <a:buFont typeface="Tinos"/>
              <a:buChar char="⬩"/>
              <a:defRPr sz="2600">
                <a:solidFill>
                  <a:srgbClr val="272A35"/>
                </a:solidFill>
                <a:latin typeface="Tinos"/>
                <a:ea typeface="Tinos"/>
                <a:cs typeface="Tinos"/>
                <a:sym typeface="Tinos"/>
              </a:defRPr>
            </a:lvl5pPr>
            <a:lvl6pPr marL="2743200" lvl="5" indent="-393700">
              <a:spcBef>
                <a:spcPts val="0"/>
              </a:spcBef>
              <a:spcAft>
                <a:spcPts val="0"/>
              </a:spcAft>
              <a:buClr>
                <a:srgbClr val="E2D7D0"/>
              </a:buClr>
              <a:buSzPts val="2600"/>
              <a:buFont typeface="Tinos"/>
              <a:buChar char="⬩"/>
              <a:defRPr sz="2600">
                <a:solidFill>
                  <a:srgbClr val="272A35"/>
                </a:solidFill>
                <a:latin typeface="Tinos"/>
                <a:ea typeface="Tinos"/>
                <a:cs typeface="Tinos"/>
                <a:sym typeface="Tinos"/>
              </a:defRPr>
            </a:lvl6pPr>
            <a:lvl7pPr marL="3200400" lvl="6" indent="-393700">
              <a:spcBef>
                <a:spcPts val="0"/>
              </a:spcBef>
              <a:spcAft>
                <a:spcPts val="0"/>
              </a:spcAft>
              <a:buClr>
                <a:srgbClr val="E2D7D0"/>
              </a:buClr>
              <a:buSzPts val="2600"/>
              <a:buFont typeface="Tinos"/>
              <a:buChar char="⬩"/>
              <a:defRPr sz="2600">
                <a:solidFill>
                  <a:srgbClr val="272A35"/>
                </a:solidFill>
                <a:latin typeface="Tinos"/>
                <a:ea typeface="Tinos"/>
                <a:cs typeface="Tinos"/>
                <a:sym typeface="Tinos"/>
              </a:defRPr>
            </a:lvl7pPr>
            <a:lvl8pPr marL="3657600" lvl="7" indent="-393700">
              <a:spcBef>
                <a:spcPts val="0"/>
              </a:spcBef>
              <a:spcAft>
                <a:spcPts val="0"/>
              </a:spcAft>
              <a:buClr>
                <a:srgbClr val="E2D7D0"/>
              </a:buClr>
              <a:buSzPts val="2600"/>
              <a:buFont typeface="Tinos"/>
              <a:buChar char="⬩"/>
              <a:defRPr sz="2600">
                <a:solidFill>
                  <a:srgbClr val="272A35"/>
                </a:solidFill>
                <a:latin typeface="Tinos"/>
                <a:ea typeface="Tinos"/>
                <a:cs typeface="Tinos"/>
                <a:sym typeface="Tinos"/>
              </a:defRPr>
            </a:lvl8pPr>
            <a:lvl9pPr marL="4114800" lvl="8" indent="-393700">
              <a:spcBef>
                <a:spcPts val="0"/>
              </a:spcBef>
              <a:spcAft>
                <a:spcPts val="0"/>
              </a:spcAft>
              <a:buClr>
                <a:srgbClr val="E2D7D0"/>
              </a:buClr>
              <a:buSzPts val="2600"/>
              <a:buFont typeface="Tinos"/>
              <a:buChar char="⬩"/>
              <a:defRPr sz="2600">
                <a:solidFill>
                  <a:srgbClr val="272A35"/>
                </a:solidFill>
                <a:latin typeface="Tinos"/>
                <a:ea typeface="Tinos"/>
                <a:cs typeface="Tinos"/>
                <a:sym typeface="Tinos"/>
              </a:defRPr>
            </a:lvl9pPr>
          </a:lstStyle>
          <a:p>
            <a:endParaRPr/>
          </a:p>
        </p:txBody>
      </p:sp>
      <p:sp>
        <p:nvSpPr>
          <p:cNvPr id="8" name="Google Shape;8;p1"/>
          <p:cNvSpPr txBox="1">
            <a:spLocks noGrp="1"/>
          </p:cNvSpPr>
          <p:nvPr>
            <p:ph type="sldNum" idx="12"/>
          </p:nvPr>
        </p:nvSpPr>
        <p:spPr>
          <a:xfrm>
            <a:off x="359692" y="1023975"/>
            <a:ext cx="1017600" cy="393600"/>
          </a:xfrm>
          <a:prstGeom prst="rect">
            <a:avLst/>
          </a:prstGeom>
          <a:noFill/>
          <a:ln>
            <a:noFill/>
          </a:ln>
        </p:spPr>
        <p:txBody>
          <a:bodyPr spcFirstLastPara="1" wrap="square" lIns="0" tIns="0" rIns="0" bIns="0" anchor="ctr" anchorCtr="0">
            <a:noAutofit/>
          </a:bodyPr>
          <a:lstStyle>
            <a:lvl1pPr lvl="0" algn="ctr">
              <a:buNone/>
              <a:defRPr sz="1300">
                <a:solidFill>
                  <a:srgbClr val="FFFFFF"/>
                </a:solidFill>
                <a:latin typeface="Tinos"/>
                <a:ea typeface="Tinos"/>
                <a:cs typeface="Tinos"/>
                <a:sym typeface="Tinos"/>
              </a:defRPr>
            </a:lvl1pPr>
            <a:lvl2pPr lvl="1" algn="ctr">
              <a:buNone/>
              <a:defRPr sz="1300">
                <a:solidFill>
                  <a:srgbClr val="FFFFFF"/>
                </a:solidFill>
                <a:latin typeface="Tinos"/>
                <a:ea typeface="Tinos"/>
                <a:cs typeface="Tinos"/>
                <a:sym typeface="Tinos"/>
              </a:defRPr>
            </a:lvl2pPr>
            <a:lvl3pPr lvl="2" algn="ctr">
              <a:buNone/>
              <a:defRPr sz="1300">
                <a:solidFill>
                  <a:srgbClr val="FFFFFF"/>
                </a:solidFill>
                <a:latin typeface="Tinos"/>
                <a:ea typeface="Tinos"/>
                <a:cs typeface="Tinos"/>
                <a:sym typeface="Tinos"/>
              </a:defRPr>
            </a:lvl3pPr>
            <a:lvl4pPr lvl="3" algn="ctr">
              <a:buNone/>
              <a:defRPr sz="1300">
                <a:solidFill>
                  <a:srgbClr val="FFFFFF"/>
                </a:solidFill>
                <a:latin typeface="Tinos"/>
                <a:ea typeface="Tinos"/>
                <a:cs typeface="Tinos"/>
                <a:sym typeface="Tinos"/>
              </a:defRPr>
            </a:lvl4pPr>
            <a:lvl5pPr lvl="4" algn="ctr">
              <a:buNone/>
              <a:defRPr sz="1300">
                <a:solidFill>
                  <a:srgbClr val="FFFFFF"/>
                </a:solidFill>
                <a:latin typeface="Tinos"/>
                <a:ea typeface="Tinos"/>
                <a:cs typeface="Tinos"/>
                <a:sym typeface="Tinos"/>
              </a:defRPr>
            </a:lvl5pPr>
            <a:lvl6pPr lvl="5" algn="ctr">
              <a:buNone/>
              <a:defRPr sz="1300">
                <a:solidFill>
                  <a:srgbClr val="FFFFFF"/>
                </a:solidFill>
                <a:latin typeface="Tinos"/>
                <a:ea typeface="Tinos"/>
                <a:cs typeface="Tinos"/>
                <a:sym typeface="Tinos"/>
              </a:defRPr>
            </a:lvl6pPr>
            <a:lvl7pPr lvl="6" algn="ctr">
              <a:buNone/>
              <a:defRPr sz="1300">
                <a:solidFill>
                  <a:srgbClr val="FFFFFF"/>
                </a:solidFill>
                <a:latin typeface="Tinos"/>
                <a:ea typeface="Tinos"/>
                <a:cs typeface="Tinos"/>
                <a:sym typeface="Tinos"/>
              </a:defRPr>
            </a:lvl7pPr>
            <a:lvl8pPr lvl="7" algn="ctr">
              <a:buNone/>
              <a:defRPr sz="1300">
                <a:solidFill>
                  <a:srgbClr val="FFFFFF"/>
                </a:solidFill>
                <a:latin typeface="Tinos"/>
                <a:ea typeface="Tinos"/>
                <a:cs typeface="Tinos"/>
                <a:sym typeface="Tinos"/>
              </a:defRPr>
            </a:lvl8pPr>
            <a:lvl9pPr lvl="8" algn="ctr">
              <a:buNone/>
              <a:defRPr sz="1300">
                <a:solidFill>
                  <a:srgbClr val="FFFFFF"/>
                </a:solidFill>
                <a:latin typeface="Tinos"/>
                <a:ea typeface="Tinos"/>
                <a:cs typeface="Tinos"/>
                <a:sym typeface="Tinos"/>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7275" y="1388305"/>
            <a:ext cx="6029400" cy="2427915"/>
          </a:xfrm>
        </p:spPr>
        <p:style>
          <a:lnRef idx="0">
            <a:schemeClr val="accent6"/>
          </a:lnRef>
          <a:fillRef idx="3">
            <a:schemeClr val="accent6"/>
          </a:fillRef>
          <a:effectRef idx="3">
            <a:schemeClr val="accent6"/>
          </a:effectRef>
          <a:fontRef idx="minor">
            <a:schemeClr val="lt1"/>
          </a:fontRef>
        </p:style>
        <p:txBody>
          <a:bodyPr/>
          <a:lstStyle/>
          <a:p>
            <a:r>
              <a:rPr lang="ar-JO" sz="4000" i="1" dirty="0" smtClean="0">
                <a:solidFill>
                  <a:srgbClr val="002060"/>
                </a:solidFill>
              </a:rPr>
              <a:t>استحقاق البنت، و بنت الابن من التركة</a:t>
            </a:r>
            <a:endParaRPr lang="ar-IQ" sz="4000" i="1" dirty="0">
              <a:solidFill>
                <a:srgbClr val="002060"/>
              </a:solidFill>
            </a:endParaRPr>
          </a:p>
        </p:txBody>
      </p:sp>
    </p:spTree>
    <p:extLst>
      <p:ext uri="{BB962C8B-B14F-4D97-AF65-F5344CB8AC3E}">
        <p14:creationId xmlns:p14="http://schemas.microsoft.com/office/powerpoint/2010/main" val="2994146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4293615"/>
              </p:ext>
            </p:extLst>
          </p:nvPr>
        </p:nvGraphicFramePr>
        <p:xfrm>
          <a:off x="1557277" y="2015411"/>
          <a:ext cx="3490584" cy="1371600"/>
        </p:xfrm>
        <a:graphic>
          <a:graphicData uri="http://schemas.openxmlformats.org/drawingml/2006/table">
            <a:tbl>
              <a:tblPr rtl="1" firstRow="1" bandRow="1">
                <a:tableStyleId>{7B1B0E92-FCEC-4C54-A85B-31E87D0F3B71}</a:tableStyleId>
              </a:tblPr>
              <a:tblGrid>
                <a:gridCol w="872646"/>
                <a:gridCol w="872646"/>
                <a:gridCol w="872646"/>
                <a:gridCol w="872646"/>
              </a:tblGrid>
              <a:tr h="457200">
                <a:tc>
                  <a:txBody>
                    <a:bodyPr/>
                    <a:lstStyle/>
                    <a:p>
                      <a:pPr algn="ctr" rtl="1"/>
                      <a:r>
                        <a:rPr lang="ar-JO" sz="1600" dirty="0" smtClean="0">
                          <a:solidFill>
                            <a:schemeClr val="accent5">
                              <a:lumMod val="50000"/>
                            </a:schemeClr>
                          </a:solidFill>
                        </a:rPr>
                        <a:t>الورثة</a:t>
                      </a:r>
                      <a:endParaRPr lang="ar-IQ" sz="1600" dirty="0">
                        <a:solidFill>
                          <a:schemeClr val="accent5">
                            <a:lumMod val="50000"/>
                          </a:schemeClr>
                        </a:solidFill>
                      </a:endParaRPr>
                    </a:p>
                  </a:txBody>
                  <a:tcPr/>
                </a:tc>
                <a:tc>
                  <a:txBody>
                    <a:bodyPr/>
                    <a:lstStyle/>
                    <a:p>
                      <a:pPr algn="ctr" rtl="1"/>
                      <a:r>
                        <a:rPr lang="ar-JO" sz="1600" dirty="0" smtClean="0">
                          <a:solidFill>
                            <a:schemeClr val="accent5">
                              <a:lumMod val="50000"/>
                            </a:schemeClr>
                          </a:solidFill>
                        </a:rPr>
                        <a:t>2 بنت ابن</a:t>
                      </a:r>
                      <a:endParaRPr lang="ar-IQ" sz="1600" dirty="0">
                        <a:solidFill>
                          <a:schemeClr val="accent5">
                            <a:lumMod val="50000"/>
                          </a:schemeClr>
                        </a:solidFill>
                      </a:endParaRPr>
                    </a:p>
                  </a:txBody>
                  <a:tcPr/>
                </a:tc>
                <a:tc>
                  <a:txBody>
                    <a:bodyPr/>
                    <a:lstStyle/>
                    <a:p>
                      <a:pPr algn="ctr" rtl="1"/>
                      <a:r>
                        <a:rPr lang="ar-JO" sz="1600" dirty="0" smtClean="0">
                          <a:solidFill>
                            <a:schemeClr val="accent5">
                              <a:lumMod val="50000"/>
                            </a:schemeClr>
                          </a:solidFill>
                        </a:rPr>
                        <a:t>ام</a:t>
                      </a:r>
                      <a:endParaRPr lang="ar-IQ" sz="1600" dirty="0">
                        <a:solidFill>
                          <a:schemeClr val="accent5">
                            <a:lumMod val="50000"/>
                          </a:schemeClr>
                        </a:solidFill>
                      </a:endParaRPr>
                    </a:p>
                  </a:txBody>
                  <a:tcPr/>
                </a:tc>
                <a:tc>
                  <a:txBody>
                    <a:bodyPr/>
                    <a:lstStyle/>
                    <a:p>
                      <a:pPr algn="ctr" rtl="1"/>
                      <a:r>
                        <a:rPr lang="ar-JO" sz="1600" dirty="0" smtClean="0">
                          <a:solidFill>
                            <a:schemeClr val="accent5">
                              <a:lumMod val="50000"/>
                            </a:schemeClr>
                          </a:solidFill>
                        </a:rPr>
                        <a:t>اب</a:t>
                      </a:r>
                      <a:endParaRPr lang="ar-IQ" sz="1600" dirty="0">
                        <a:solidFill>
                          <a:schemeClr val="accent5">
                            <a:lumMod val="50000"/>
                          </a:schemeClr>
                        </a:solidFill>
                      </a:endParaRPr>
                    </a:p>
                  </a:txBody>
                  <a:tcPr/>
                </a:tc>
              </a:tr>
              <a:tr h="457200">
                <a:tc>
                  <a:txBody>
                    <a:bodyPr/>
                    <a:lstStyle/>
                    <a:p>
                      <a:pPr algn="ctr" rtl="1"/>
                      <a:r>
                        <a:rPr lang="ar-JO" sz="1600" dirty="0" smtClean="0">
                          <a:solidFill>
                            <a:schemeClr val="accent5">
                              <a:lumMod val="50000"/>
                            </a:schemeClr>
                          </a:solidFill>
                        </a:rPr>
                        <a:t>الفروض</a:t>
                      </a:r>
                      <a:endParaRPr lang="ar-IQ" sz="1600" dirty="0">
                        <a:solidFill>
                          <a:schemeClr val="accent5">
                            <a:lumMod val="50000"/>
                          </a:schemeClr>
                        </a:solidFill>
                      </a:endParaRPr>
                    </a:p>
                  </a:txBody>
                  <a:tcPr/>
                </a:tc>
                <a:tc>
                  <a:txBody>
                    <a:bodyPr/>
                    <a:lstStyle/>
                    <a:p>
                      <a:pPr algn="ctr" rtl="1"/>
                      <a:r>
                        <a:rPr lang="ar-JO" sz="1600" dirty="0" smtClean="0">
                          <a:solidFill>
                            <a:schemeClr val="accent5">
                              <a:lumMod val="50000"/>
                            </a:schemeClr>
                          </a:solidFill>
                        </a:rPr>
                        <a:t>2/3</a:t>
                      </a:r>
                      <a:endParaRPr lang="ar-IQ" sz="1600" dirty="0">
                        <a:solidFill>
                          <a:schemeClr val="accent5">
                            <a:lumMod val="50000"/>
                          </a:schemeClr>
                        </a:solidFill>
                      </a:endParaRPr>
                    </a:p>
                  </a:txBody>
                  <a:tcPr/>
                </a:tc>
                <a:tc>
                  <a:txBody>
                    <a:bodyPr/>
                    <a:lstStyle/>
                    <a:p>
                      <a:pPr algn="ctr" rtl="1"/>
                      <a:r>
                        <a:rPr lang="ar-JO" sz="1600" dirty="0" smtClean="0">
                          <a:solidFill>
                            <a:schemeClr val="accent5">
                              <a:lumMod val="50000"/>
                            </a:schemeClr>
                          </a:solidFill>
                        </a:rPr>
                        <a:t>1/6</a:t>
                      </a:r>
                      <a:endParaRPr lang="ar-IQ" sz="1600" dirty="0">
                        <a:solidFill>
                          <a:schemeClr val="accent5">
                            <a:lumMod val="50000"/>
                          </a:schemeClr>
                        </a:solidFill>
                      </a:endParaRPr>
                    </a:p>
                  </a:txBody>
                  <a:tcPr/>
                </a:tc>
                <a:tc>
                  <a:txBody>
                    <a:bodyPr/>
                    <a:lstStyle/>
                    <a:p>
                      <a:pPr algn="ctr" rtl="1"/>
                      <a:r>
                        <a:rPr lang="ar-JO" sz="1600" dirty="0" smtClean="0">
                          <a:solidFill>
                            <a:schemeClr val="accent5">
                              <a:lumMod val="50000"/>
                            </a:schemeClr>
                          </a:solidFill>
                        </a:rPr>
                        <a:t>1/6</a:t>
                      </a:r>
                      <a:endParaRPr lang="ar-IQ" sz="1600" dirty="0">
                        <a:solidFill>
                          <a:schemeClr val="accent5">
                            <a:lumMod val="50000"/>
                          </a:schemeClr>
                        </a:solidFill>
                      </a:endParaRPr>
                    </a:p>
                  </a:txBody>
                  <a:tcPr/>
                </a:tc>
              </a:tr>
              <a:tr h="457200">
                <a:tc>
                  <a:txBody>
                    <a:bodyPr/>
                    <a:lstStyle/>
                    <a:p>
                      <a:pPr algn="ctr" rtl="1"/>
                      <a:r>
                        <a:rPr lang="ar-JO" sz="1600" dirty="0" smtClean="0">
                          <a:solidFill>
                            <a:schemeClr val="accent5">
                              <a:lumMod val="50000"/>
                            </a:schemeClr>
                          </a:solidFill>
                        </a:rPr>
                        <a:t>الاسهم</a:t>
                      </a:r>
                      <a:endParaRPr lang="ar-IQ" sz="1600" dirty="0">
                        <a:solidFill>
                          <a:schemeClr val="accent5">
                            <a:lumMod val="50000"/>
                          </a:schemeClr>
                        </a:solidFill>
                      </a:endParaRPr>
                    </a:p>
                  </a:txBody>
                  <a:tcPr/>
                </a:tc>
                <a:tc>
                  <a:txBody>
                    <a:bodyPr/>
                    <a:lstStyle/>
                    <a:p>
                      <a:pPr algn="ctr" rtl="1"/>
                      <a:r>
                        <a:rPr lang="ar-JO" sz="1600" dirty="0" smtClean="0">
                          <a:solidFill>
                            <a:schemeClr val="accent5">
                              <a:lumMod val="50000"/>
                            </a:schemeClr>
                          </a:solidFill>
                        </a:rPr>
                        <a:t>4</a:t>
                      </a:r>
                      <a:endParaRPr lang="ar-IQ" sz="1600" dirty="0">
                        <a:solidFill>
                          <a:schemeClr val="accent5">
                            <a:lumMod val="50000"/>
                          </a:schemeClr>
                        </a:solidFill>
                      </a:endParaRPr>
                    </a:p>
                  </a:txBody>
                  <a:tcPr/>
                </a:tc>
                <a:tc>
                  <a:txBody>
                    <a:bodyPr/>
                    <a:lstStyle/>
                    <a:p>
                      <a:pPr algn="ctr" rtl="1"/>
                      <a:r>
                        <a:rPr lang="ar-JO" sz="1600" dirty="0" smtClean="0">
                          <a:solidFill>
                            <a:schemeClr val="accent5">
                              <a:lumMod val="50000"/>
                            </a:schemeClr>
                          </a:solidFill>
                        </a:rPr>
                        <a:t>1</a:t>
                      </a:r>
                      <a:endParaRPr lang="ar-IQ" sz="1600" dirty="0">
                        <a:solidFill>
                          <a:schemeClr val="accent5">
                            <a:lumMod val="50000"/>
                          </a:schemeClr>
                        </a:solidFill>
                      </a:endParaRPr>
                    </a:p>
                  </a:txBody>
                  <a:tcPr/>
                </a:tc>
                <a:tc>
                  <a:txBody>
                    <a:bodyPr/>
                    <a:lstStyle/>
                    <a:p>
                      <a:pPr algn="ctr" rtl="1"/>
                      <a:r>
                        <a:rPr lang="ar-JO" sz="1600" dirty="0" smtClean="0">
                          <a:solidFill>
                            <a:schemeClr val="accent5">
                              <a:lumMod val="50000"/>
                            </a:schemeClr>
                          </a:solidFill>
                        </a:rPr>
                        <a:t>1</a:t>
                      </a:r>
                      <a:endParaRPr lang="ar-IQ" sz="1600" dirty="0">
                        <a:solidFill>
                          <a:schemeClr val="accent5">
                            <a:lumMod val="50000"/>
                          </a:schemeClr>
                        </a:solidFill>
                      </a:endParaRPr>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727621158"/>
              </p:ext>
            </p:extLst>
          </p:nvPr>
        </p:nvGraphicFramePr>
        <p:xfrm>
          <a:off x="1558212" y="3564294"/>
          <a:ext cx="3489649" cy="335280"/>
        </p:xfrm>
        <a:graphic>
          <a:graphicData uri="http://schemas.openxmlformats.org/drawingml/2006/table">
            <a:tbl>
              <a:tblPr rtl="1"/>
              <a:tblGrid>
                <a:gridCol w="3489649"/>
              </a:tblGrid>
              <a:tr h="214604">
                <a:tc>
                  <a:txBody>
                    <a:bodyPr/>
                    <a:lstStyle/>
                    <a:p>
                      <a:pPr algn="ctr" rtl="1"/>
                      <a:r>
                        <a:rPr lang="ar-JO" sz="1600" b="1" dirty="0" smtClean="0">
                          <a:solidFill>
                            <a:schemeClr val="accent5">
                              <a:lumMod val="50000"/>
                            </a:schemeClr>
                          </a:solidFill>
                        </a:rPr>
                        <a:t>اصل المسألة: 6</a:t>
                      </a:r>
                      <a:endParaRPr lang="ar-IQ" sz="1600" b="1" dirty="0">
                        <a:solidFill>
                          <a:schemeClr val="accent5">
                            <a:lumMod val="50000"/>
                          </a:schemeClr>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4054628"/>
              </p:ext>
            </p:extLst>
          </p:nvPr>
        </p:nvGraphicFramePr>
        <p:xfrm>
          <a:off x="5122506" y="2015412"/>
          <a:ext cx="2771192" cy="1082352"/>
        </p:xfrm>
        <a:graphic>
          <a:graphicData uri="http://schemas.openxmlformats.org/drawingml/2006/table">
            <a:tbl>
              <a:tblPr rtl="1" firstRow="1" bandRow="1">
                <a:tableStyleId>{7B1B0E92-FCEC-4C54-A85B-31E87D0F3B71}</a:tableStyleId>
              </a:tblPr>
              <a:tblGrid>
                <a:gridCol w="2771192"/>
              </a:tblGrid>
              <a:tr h="1082352">
                <a:tc>
                  <a:txBody>
                    <a:bodyPr/>
                    <a:lstStyle/>
                    <a:p>
                      <a:pPr algn="r" rtl="1"/>
                      <a:r>
                        <a:rPr lang="ar-JO" b="1" dirty="0" smtClean="0">
                          <a:solidFill>
                            <a:schemeClr val="accent5">
                              <a:lumMod val="50000"/>
                            </a:schemeClr>
                          </a:solidFill>
                        </a:rPr>
                        <a:t>الحالة الثانية: </a:t>
                      </a:r>
                      <a:r>
                        <a:rPr lang="ar-JO" sz="1600" dirty="0" smtClean="0">
                          <a:solidFill>
                            <a:schemeClr val="accent5">
                              <a:lumMod val="50000"/>
                            </a:schemeClr>
                          </a:solidFill>
                        </a:rPr>
                        <a:t>لاكثر من بنت واحدة ثلثا التركة بالشروط التالية</a:t>
                      </a:r>
                    </a:p>
                    <a:p>
                      <a:pPr algn="r" rtl="1"/>
                      <a:r>
                        <a:rPr lang="ar-JO" sz="1600" dirty="0" smtClean="0">
                          <a:solidFill>
                            <a:schemeClr val="accent5">
                              <a:lumMod val="50000"/>
                            </a:schemeClr>
                          </a:solidFill>
                        </a:rPr>
                        <a:t>1- ان لا</a:t>
                      </a:r>
                      <a:r>
                        <a:rPr lang="ar-JO" sz="1600" baseline="0" dirty="0" smtClean="0">
                          <a:solidFill>
                            <a:schemeClr val="accent5">
                              <a:lumMod val="50000"/>
                            </a:schemeClr>
                          </a:solidFill>
                        </a:rPr>
                        <a:t> يكون للميت ابن ولا بنت</a:t>
                      </a:r>
                    </a:p>
                    <a:p>
                      <a:pPr algn="r" rtl="1"/>
                      <a:r>
                        <a:rPr lang="ar-JO" sz="1600" baseline="0" dirty="0" smtClean="0">
                          <a:solidFill>
                            <a:schemeClr val="accent5">
                              <a:lumMod val="50000"/>
                            </a:schemeClr>
                          </a:solidFill>
                        </a:rPr>
                        <a:t>2- ان لا يكون للميت ابن ابن</a:t>
                      </a:r>
                      <a:endParaRPr lang="ar-IQ" sz="1600" dirty="0">
                        <a:solidFill>
                          <a:schemeClr val="accent5">
                            <a:lumMod val="50000"/>
                          </a:schemeClr>
                        </a:solidFill>
                      </a:endParaRPr>
                    </a:p>
                  </a:txBody>
                  <a:tcPr/>
                </a:tc>
              </a:tr>
            </a:tbl>
          </a:graphicData>
        </a:graphic>
      </p:graphicFrame>
    </p:spTree>
    <p:extLst>
      <p:ext uri="{BB962C8B-B14F-4D97-AF65-F5344CB8AC3E}">
        <p14:creationId xmlns:p14="http://schemas.microsoft.com/office/powerpoint/2010/main" val="3030219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5657" y="1341650"/>
            <a:ext cx="6783355" cy="2633191"/>
          </a:xfrm>
        </p:spPr>
        <p:style>
          <a:lnRef idx="0">
            <a:schemeClr val="accent6"/>
          </a:lnRef>
          <a:fillRef idx="3">
            <a:schemeClr val="accent6"/>
          </a:fillRef>
          <a:effectRef idx="3">
            <a:schemeClr val="accent6"/>
          </a:effectRef>
          <a:fontRef idx="minor">
            <a:schemeClr val="lt1"/>
          </a:fontRef>
        </p:style>
        <p:txBody>
          <a:bodyPr/>
          <a:lstStyle/>
          <a:p>
            <a:pPr algn="r"/>
            <a:r>
              <a:rPr lang="ar-JO" sz="1800" dirty="0" smtClean="0">
                <a:solidFill>
                  <a:srgbClr val="002060"/>
                </a:solidFill>
              </a:rPr>
              <a:t>الحالة الثالثة:</a:t>
            </a:r>
            <a:br>
              <a:rPr lang="ar-JO" sz="1800" dirty="0" smtClean="0">
                <a:solidFill>
                  <a:srgbClr val="002060"/>
                </a:solidFill>
              </a:rPr>
            </a:br>
            <a:r>
              <a:rPr lang="ar-JO" sz="1800" b="0" dirty="0" smtClean="0">
                <a:solidFill>
                  <a:srgbClr val="002060"/>
                </a:solidFill>
              </a:rPr>
              <a:t>ترث بنت الابن ( واحدة كانت ام اكثر)</a:t>
            </a:r>
            <a:br>
              <a:rPr lang="ar-JO" sz="1800" b="0" dirty="0" smtClean="0">
                <a:solidFill>
                  <a:srgbClr val="002060"/>
                </a:solidFill>
              </a:rPr>
            </a:br>
            <a:r>
              <a:rPr lang="ar-JO" sz="1800" b="0" dirty="0" smtClean="0">
                <a:solidFill>
                  <a:srgbClr val="002060"/>
                </a:solidFill>
              </a:rPr>
              <a:t>وفقا لقاعدة ( لذكر مثل حظ الانثيين)</a:t>
            </a:r>
            <a:br>
              <a:rPr lang="ar-JO" sz="1800" b="0" dirty="0" smtClean="0">
                <a:solidFill>
                  <a:srgbClr val="002060"/>
                </a:solidFill>
              </a:rPr>
            </a:br>
            <a:r>
              <a:rPr lang="ar-JO" sz="1800" b="0" dirty="0" smtClean="0">
                <a:solidFill>
                  <a:srgbClr val="002060"/>
                </a:solidFill>
              </a:rPr>
              <a:t>في حالة الاجتماع مع ابن الابن</a:t>
            </a:r>
            <a:endParaRPr lang="ar-IQ" sz="1800" b="0" dirty="0">
              <a:solidFill>
                <a:srgbClr val="00206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923093372"/>
              </p:ext>
            </p:extLst>
          </p:nvPr>
        </p:nvGraphicFramePr>
        <p:xfrm>
          <a:off x="1380932" y="2183363"/>
          <a:ext cx="3629607" cy="1239728"/>
        </p:xfrm>
        <a:graphic>
          <a:graphicData uri="http://schemas.openxmlformats.org/drawingml/2006/table">
            <a:tbl>
              <a:tblPr rtl="1" firstRow="1" bandRow="1">
                <a:tableStyleId>{7B1B0E92-FCEC-4C54-A85B-31E87D0F3B71}</a:tableStyleId>
              </a:tblPr>
              <a:tblGrid>
                <a:gridCol w="1209869"/>
                <a:gridCol w="1209869"/>
                <a:gridCol w="1209869"/>
              </a:tblGrid>
              <a:tr h="360784">
                <a:tc>
                  <a:txBody>
                    <a:bodyPr/>
                    <a:lstStyle/>
                    <a:p>
                      <a:pPr algn="ctr" rtl="1"/>
                      <a:r>
                        <a:rPr lang="ar-JO" sz="1400" dirty="0" smtClean="0">
                          <a:solidFill>
                            <a:srgbClr val="002060"/>
                          </a:solidFill>
                        </a:rPr>
                        <a:t>الورثة</a:t>
                      </a:r>
                      <a:endParaRPr lang="ar-IQ" sz="1400" dirty="0">
                        <a:solidFill>
                          <a:srgbClr val="002060"/>
                        </a:solidFill>
                      </a:endParaRPr>
                    </a:p>
                  </a:txBody>
                  <a:tcPr/>
                </a:tc>
                <a:tc>
                  <a:txBody>
                    <a:bodyPr/>
                    <a:lstStyle/>
                    <a:p>
                      <a:pPr algn="ctr" rtl="1"/>
                      <a:r>
                        <a:rPr lang="ar-JO" sz="1400" dirty="0" smtClean="0">
                          <a:solidFill>
                            <a:srgbClr val="002060"/>
                          </a:solidFill>
                        </a:rPr>
                        <a:t>زوج</a:t>
                      </a:r>
                      <a:endParaRPr lang="ar-IQ" sz="1400" dirty="0">
                        <a:solidFill>
                          <a:srgbClr val="002060"/>
                        </a:solidFill>
                      </a:endParaRPr>
                    </a:p>
                  </a:txBody>
                  <a:tcPr/>
                </a:tc>
                <a:tc>
                  <a:txBody>
                    <a:bodyPr/>
                    <a:lstStyle/>
                    <a:p>
                      <a:pPr algn="ctr" rtl="1"/>
                      <a:r>
                        <a:rPr lang="ar-JO" sz="1400" dirty="0" smtClean="0">
                          <a:solidFill>
                            <a:srgbClr val="002060"/>
                          </a:solidFill>
                        </a:rPr>
                        <a:t>بنت ابن    ابن</a:t>
                      </a:r>
                      <a:r>
                        <a:rPr lang="ar-JO" sz="1400" baseline="0" dirty="0" smtClean="0">
                          <a:solidFill>
                            <a:srgbClr val="002060"/>
                          </a:solidFill>
                        </a:rPr>
                        <a:t> ابن</a:t>
                      </a:r>
                    </a:p>
                  </a:txBody>
                  <a:tcPr/>
                </a:tc>
              </a:tr>
              <a:tr h="360784">
                <a:tc>
                  <a:txBody>
                    <a:bodyPr/>
                    <a:lstStyle/>
                    <a:p>
                      <a:pPr algn="ctr" rtl="1"/>
                      <a:r>
                        <a:rPr lang="ar-JO" sz="1400" dirty="0" smtClean="0">
                          <a:solidFill>
                            <a:srgbClr val="002060"/>
                          </a:solidFill>
                        </a:rPr>
                        <a:t>الفروض</a:t>
                      </a:r>
                      <a:endParaRPr lang="ar-IQ" sz="1400" dirty="0">
                        <a:solidFill>
                          <a:srgbClr val="002060"/>
                        </a:solidFill>
                      </a:endParaRPr>
                    </a:p>
                  </a:txBody>
                  <a:tcPr/>
                </a:tc>
                <a:tc>
                  <a:txBody>
                    <a:bodyPr/>
                    <a:lstStyle/>
                    <a:p>
                      <a:pPr algn="ctr" rtl="1"/>
                      <a:r>
                        <a:rPr lang="ar-JO" sz="1400" dirty="0" smtClean="0">
                          <a:solidFill>
                            <a:srgbClr val="002060"/>
                          </a:solidFill>
                        </a:rPr>
                        <a:t>1/4</a:t>
                      </a:r>
                      <a:endParaRPr lang="ar-IQ" sz="1400" dirty="0">
                        <a:solidFill>
                          <a:srgbClr val="002060"/>
                        </a:solidFill>
                      </a:endParaRPr>
                    </a:p>
                  </a:txBody>
                  <a:tcPr/>
                </a:tc>
                <a:tc>
                  <a:txBody>
                    <a:bodyPr/>
                    <a:lstStyle/>
                    <a:p>
                      <a:pPr algn="ctr" rtl="1"/>
                      <a:r>
                        <a:rPr lang="ar-JO" sz="1400" dirty="0" smtClean="0">
                          <a:solidFill>
                            <a:srgbClr val="002060"/>
                          </a:solidFill>
                        </a:rPr>
                        <a:t>ق</a:t>
                      </a:r>
                      <a:endParaRPr lang="ar-IQ" sz="1400" dirty="0">
                        <a:solidFill>
                          <a:srgbClr val="002060"/>
                        </a:solidFill>
                      </a:endParaRPr>
                    </a:p>
                  </a:txBody>
                  <a:tcPr/>
                </a:tc>
              </a:tr>
              <a:tr h="360784">
                <a:tc>
                  <a:txBody>
                    <a:bodyPr/>
                    <a:lstStyle/>
                    <a:p>
                      <a:pPr algn="ctr" rtl="1"/>
                      <a:r>
                        <a:rPr lang="ar-JO" sz="1400" dirty="0" smtClean="0">
                          <a:solidFill>
                            <a:srgbClr val="002060"/>
                          </a:solidFill>
                        </a:rPr>
                        <a:t>الاسهم</a:t>
                      </a:r>
                      <a:endParaRPr lang="ar-IQ" sz="1400" dirty="0">
                        <a:solidFill>
                          <a:srgbClr val="002060"/>
                        </a:solidFill>
                      </a:endParaRPr>
                    </a:p>
                  </a:txBody>
                  <a:tcPr/>
                </a:tc>
                <a:tc>
                  <a:txBody>
                    <a:bodyPr/>
                    <a:lstStyle/>
                    <a:p>
                      <a:pPr algn="ctr" rtl="1"/>
                      <a:r>
                        <a:rPr lang="ar-JO" sz="1400" dirty="0" smtClean="0">
                          <a:solidFill>
                            <a:srgbClr val="002060"/>
                          </a:solidFill>
                        </a:rPr>
                        <a:t>1</a:t>
                      </a:r>
                      <a:endParaRPr lang="ar-IQ" sz="1400" dirty="0">
                        <a:solidFill>
                          <a:srgbClr val="002060"/>
                        </a:solidFill>
                      </a:endParaRPr>
                    </a:p>
                  </a:txBody>
                  <a:tcPr/>
                </a:tc>
                <a:tc>
                  <a:txBody>
                    <a:bodyPr/>
                    <a:lstStyle/>
                    <a:p>
                      <a:pPr algn="ctr" rtl="1"/>
                      <a:r>
                        <a:rPr lang="ar-JO" sz="1400" dirty="0" smtClean="0">
                          <a:solidFill>
                            <a:srgbClr val="002060"/>
                          </a:solidFill>
                        </a:rPr>
                        <a:t>1              2</a:t>
                      </a:r>
                      <a:endParaRPr lang="ar-IQ" sz="1400" dirty="0">
                        <a:solidFill>
                          <a:srgbClr val="002060"/>
                        </a:solidFill>
                      </a:endParaRPr>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544292011"/>
              </p:ext>
            </p:extLst>
          </p:nvPr>
        </p:nvGraphicFramePr>
        <p:xfrm>
          <a:off x="1380932" y="3517641"/>
          <a:ext cx="3629607" cy="304800"/>
        </p:xfrm>
        <a:graphic>
          <a:graphicData uri="http://schemas.openxmlformats.org/drawingml/2006/table">
            <a:tbl>
              <a:tblPr rtl="1"/>
              <a:tblGrid>
                <a:gridCol w="3629607"/>
              </a:tblGrid>
              <a:tr h="261257">
                <a:tc>
                  <a:txBody>
                    <a:bodyPr/>
                    <a:lstStyle/>
                    <a:p>
                      <a:pPr algn="ctr" rtl="1"/>
                      <a:r>
                        <a:rPr lang="ar-JO" b="1" dirty="0" smtClean="0">
                          <a:solidFill>
                            <a:srgbClr val="002060"/>
                          </a:solidFill>
                        </a:rPr>
                        <a:t>اصل المسألة: 4</a:t>
                      </a:r>
                      <a:endParaRPr lang="ar-IQ" b="1" dirty="0">
                        <a:solidFill>
                          <a:srgbClr val="002060"/>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3631848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5657" y="1341650"/>
            <a:ext cx="6792686" cy="2642521"/>
          </a:xfrm>
        </p:spPr>
        <p:style>
          <a:lnRef idx="0">
            <a:schemeClr val="accent6"/>
          </a:lnRef>
          <a:fillRef idx="3">
            <a:schemeClr val="accent6"/>
          </a:fillRef>
          <a:effectRef idx="3">
            <a:schemeClr val="accent6"/>
          </a:effectRef>
          <a:fontRef idx="minor">
            <a:schemeClr val="lt1"/>
          </a:fontRef>
        </p:style>
        <p:txBody>
          <a:bodyPr/>
          <a:lstStyle/>
          <a:p>
            <a:pPr algn="r"/>
            <a:r>
              <a:rPr lang="ar-JO" sz="2000" dirty="0" smtClean="0">
                <a:solidFill>
                  <a:srgbClr val="002060"/>
                </a:solidFill>
              </a:rPr>
              <a:t>الحالة الرابعة:</a:t>
            </a:r>
            <a:r>
              <a:rPr lang="ar-JO" sz="2000" b="0" dirty="0" smtClean="0">
                <a:solidFill>
                  <a:srgbClr val="002060"/>
                </a:solidFill>
              </a:rPr>
              <a:t/>
            </a:r>
            <a:br>
              <a:rPr lang="ar-JO" sz="2000" b="0" dirty="0" smtClean="0">
                <a:solidFill>
                  <a:srgbClr val="002060"/>
                </a:solidFill>
              </a:rPr>
            </a:br>
            <a:r>
              <a:rPr lang="ar-JO" sz="2000" b="0" dirty="0" smtClean="0">
                <a:solidFill>
                  <a:srgbClr val="002060"/>
                </a:solidFill>
              </a:rPr>
              <a:t>عند جمهور الفقهاء لبنت الابن</a:t>
            </a:r>
            <a:br>
              <a:rPr lang="ar-JO" sz="2000" b="0" dirty="0" smtClean="0">
                <a:solidFill>
                  <a:srgbClr val="002060"/>
                </a:solidFill>
              </a:rPr>
            </a:br>
            <a:r>
              <a:rPr lang="ar-JO" sz="2000" b="0" dirty="0" smtClean="0">
                <a:solidFill>
                  <a:srgbClr val="002060"/>
                </a:solidFill>
              </a:rPr>
              <a:t>(واحدة كانت ام اكثر) سدس</a:t>
            </a:r>
            <a:br>
              <a:rPr lang="ar-JO" sz="2000" b="0" dirty="0" smtClean="0">
                <a:solidFill>
                  <a:srgbClr val="002060"/>
                </a:solidFill>
              </a:rPr>
            </a:br>
            <a:r>
              <a:rPr lang="ar-JO" sz="2000" b="0" dirty="0" smtClean="0">
                <a:solidFill>
                  <a:srgbClr val="002060"/>
                </a:solidFill>
              </a:rPr>
              <a:t>التركة بالشروط الاتية</a:t>
            </a:r>
            <a:br>
              <a:rPr lang="ar-JO" sz="2000" b="0" dirty="0" smtClean="0">
                <a:solidFill>
                  <a:srgbClr val="002060"/>
                </a:solidFill>
              </a:rPr>
            </a:br>
            <a:r>
              <a:rPr lang="ar-JO" sz="2000" b="0" dirty="0" smtClean="0">
                <a:solidFill>
                  <a:srgbClr val="002060"/>
                </a:solidFill>
              </a:rPr>
              <a:t>1- ان تجتمع مع بنت واحدة</a:t>
            </a:r>
            <a:br>
              <a:rPr lang="ar-JO" sz="2000" b="0" dirty="0" smtClean="0">
                <a:solidFill>
                  <a:srgbClr val="002060"/>
                </a:solidFill>
              </a:rPr>
            </a:br>
            <a:r>
              <a:rPr lang="ar-JO" sz="2000" b="0" dirty="0" smtClean="0">
                <a:solidFill>
                  <a:srgbClr val="002060"/>
                </a:solidFill>
              </a:rPr>
              <a:t>2- ان لايكون للمتوفي ابن</a:t>
            </a:r>
            <a:br>
              <a:rPr lang="ar-JO" sz="2000" b="0" dirty="0" smtClean="0">
                <a:solidFill>
                  <a:srgbClr val="002060"/>
                </a:solidFill>
              </a:rPr>
            </a:br>
            <a:r>
              <a:rPr lang="ar-JO" sz="2000" b="0" dirty="0" smtClean="0">
                <a:solidFill>
                  <a:srgbClr val="002060"/>
                </a:solidFill>
              </a:rPr>
              <a:t>3- ان لا تجتمع معها ابن الابن</a:t>
            </a:r>
            <a:endParaRPr lang="ar-IQ" sz="2000" b="0" dirty="0">
              <a:solidFill>
                <a:srgbClr val="00206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485004502"/>
              </p:ext>
            </p:extLst>
          </p:nvPr>
        </p:nvGraphicFramePr>
        <p:xfrm>
          <a:off x="1250303" y="1763486"/>
          <a:ext cx="3825550" cy="1555724"/>
        </p:xfrm>
        <a:graphic>
          <a:graphicData uri="http://schemas.openxmlformats.org/drawingml/2006/table">
            <a:tbl>
              <a:tblPr rtl="1" firstRow="1" bandRow="1">
                <a:tableStyleId>{7B1B0E92-FCEC-4C54-A85B-31E87D0F3B71}</a:tableStyleId>
              </a:tblPr>
              <a:tblGrid>
                <a:gridCol w="765110"/>
                <a:gridCol w="765110"/>
                <a:gridCol w="765110"/>
                <a:gridCol w="765110"/>
                <a:gridCol w="765110"/>
              </a:tblGrid>
              <a:tr h="488302">
                <a:tc>
                  <a:txBody>
                    <a:bodyPr/>
                    <a:lstStyle/>
                    <a:p>
                      <a:pPr algn="ctr" rtl="1"/>
                      <a:r>
                        <a:rPr lang="ar-JO" sz="1600" dirty="0" smtClean="0">
                          <a:solidFill>
                            <a:srgbClr val="002060"/>
                          </a:solidFill>
                        </a:rPr>
                        <a:t>الورثة</a:t>
                      </a:r>
                      <a:endParaRPr lang="ar-IQ" sz="1600" dirty="0">
                        <a:solidFill>
                          <a:srgbClr val="002060"/>
                        </a:solidFill>
                      </a:endParaRPr>
                    </a:p>
                  </a:txBody>
                  <a:tcPr/>
                </a:tc>
                <a:tc>
                  <a:txBody>
                    <a:bodyPr/>
                    <a:lstStyle/>
                    <a:p>
                      <a:pPr algn="ctr" rtl="1"/>
                      <a:r>
                        <a:rPr lang="ar-JO" sz="1600" dirty="0" smtClean="0">
                          <a:solidFill>
                            <a:srgbClr val="002060"/>
                          </a:solidFill>
                        </a:rPr>
                        <a:t>بنت</a:t>
                      </a:r>
                      <a:endParaRPr lang="ar-IQ" sz="1600" dirty="0">
                        <a:solidFill>
                          <a:srgbClr val="002060"/>
                        </a:solidFill>
                      </a:endParaRPr>
                    </a:p>
                  </a:txBody>
                  <a:tcPr/>
                </a:tc>
                <a:tc>
                  <a:txBody>
                    <a:bodyPr/>
                    <a:lstStyle/>
                    <a:p>
                      <a:pPr algn="ctr" rtl="1"/>
                      <a:r>
                        <a:rPr lang="ar-JO" sz="1600" dirty="0" smtClean="0">
                          <a:solidFill>
                            <a:srgbClr val="002060"/>
                          </a:solidFill>
                        </a:rPr>
                        <a:t>بنت</a:t>
                      </a:r>
                      <a:r>
                        <a:rPr lang="ar-JO" sz="1600" baseline="0" dirty="0" smtClean="0">
                          <a:solidFill>
                            <a:srgbClr val="002060"/>
                          </a:solidFill>
                        </a:rPr>
                        <a:t> الابن</a:t>
                      </a:r>
                      <a:endParaRPr lang="ar-IQ" sz="1600" dirty="0">
                        <a:solidFill>
                          <a:srgbClr val="002060"/>
                        </a:solidFill>
                      </a:endParaRPr>
                    </a:p>
                  </a:txBody>
                  <a:tcPr/>
                </a:tc>
                <a:tc>
                  <a:txBody>
                    <a:bodyPr/>
                    <a:lstStyle/>
                    <a:p>
                      <a:pPr algn="ctr" rtl="1"/>
                      <a:r>
                        <a:rPr lang="ar-JO" sz="1600" dirty="0" smtClean="0">
                          <a:solidFill>
                            <a:srgbClr val="002060"/>
                          </a:solidFill>
                        </a:rPr>
                        <a:t>ام</a:t>
                      </a:r>
                      <a:endParaRPr lang="ar-IQ" sz="1600" dirty="0">
                        <a:solidFill>
                          <a:srgbClr val="002060"/>
                        </a:solidFill>
                      </a:endParaRPr>
                    </a:p>
                  </a:txBody>
                  <a:tcPr/>
                </a:tc>
                <a:tc>
                  <a:txBody>
                    <a:bodyPr/>
                    <a:lstStyle/>
                    <a:p>
                      <a:pPr algn="ctr" rtl="1"/>
                      <a:r>
                        <a:rPr lang="ar-JO" sz="1600" dirty="0" smtClean="0">
                          <a:solidFill>
                            <a:srgbClr val="002060"/>
                          </a:solidFill>
                        </a:rPr>
                        <a:t>اب</a:t>
                      </a:r>
                      <a:endParaRPr lang="ar-IQ" sz="1600" dirty="0">
                        <a:solidFill>
                          <a:srgbClr val="002060"/>
                        </a:solidFill>
                      </a:endParaRPr>
                    </a:p>
                  </a:txBody>
                  <a:tcPr/>
                </a:tc>
              </a:tr>
              <a:tr h="488302">
                <a:tc>
                  <a:txBody>
                    <a:bodyPr/>
                    <a:lstStyle/>
                    <a:p>
                      <a:pPr algn="ctr" rtl="1"/>
                      <a:r>
                        <a:rPr lang="ar-JO" sz="1600" dirty="0" smtClean="0">
                          <a:solidFill>
                            <a:srgbClr val="002060"/>
                          </a:solidFill>
                        </a:rPr>
                        <a:t>الفروض</a:t>
                      </a:r>
                      <a:endParaRPr lang="ar-IQ" sz="1600" dirty="0">
                        <a:solidFill>
                          <a:srgbClr val="002060"/>
                        </a:solidFill>
                      </a:endParaRPr>
                    </a:p>
                  </a:txBody>
                  <a:tcPr/>
                </a:tc>
                <a:tc>
                  <a:txBody>
                    <a:bodyPr/>
                    <a:lstStyle/>
                    <a:p>
                      <a:pPr algn="ctr" rtl="1"/>
                      <a:r>
                        <a:rPr lang="ar-JO" sz="1600" dirty="0" smtClean="0">
                          <a:solidFill>
                            <a:srgbClr val="002060"/>
                          </a:solidFill>
                        </a:rPr>
                        <a:t>1/2</a:t>
                      </a:r>
                      <a:endParaRPr lang="ar-IQ" sz="1600" dirty="0">
                        <a:solidFill>
                          <a:srgbClr val="002060"/>
                        </a:solidFill>
                      </a:endParaRPr>
                    </a:p>
                  </a:txBody>
                  <a:tcPr/>
                </a:tc>
                <a:tc>
                  <a:txBody>
                    <a:bodyPr/>
                    <a:lstStyle/>
                    <a:p>
                      <a:pPr algn="ctr" rtl="1"/>
                      <a:r>
                        <a:rPr lang="ar-JO" sz="1600" dirty="0" smtClean="0">
                          <a:solidFill>
                            <a:srgbClr val="002060"/>
                          </a:solidFill>
                        </a:rPr>
                        <a:t>1/6</a:t>
                      </a:r>
                      <a:endParaRPr lang="ar-IQ" sz="1600" dirty="0">
                        <a:solidFill>
                          <a:srgbClr val="002060"/>
                        </a:solidFill>
                      </a:endParaRPr>
                    </a:p>
                  </a:txBody>
                  <a:tcPr/>
                </a:tc>
                <a:tc>
                  <a:txBody>
                    <a:bodyPr/>
                    <a:lstStyle/>
                    <a:p>
                      <a:pPr algn="ctr" rtl="1"/>
                      <a:r>
                        <a:rPr lang="ar-JO" sz="1600" dirty="0" smtClean="0">
                          <a:solidFill>
                            <a:srgbClr val="002060"/>
                          </a:solidFill>
                        </a:rPr>
                        <a:t>1/6</a:t>
                      </a:r>
                      <a:endParaRPr lang="ar-IQ" sz="1600" dirty="0">
                        <a:solidFill>
                          <a:srgbClr val="002060"/>
                        </a:solidFill>
                      </a:endParaRPr>
                    </a:p>
                  </a:txBody>
                  <a:tcPr/>
                </a:tc>
                <a:tc>
                  <a:txBody>
                    <a:bodyPr/>
                    <a:lstStyle/>
                    <a:p>
                      <a:pPr algn="ctr" rtl="1"/>
                      <a:r>
                        <a:rPr lang="ar-JO" sz="1600" dirty="0" smtClean="0">
                          <a:solidFill>
                            <a:srgbClr val="002060"/>
                          </a:solidFill>
                        </a:rPr>
                        <a:t>1/6</a:t>
                      </a:r>
                      <a:endParaRPr lang="ar-IQ" sz="1600" dirty="0">
                        <a:solidFill>
                          <a:srgbClr val="002060"/>
                        </a:solidFill>
                      </a:endParaRPr>
                    </a:p>
                  </a:txBody>
                  <a:tcPr/>
                </a:tc>
              </a:tr>
              <a:tr h="488302">
                <a:tc>
                  <a:txBody>
                    <a:bodyPr/>
                    <a:lstStyle/>
                    <a:p>
                      <a:pPr algn="ctr" rtl="1"/>
                      <a:r>
                        <a:rPr lang="ar-JO" sz="1600" dirty="0" smtClean="0">
                          <a:solidFill>
                            <a:srgbClr val="002060"/>
                          </a:solidFill>
                        </a:rPr>
                        <a:t>الاسهم</a:t>
                      </a:r>
                      <a:endParaRPr lang="ar-IQ" sz="1600" dirty="0">
                        <a:solidFill>
                          <a:srgbClr val="002060"/>
                        </a:solidFill>
                      </a:endParaRPr>
                    </a:p>
                  </a:txBody>
                  <a:tcPr/>
                </a:tc>
                <a:tc>
                  <a:txBody>
                    <a:bodyPr/>
                    <a:lstStyle/>
                    <a:p>
                      <a:pPr algn="ctr" rtl="1"/>
                      <a:r>
                        <a:rPr lang="ar-JO" sz="1600" dirty="0" smtClean="0">
                          <a:solidFill>
                            <a:srgbClr val="002060"/>
                          </a:solidFill>
                        </a:rPr>
                        <a:t>3</a:t>
                      </a:r>
                      <a:endParaRPr lang="ar-IQ" sz="1600" dirty="0">
                        <a:solidFill>
                          <a:srgbClr val="002060"/>
                        </a:solidFill>
                      </a:endParaRPr>
                    </a:p>
                  </a:txBody>
                  <a:tcPr/>
                </a:tc>
                <a:tc>
                  <a:txBody>
                    <a:bodyPr/>
                    <a:lstStyle/>
                    <a:p>
                      <a:pPr algn="ctr" rtl="1"/>
                      <a:r>
                        <a:rPr lang="ar-JO" sz="1600" dirty="0" smtClean="0">
                          <a:solidFill>
                            <a:srgbClr val="002060"/>
                          </a:solidFill>
                        </a:rPr>
                        <a:t>1</a:t>
                      </a:r>
                      <a:endParaRPr lang="ar-IQ" sz="1600" dirty="0">
                        <a:solidFill>
                          <a:srgbClr val="002060"/>
                        </a:solidFill>
                      </a:endParaRPr>
                    </a:p>
                  </a:txBody>
                  <a:tcPr/>
                </a:tc>
                <a:tc>
                  <a:txBody>
                    <a:bodyPr/>
                    <a:lstStyle/>
                    <a:p>
                      <a:pPr algn="ctr" rtl="1"/>
                      <a:r>
                        <a:rPr lang="ar-JO" sz="1600" dirty="0" smtClean="0">
                          <a:solidFill>
                            <a:srgbClr val="002060"/>
                          </a:solidFill>
                        </a:rPr>
                        <a:t>1</a:t>
                      </a:r>
                      <a:endParaRPr lang="ar-IQ" sz="1600" dirty="0">
                        <a:solidFill>
                          <a:srgbClr val="002060"/>
                        </a:solidFill>
                      </a:endParaRPr>
                    </a:p>
                  </a:txBody>
                  <a:tcPr/>
                </a:tc>
                <a:tc>
                  <a:txBody>
                    <a:bodyPr/>
                    <a:lstStyle/>
                    <a:p>
                      <a:pPr algn="ctr" rtl="1"/>
                      <a:r>
                        <a:rPr lang="ar-JO" sz="1600" dirty="0" smtClean="0">
                          <a:solidFill>
                            <a:srgbClr val="002060"/>
                          </a:solidFill>
                        </a:rPr>
                        <a:t>1</a:t>
                      </a:r>
                      <a:endParaRPr lang="ar-IQ" sz="1600" dirty="0">
                        <a:solidFill>
                          <a:srgbClr val="002060"/>
                        </a:solidFill>
                      </a:endParaRPr>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628288151"/>
              </p:ext>
            </p:extLst>
          </p:nvPr>
        </p:nvGraphicFramePr>
        <p:xfrm>
          <a:off x="1240971" y="3480318"/>
          <a:ext cx="3834882" cy="335280"/>
        </p:xfrm>
        <a:graphic>
          <a:graphicData uri="http://schemas.openxmlformats.org/drawingml/2006/table">
            <a:tbl>
              <a:tblPr rtl="1"/>
              <a:tblGrid>
                <a:gridCol w="3834882"/>
              </a:tblGrid>
              <a:tr h="279919">
                <a:tc>
                  <a:txBody>
                    <a:bodyPr/>
                    <a:lstStyle/>
                    <a:p>
                      <a:pPr algn="ctr" rtl="1"/>
                      <a:r>
                        <a:rPr lang="ar-JO" sz="1600" dirty="0" smtClean="0">
                          <a:solidFill>
                            <a:srgbClr val="002060"/>
                          </a:solidFill>
                        </a:rPr>
                        <a:t>اصل المسألة: 6</a:t>
                      </a:r>
                      <a:endParaRPr lang="ar-IQ" sz="1600" dirty="0">
                        <a:solidFill>
                          <a:srgbClr val="002060"/>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3016308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7275" y="1341650"/>
            <a:ext cx="6029400" cy="2250636"/>
          </a:xfrm>
        </p:spPr>
        <p:style>
          <a:lnRef idx="0">
            <a:schemeClr val="accent6"/>
          </a:lnRef>
          <a:fillRef idx="3">
            <a:schemeClr val="accent6"/>
          </a:fillRef>
          <a:effectRef idx="3">
            <a:schemeClr val="accent6"/>
          </a:effectRef>
          <a:fontRef idx="minor">
            <a:schemeClr val="lt1"/>
          </a:fontRef>
        </p:style>
        <p:txBody>
          <a:bodyPr/>
          <a:lstStyle/>
          <a:p>
            <a:r>
              <a:rPr lang="ar-JO" sz="2000" dirty="0" smtClean="0">
                <a:solidFill>
                  <a:srgbClr val="002060"/>
                </a:solidFill>
              </a:rPr>
              <a:t>الحالة الخامسة</a:t>
            </a:r>
            <a:r>
              <a:rPr lang="ar-JO" sz="2000" b="0" dirty="0" smtClean="0">
                <a:solidFill>
                  <a:srgbClr val="002060"/>
                </a:solidFill>
              </a:rPr>
              <a:t/>
            </a:r>
            <a:br>
              <a:rPr lang="ar-JO" sz="2000" b="0" dirty="0" smtClean="0">
                <a:solidFill>
                  <a:srgbClr val="002060"/>
                </a:solidFill>
              </a:rPr>
            </a:br>
            <a:r>
              <a:rPr lang="ar-JO" sz="2000" b="0" dirty="0" smtClean="0">
                <a:solidFill>
                  <a:srgbClr val="002060"/>
                </a:solidFill>
              </a:rPr>
              <a:t>تستحق بنت الابن التركة عن طريق الوصية الواجبة و سيأتي بيان هذه الحالة في المبحث القادم</a:t>
            </a:r>
            <a:endParaRPr lang="ar-IQ" sz="2000" b="0" dirty="0">
              <a:solidFill>
                <a:srgbClr val="002060"/>
              </a:solidFill>
            </a:endParaRPr>
          </a:p>
        </p:txBody>
      </p:sp>
    </p:spTree>
    <p:extLst>
      <p:ext uri="{BB962C8B-B14F-4D97-AF65-F5344CB8AC3E}">
        <p14:creationId xmlns:p14="http://schemas.microsoft.com/office/powerpoint/2010/main" val="830893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7275" y="1341650"/>
            <a:ext cx="6029400" cy="2315950"/>
          </a:xfrm>
        </p:spPr>
        <p:style>
          <a:lnRef idx="0">
            <a:schemeClr val="accent6"/>
          </a:lnRef>
          <a:fillRef idx="3">
            <a:schemeClr val="accent6"/>
          </a:fillRef>
          <a:effectRef idx="3">
            <a:schemeClr val="accent6"/>
          </a:effectRef>
          <a:fontRef idx="minor">
            <a:schemeClr val="lt1"/>
          </a:fontRef>
        </p:style>
        <p:txBody>
          <a:bodyPr/>
          <a:lstStyle/>
          <a:p>
            <a:r>
              <a:rPr lang="ar-JO" sz="2000" dirty="0" smtClean="0">
                <a:solidFill>
                  <a:srgbClr val="002060"/>
                </a:solidFill>
              </a:rPr>
              <a:t>قوة القرابة بنت الابن</a:t>
            </a:r>
            <a:r>
              <a:rPr lang="ar-JO" sz="2000" b="0" dirty="0" smtClean="0">
                <a:solidFill>
                  <a:srgbClr val="002060"/>
                </a:solidFill>
              </a:rPr>
              <a:t/>
            </a:r>
            <a:br>
              <a:rPr lang="ar-JO" sz="2000" b="0" dirty="0" smtClean="0">
                <a:solidFill>
                  <a:srgbClr val="002060"/>
                </a:solidFill>
              </a:rPr>
            </a:br>
            <a:r>
              <a:rPr lang="ar-JO" sz="2000" b="0" dirty="0" smtClean="0">
                <a:solidFill>
                  <a:srgbClr val="002060"/>
                </a:solidFill>
              </a:rPr>
              <a:t>1- تحجب حجب النقصان</a:t>
            </a:r>
            <a:br>
              <a:rPr lang="ar-JO" sz="2000" b="0" dirty="0" smtClean="0">
                <a:solidFill>
                  <a:srgbClr val="002060"/>
                </a:solidFill>
              </a:rPr>
            </a:br>
            <a:r>
              <a:rPr lang="ar-JO" sz="2000" b="0" dirty="0" smtClean="0">
                <a:solidFill>
                  <a:srgbClr val="002060"/>
                </a:solidFill>
              </a:rPr>
              <a:t>2- تحجب حجب حرمان الاقارب من ذوي الارحام ذكورا كان ام اناثا</a:t>
            </a:r>
            <a:br>
              <a:rPr lang="ar-JO" sz="2000" b="0" dirty="0" smtClean="0">
                <a:solidFill>
                  <a:srgbClr val="002060"/>
                </a:solidFill>
              </a:rPr>
            </a:br>
            <a:r>
              <a:rPr lang="ar-JO" sz="2000" b="0" dirty="0" smtClean="0">
                <a:solidFill>
                  <a:srgbClr val="002060"/>
                </a:solidFill>
              </a:rPr>
              <a:t>3- اذا كانت اكثر من واحدة تحجب بنات ابن الابن</a:t>
            </a:r>
            <a:endParaRPr lang="ar-IQ" sz="2000" b="0" dirty="0">
              <a:solidFill>
                <a:srgbClr val="002060"/>
              </a:solidFill>
            </a:endParaRPr>
          </a:p>
        </p:txBody>
      </p:sp>
    </p:spTree>
    <p:extLst>
      <p:ext uri="{BB962C8B-B14F-4D97-AF65-F5344CB8AC3E}">
        <p14:creationId xmlns:p14="http://schemas.microsoft.com/office/powerpoint/2010/main" val="1283684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4"/>
          <p:cNvSpPr txBox="1">
            <a:spLocks noGrp="1"/>
          </p:cNvSpPr>
          <p:nvPr>
            <p:ph type="ctrTitle"/>
          </p:nvPr>
        </p:nvSpPr>
        <p:spPr>
          <a:xfrm>
            <a:off x="1147664" y="1341650"/>
            <a:ext cx="6839339" cy="2642521"/>
          </a:xfrm>
          <a:prstGeom prst="rect">
            <a:avLst/>
          </a:prstGeom>
        </p:spPr>
        <p:style>
          <a:lnRef idx="0">
            <a:schemeClr val="accent6"/>
          </a:lnRef>
          <a:fillRef idx="3">
            <a:schemeClr val="accent6"/>
          </a:fillRef>
          <a:effectRef idx="3">
            <a:schemeClr val="accent6"/>
          </a:effectRef>
          <a:fontRef idx="minor">
            <a:schemeClr val="lt1"/>
          </a:fontRef>
        </p:style>
        <p:txBody>
          <a:bodyPr spcFirstLastPara="1" wrap="square" lIns="0" tIns="0" rIns="0" bIns="0" anchor="ctr" anchorCtr="0">
            <a:noAutofit/>
          </a:bodyPr>
          <a:lstStyle/>
          <a:p>
            <a:pPr marL="0" lvl="0" indent="0" algn="r" rtl="0">
              <a:spcBef>
                <a:spcPts val="0"/>
              </a:spcBef>
              <a:spcAft>
                <a:spcPts val="0"/>
              </a:spcAft>
              <a:buNone/>
            </a:pPr>
            <a:r>
              <a:rPr lang="en-US" sz="2000" b="0" dirty="0" smtClean="0">
                <a:solidFill>
                  <a:srgbClr val="002060"/>
                </a:solidFill>
              </a:rPr>
              <a:t>   </a:t>
            </a:r>
            <a:r>
              <a:rPr lang="ar-IQ" sz="2000" b="0" dirty="0" smtClean="0">
                <a:solidFill>
                  <a:srgbClr val="002060"/>
                </a:solidFill>
              </a:rPr>
              <a:t>                                                                         </a:t>
            </a:r>
            <a:r>
              <a:rPr lang="en-US" sz="2000" b="0" dirty="0" smtClean="0">
                <a:solidFill>
                  <a:srgbClr val="002060"/>
                </a:solidFill>
              </a:rPr>
              <a:t>   </a:t>
            </a:r>
            <a:r>
              <a:rPr lang="ar-JO" sz="2000" b="0" dirty="0" smtClean="0">
                <a:solidFill>
                  <a:srgbClr val="002060"/>
                </a:solidFill>
              </a:rPr>
              <a:t>ا</a:t>
            </a:r>
            <a:r>
              <a:rPr lang="ar-JO" sz="2000" dirty="0" smtClean="0">
                <a:solidFill>
                  <a:srgbClr val="002060"/>
                </a:solidFill>
              </a:rPr>
              <a:t>ستحقاق البنت</a:t>
            </a:r>
            <a:r>
              <a:rPr lang="ar-JO" sz="2000" b="0" dirty="0" smtClean="0">
                <a:solidFill>
                  <a:srgbClr val="002060"/>
                </a:solidFill>
              </a:rPr>
              <a:t>:</a:t>
            </a:r>
            <a:r>
              <a:rPr lang="en-US" sz="2000" b="0" dirty="0" smtClean="0">
                <a:solidFill>
                  <a:srgbClr val="002060"/>
                </a:solidFill>
              </a:rPr>
              <a:t> </a:t>
            </a:r>
            <a:br>
              <a:rPr lang="en-US" sz="2000" b="0" dirty="0" smtClean="0">
                <a:solidFill>
                  <a:srgbClr val="002060"/>
                </a:solidFill>
              </a:rPr>
            </a:br>
            <a:r>
              <a:rPr lang="ar-JO" sz="2000" b="0" dirty="0" smtClean="0">
                <a:solidFill>
                  <a:srgbClr val="002060"/>
                </a:solidFill>
              </a:rPr>
              <a:t>                                             </a:t>
            </a:r>
            <a:r>
              <a:rPr lang="en-US" sz="2000" b="0" dirty="0" smtClean="0">
                <a:solidFill>
                  <a:srgbClr val="002060"/>
                </a:solidFill>
              </a:rPr>
              <a:t> </a:t>
            </a:r>
            <a:r>
              <a:rPr lang="ar-JO" sz="2000" b="0" dirty="0" smtClean="0">
                <a:solidFill>
                  <a:srgbClr val="002060"/>
                </a:solidFill>
              </a:rPr>
              <a:t>  الحالة الاولى:</a:t>
            </a:r>
            <a:br>
              <a:rPr lang="ar-JO" sz="2000" b="0" dirty="0" smtClean="0">
                <a:solidFill>
                  <a:srgbClr val="002060"/>
                </a:solidFill>
              </a:rPr>
            </a:br>
            <a:r>
              <a:rPr lang="ar-JO" sz="2000" b="0" dirty="0" smtClean="0">
                <a:solidFill>
                  <a:srgbClr val="002060"/>
                </a:solidFill>
              </a:rPr>
              <a:t>1- ان تكون واحدة</a:t>
            </a:r>
            <a:r>
              <a:rPr lang="en-US" sz="1800" dirty="0" smtClean="0">
                <a:solidFill>
                  <a:srgbClr val="002060"/>
                </a:solidFill>
              </a:rPr>
              <a:t/>
            </a:r>
            <a:br>
              <a:rPr lang="en-US" sz="1800" dirty="0" smtClean="0">
                <a:solidFill>
                  <a:srgbClr val="002060"/>
                </a:solidFill>
              </a:rPr>
            </a:br>
            <a:r>
              <a:rPr lang="ar-JO" sz="1800" b="0" dirty="0" smtClean="0">
                <a:solidFill>
                  <a:srgbClr val="002060"/>
                </a:solidFill>
              </a:rPr>
              <a:t>2- ان لا تجتمع معها ابن المتوفي</a:t>
            </a:r>
            <a:r>
              <a:rPr lang="en-US" sz="1800" b="0" dirty="0" smtClean="0">
                <a:solidFill>
                  <a:srgbClr val="002060"/>
                </a:solidFill>
              </a:rPr>
              <a:t/>
            </a:r>
            <a:br>
              <a:rPr lang="en-US" sz="1800" b="0" dirty="0" smtClean="0">
                <a:solidFill>
                  <a:srgbClr val="002060"/>
                </a:solidFill>
              </a:rPr>
            </a:br>
            <a:r>
              <a:rPr lang="en-US" sz="1800" b="0" dirty="0" smtClean="0">
                <a:solidFill>
                  <a:srgbClr val="002060"/>
                </a:solidFill>
              </a:rPr>
              <a:t>     </a:t>
            </a:r>
            <a:r>
              <a:rPr lang="en-US" sz="1800" dirty="0" smtClean="0">
                <a:solidFill>
                  <a:srgbClr val="002060"/>
                </a:solidFill>
              </a:rPr>
              <a:t>                   </a:t>
            </a:r>
            <a:endParaRPr sz="1800" dirty="0">
              <a:solidFill>
                <a:srgbClr val="00206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698171732"/>
              </p:ext>
            </p:extLst>
          </p:nvPr>
        </p:nvGraphicFramePr>
        <p:xfrm>
          <a:off x="1371604" y="1810139"/>
          <a:ext cx="3797555" cy="1371601"/>
        </p:xfrm>
        <a:graphic>
          <a:graphicData uri="http://schemas.openxmlformats.org/drawingml/2006/table">
            <a:tbl>
              <a:tblPr rtl="1" firstRow="1" bandRow="1">
                <a:tableStyleId>{7B1B0E92-FCEC-4C54-A85B-31E87D0F3B71}</a:tableStyleId>
              </a:tblPr>
              <a:tblGrid>
                <a:gridCol w="759511"/>
                <a:gridCol w="759511"/>
                <a:gridCol w="759511"/>
                <a:gridCol w="759511"/>
                <a:gridCol w="759511"/>
              </a:tblGrid>
              <a:tr h="511277">
                <a:tc>
                  <a:txBody>
                    <a:bodyPr/>
                    <a:lstStyle/>
                    <a:p>
                      <a:pPr algn="ctr" rtl="1"/>
                      <a:r>
                        <a:rPr lang="ar-JO" sz="1600" dirty="0" smtClean="0">
                          <a:solidFill>
                            <a:srgbClr val="002060"/>
                          </a:solidFill>
                        </a:rPr>
                        <a:t>الورثة</a:t>
                      </a:r>
                      <a:endParaRPr lang="ar-IQ" sz="1600" dirty="0">
                        <a:solidFill>
                          <a:srgbClr val="002060"/>
                        </a:solidFill>
                      </a:endParaRPr>
                    </a:p>
                  </a:txBody>
                  <a:tcPr/>
                </a:tc>
                <a:tc>
                  <a:txBody>
                    <a:bodyPr/>
                    <a:lstStyle/>
                    <a:p>
                      <a:pPr algn="ctr" rtl="1"/>
                      <a:r>
                        <a:rPr lang="ar-JO" sz="1600" dirty="0" smtClean="0">
                          <a:solidFill>
                            <a:srgbClr val="002060"/>
                          </a:solidFill>
                        </a:rPr>
                        <a:t>البنت</a:t>
                      </a:r>
                      <a:endParaRPr lang="ar-IQ" sz="1600" dirty="0">
                        <a:solidFill>
                          <a:srgbClr val="002060"/>
                        </a:solidFill>
                      </a:endParaRPr>
                    </a:p>
                  </a:txBody>
                  <a:tcPr/>
                </a:tc>
                <a:tc>
                  <a:txBody>
                    <a:bodyPr/>
                    <a:lstStyle/>
                    <a:p>
                      <a:pPr algn="ctr" rtl="1"/>
                      <a:r>
                        <a:rPr lang="ar-JO" sz="1600" dirty="0" smtClean="0">
                          <a:solidFill>
                            <a:srgbClr val="002060"/>
                          </a:solidFill>
                        </a:rPr>
                        <a:t>زوج</a:t>
                      </a:r>
                      <a:endParaRPr lang="ar-IQ" sz="1600" dirty="0">
                        <a:solidFill>
                          <a:srgbClr val="002060"/>
                        </a:solidFill>
                      </a:endParaRPr>
                    </a:p>
                  </a:txBody>
                  <a:tcPr/>
                </a:tc>
                <a:tc>
                  <a:txBody>
                    <a:bodyPr/>
                    <a:lstStyle/>
                    <a:p>
                      <a:pPr algn="ctr" rtl="1"/>
                      <a:r>
                        <a:rPr lang="ar-JO" sz="1600" dirty="0" smtClean="0">
                          <a:solidFill>
                            <a:srgbClr val="002060"/>
                          </a:solidFill>
                        </a:rPr>
                        <a:t>ام</a:t>
                      </a:r>
                      <a:endParaRPr lang="ar-IQ" sz="1600" dirty="0">
                        <a:solidFill>
                          <a:srgbClr val="002060"/>
                        </a:solidFill>
                      </a:endParaRPr>
                    </a:p>
                  </a:txBody>
                  <a:tcPr/>
                </a:tc>
                <a:tc>
                  <a:txBody>
                    <a:bodyPr/>
                    <a:lstStyle/>
                    <a:p>
                      <a:pPr algn="ctr" rtl="1"/>
                      <a:r>
                        <a:rPr lang="ar-JO" sz="1600" dirty="0" smtClean="0">
                          <a:solidFill>
                            <a:srgbClr val="002060"/>
                          </a:solidFill>
                        </a:rPr>
                        <a:t>اب</a:t>
                      </a:r>
                      <a:endParaRPr lang="ar-IQ" sz="1600" dirty="0">
                        <a:solidFill>
                          <a:srgbClr val="002060"/>
                        </a:solidFill>
                      </a:endParaRPr>
                    </a:p>
                  </a:txBody>
                  <a:tcPr/>
                </a:tc>
              </a:tr>
              <a:tr h="430162">
                <a:tc>
                  <a:txBody>
                    <a:bodyPr/>
                    <a:lstStyle/>
                    <a:p>
                      <a:pPr algn="ctr" rtl="1"/>
                      <a:r>
                        <a:rPr lang="ar-JO" sz="1600" dirty="0" smtClean="0">
                          <a:solidFill>
                            <a:srgbClr val="002060"/>
                          </a:solidFill>
                        </a:rPr>
                        <a:t>الفروض</a:t>
                      </a:r>
                      <a:endParaRPr lang="ar-IQ" sz="1600" dirty="0">
                        <a:solidFill>
                          <a:srgbClr val="002060"/>
                        </a:solidFill>
                      </a:endParaRPr>
                    </a:p>
                  </a:txBody>
                  <a:tcPr/>
                </a:tc>
                <a:tc>
                  <a:txBody>
                    <a:bodyPr/>
                    <a:lstStyle/>
                    <a:p>
                      <a:pPr algn="ctr" rtl="1"/>
                      <a:r>
                        <a:rPr lang="ar-JO" sz="1600" dirty="0" smtClean="0">
                          <a:solidFill>
                            <a:srgbClr val="002060"/>
                          </a:solidFill>
                        </a:rPr>
                        <a:t>1/2</a:t>
                      </a:r>
                      <a:endParaRPr lang="ar-IQ" sz="1600" dirty="0">
                        <a:solidFill>
                          <a:srgbClr val="002060"/>
                        </a:solidFill>
                      </a:endParaRPr>
                    </a:p>
                  </a:txBody>
                  <a:tcPr/>
                </a:tc>
                <a:tc>
                  <a:txBody>
                    <a:bodyPr/>
                    <a:lstStyle/>
                    <a:p>
                      <a:pPr algn="ctr" rtl="1"/>
                      <a:r>
                        <a:rPr lang="ar-JO" sz="1600" dirty="0" smtClean="0">
                          <a:solidFill>
                            <a:srgbClr val="002060"/>
                          </a:solidFill>
                        </a:rPr>
                        <a:t>1/4</a:t>
                      </a:r>
                      <a:endParaRPr lang="ar-IQ" sz="1600" dirty="0">
                        <a:solidFill>
                          <a:srgbClr val="002060"/>
                        </a:solidFill>
                      </a:endParaRPr>
                    </a:p>
                  </a:txBody>
                  <a:tcPr/>
                </a:tc>
                <a:tc>
                  <a:txBody>
                    <a:bodyPr/>
                    <a:lstStyle/>
                    <a:p>
                      <a:pPr algn="ctr" rtl="1"/>
                      <a:r>
                        <a:rPr lang="ar-JO" sz="1600" dirty="0" smtClean="0">
                          <a:solidFill>
                            <a:srgbClr val="002060"/>
                          </a:solidFill>
                        </a:rPr>
                        <a:t>1/6</a:t>
                      </a:r>
                      <a:endParaRPr lang="ar-IQ" sz="1600" dirty="0">
                        <a:solidFill>
                          <a:srgbClr val="002060"/>
                        </a:solidFill>
                      </a:endParaRPr>
                    </a:p>
                  </a:txBody>
                  <a:tcPr/>
                </a:tc>
                <a:tc>
                  <a:txBody>
                    <a:bodyPr/>
                    <a:lstStyle/>
                    <a:p>
                      <a:pPr algn="ctr" rtl="1"/>
                      <a:r>
                        <a:rPr lang="ar-JO" sz="1600" dirty="0" smtClean="0">
                          <a:solidFill>
                            <a:srgbClr val="002060"/>
                          </a:solidFill>
                        </a:rPr>
                        <a:t>1/6</a:t>
                      </a:r>
                      <a:endParaRPr lang="ar-IQ" sz="1600" dirty="0">
                        <a:solidFill>
                          <a:srgbClr val="002060"/>
                        </a:solidFill>
                      </a:endParaRPr>
                    </a:p>
                  </a:txBody>
                  <a:tcPr/>
                </a:tc>
              </a:tr>
              <a:tr h="430162">
                <a:tc>
                  <a:txBody>
                    <a:bodyPr/>
                    <a:lstStyle/>
                    <a:p>
                      <a:pPr algn="ctr" rtl="1"/>
                      <a:r>
                        <a:rPr lang="ar-JO" sz="1600" dirty="0" smtClean="0">
                          <a:solidFill>
                            <a:srgbClr val="002060"/>
                          </a:solidFill>
                        </a:rPr>
                        <a:t>الاسهم</a:t>
                      </a:r>
                      <a:endParaRPr lang="ar-IQ" sz="1600" dirty="0">
                        <a:solidFill>
                          <a:srgbClr val="002060"/>
                        </a:solidFill>
                      </a:endParaRPr>
                    </a:p>
                  </a:txBody>
                  <a:tcPr/>
                </a:tc>
                <a:tc>
                  <a:txBody>
                    <a:bodyPr/>
                    <a:lstStyle/>
                    <a:p>
                      <a:pPr algn="ctr" rtl="1"/>
                      <a:r>
                        <a:rPr lang="ar-JO" sz="1600" dirty="0" smtClean="0">
                          <a:solidFill>
                            <a:srgbClr val="002060"/>
                          </a:solidFill>
                        </a:rPr>
                        <a:t>6</a:t>
                      </a:r>
                      <a:endParaRPr lang="ar-IQ" sz="1600" dirty="0">
                        <a:solidFill>
                          <a:srgbClr val="002060"/>
                        </a:solidFill>
                      </a:endParaRPr>
                    </a:p>
                  </a:txBody>
                  <a:tcPr/>
                </a:tc>
                <a:tc>
                  <a:txBody>
                    <a:bodyPr/>
                    <a:lstStyle/>
                    <a:p>
                      <a:pPr algn="ctr" rtl="1"/>
                      <a:r>
                        <a:rPr lang="ar-JO" sz="1600" dirty="0" smtClean="0">
                          <a:solidFill>
                            <a:srgbClr val="002060"/>
                          </a:solidFill>
                        </a:rPr>
                        <a:t>3</a:t>
                      </a:r>
                      <a:endParaRPr lang="ar-IQ" sz="1600" dirty="0">
                        <a:solidFill>
                          <a:srgbClr val="002060"/>
                        </a:solidFill>
                      </a:endParaRPr>
                    </a:p>
                  </a:txBody>
                  <a:tcPr/>
                </a:tc>
                <a:tc>
                  <a:txBody>
                    <a:bodyPr/>
                    <a:lstStyle/>
                    <a:p>
                      <a:pPr algn="ctr" rtl="1"/>
                      <a:r>
                        <a:rPr lang="ar-JO" sz="1600" dirty="0" smtClean="0">
                          <a:solidFill>
                            <a:srgbClr val="002060"/>
                          </a:solidFill>
                        </a:rPr>
                        <a:t>2</a:t>
                      </a:r>
                      <a:endParaRPr lang="ar-IQ" sz="1600" dirty="0">
                        <a:solidFill>
                          <a:srgbClr val="002060"/>
                        </a:solidFill>
                      </a:endParaRPr>
                    </a:p>
                  </a:txBody>
                  <a:tcPr/>
                </a:tc>
                <a:tc>
                  <a:txBody>
                    <a:bodyPr/>
                    <a:lstStyle/>
                    <a:p>
                      <a:pPr algn="ctr" rtl="1"/>
                      <a:r>
                        <a:rPr lang="ar-JO" sz="1600" dirty="0" smtClean="0">
                          <a:solidFill>
                            <a:srgbClr val="002060"/>
                          </a:solidFill>
                        </a:rPr>
                        <a:t>2   </a:t>
                      </a:r>
                      <a:endParaRPr lang="ar-IQ" sz="1600" dirty="0">
                        <a:solidFill>
                          <a:srgbClr val="002060"/>
                        </a:solidFill>
                      </a:endParaRP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15639880"/>
              </p:ext>
            </p:extLst>
          </p:nvPr>
        </p:nvGraphicFramePr>
        <p:xfrm>
          <a:off x="1380931" y="3331029"/>
          <a:ext cx="3778897" cy="531844"/>
        </p:xfrm>
        <a:graphic>
          <a:graphicData uri="http://schemas.openxmlformats.org/drawingml/2006/table">
            <a:tbl>
              <a:tblPr rtl="1"/>
              <a:tblGrid>
                <a:gridCol w="3778897"/>
              </a:tblGrid>
              <a:tr h="531844">
                <a:tc>
                  <a:txBody>
                    <a:bodyPr/>
                    <a:lstStyle/>
                    <a:p>
                      <a:pPr algn="ctr" rtl="1"/>
                      <a:r>
                        <a:rPr lang="ar-JO" b="1" dirty="0" smtClean="0">
                          <a:solidFill>
                            <a:srgbClr val="002060"/>
                          </a:solidFill>
                        </a:rPr>
                        <a:t>اصل المسألة:</a:t>
                      </a:r>
                      <a:r>
                        <a:rPr lang="ar-JO" b="1" baseline="0" dirty="0" smtClean="0">
                          <a:solidFill>
                            <a:srgbClr val="002060"/>
                          </a:solidFill>
                        </a:rPr>
                        <a:t> 12</a:t>
                      </a:r>
                    </a:p>
                    <a:p>
                      <a:pPr algn="ctr" rtl="1"/>
                      <a:r>
                        <a:rPr lang="ar-JO" b="1" baseline="0" dirty="0" smtClean="0">
                          <a:solidFill>
                            <a:srgbClr val="002060"/>
                          </a:solidFill>
                        </a:rPr>
                        <a:t>عالت الى 13</a:t>
                      </a:r>
                      <a:endParaRPr lang="ar-IQ" b="1" dirty="0">
                        <a:solidFill>
                          <a:srgbClr val="002060"/>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3020" y="1341650"/>
            <a:ext cx="6979298" cy="2679844"/>
          </a:xfrm>
        </p:spPr>
        <p:style>
          <a:lnRef idx="0">
            <a:schemeClr val="accent6"/>
          </a:lnRef>
          <a:fillRef idx="3">
            <a:schemeClr val="accent6"/>
          </a:fillRef>
          <a:effectRef idx="3">
            <a:schemeClr val="accent6"/>
          </a:effectRef>
          <a:fontRef idx="minor">
            <a:schemeClr val="lt1"/>
          </a:fontRef>
        </p:style>
        <p:txBody>
          <a:bodyPr/>
          <a:lstStyle/>
          <a:p>
            <a:pPr algn="r"/>
            <a:r>
              <a:rPr lang="en-US" sz="2000" b="0" dirty="0" smtClean="0">
                <a:solidFill>
                  <a:srgbClr val="002060"/>
                </a:solidFill>
              </a:rPr>
              <a:t>     </a:t>
            </a:r>
            <a:r>
              <a:rPr lang="ar-JO" sz="2000" dirty="0" smtClean="0">
                <a:solidFill>
                  <a:srgbClr val="002060"/>
                </a:solidFill>
              </a:rPr>
              <a:t>الحالة الثانية:</a:t>
            </a:r>
            <a:br>
              <a:rPr lang="ar-JO" sz="2000" dirty="0" smtClean="0">
                <a:solidFill>
                  <a:srgbClr val="002060"/>
                </a:solidFill>
              </a:rPr>
            </a:br>
            <a:r>
              <a:rPr lang="ar-JO" sz="2000" b="0" dirty="0" smtClean="0">
                <a:solidFill>
                  <a:srgbClr val="002060"/>
                </a:solidFill>
              </a:rPr>
              <a:t>لاكثر من واحدة ثلثا التركة </a:t>
            </a:r>
            <a:br>
              <a:rPr lang="ar-JO" sz="2000" b="0" dirty="0" smtClean="0">
                <a:solidFill>
                  <a:srgbClr val="002060"/>
                </a:solidFill>
              </a:rPr>
            </a:br>
            <a:r>
              <a:rPr lang="ar-JO" sz="2000" b="0" dirty="0" smtClean="0">
                <a:solidFill>
                  <a:srgbClr val="002060"/>
                </a:solidFill>
              </a:rPr>
              <a:t>اذا لم يجتمع معهن ابن المتوفي</a:t>
            </a:r>
            <a:endParaRPr lang="ar-IQ" sz="2000" b="0" dirty="0">
              <a:solidFill>
                <a:srgbClr val="00206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4167010349"/>
              </p:ext>
            </p:extLst>
          </p:nvPr>
        </p:nvGraphicFramePr>
        <p:xfrm>
          <a:off x="1175657" y="1968760"/>
          <a:ext cx="3937519" cy="1222308"/>
        </p:xfrm>
        <a:graphic>
          <a:graphicData uri="http://schemas.openxmlformats.org/drawingml/2006/table">
            <a:tbl>
              <a:tblPr rtl="1" firstRow="1" bandRow="1">
                <a:tableStyleId>{7B1B0E92-FCEC-4C54-A85B-31E87D0F3B71}</a:tableStyleId>
              </a:tblPr>
              <a:tblGrid>
                <a:gridCol w="949390"/>
                <a:gridCol w="996043"/>
                <a:gridCol w="996043"/>
                <a:gridCol w="996043"/>
              </a:tblGrid>
              <a:tr h="407436">
                <a:tc>
                  <a:txBody>
                    <a:bodyPr/>
                    <a:lstStyle/>
                    <a:p>
                      <a:pPr algn="ctr" rtl="1"/>
                      <a:r>
                        <a:rPr lang="ar-JO" sz="1600" dirty="0" smtClean="0">
                          <a:solidFill>
                            <a:srgbClr val="002060"/>
                          </a:solidFill>
                        </a:rPr>
                        <a:t>الورثة</a:t>
                      </a:r>
                      <a:endParaRPr lang="ar-IQ" sz="1600" dirty="0">
                        <a:solidFill>
                          <a:srgbClr val="002060"/>
                        </a:solidFill>
                      </a:endParaRPr>
                    </a:p>
                  </a:txBody>
                  <a:tcPr/>
                </a:tc>
                <a:tc>
                  <a:txBody>
                    <a:bodyPr/>
                    <a:lstStyle/>
                    <a:p>
                      <a:pPr algn="ctr" rtl="1"/>
                      <a:r>
                        <a:rPr lang="ar-JO" sz="1600" dirty="0" smtClean="0">
                          <a:solidFill>
                            <a:srgbClr val="002060"/>
                          </a:solidFill>
                        </a:rPr>
                        <a:t>بنت</a:t>
                      </a:r>
                      <a:endParaRPr lang="ar-IQ" sz="1600" dirty="0">
                        <a:solidFill>
                          <a:srgbClr val="002060"/>
                        </a:solidFill>
                      </a:endParaRPr>
                    </a:p>
                  </a:txBody>
                  <a:tcPr/>
                </a:tc>
                <a:tc>
                  <a:txBody>
                    <a:bodyPr/>
                    <a:lstStyle/>
                    <a:p>
                      <a:pPr algn="ctr" rtl="1"/>
                      <a:r>
                        <a:rPr lang="ar-JO" sz="1600" dirty="0" smtClean="0">
                          <a:solidFill>
                            <a:srgbClr val="002060"/>
                          </a:solidFill>
                        </a:rPr>
                        <a:t>ام</a:t>
                      </a:r>
                      <a:endParaRPr lang="ar-IQ" sz="1600" dirty="0">
                        <a:solidFill>
                          <a:srgbClr val="002060"/>
                        </a:solidFill>
                      </a:endParaRPr>
                    </a:p>
                  </a:txBody>
                  <a:tcPr/>
                </a:tc>
                <a:tc>
                  <a:txBody>
                    <a:bodyPr/>
                    <a:lstStyle/>
                    <a:p>
                      <a:pPr algn="ctr" rtl="1"/>
                      <a:r>
                        <a:rPr lang="ar-JO" sz="1600" dirty="0" smtClean="0">
                          <a:solidFill>
                            <a:srgbClr val="002060"/>
                          </a:solidFill>
                        </a:rPr>
                        <a:t>اب</a:t>
                      </a:r>
                      <a:endParaRPr lang="ar-IQ" sz="1600" dirty="0">
                        <a:solidFill>
                          <a:srgbClr val="002060"/>
                        </a:solidFill>
                      </a:endParaRPr>
                    </a:p>
                  </a:txBody>
                  <a:tcPr/>
                </a:tc>
              </a:tr>
              <a:tr h="407436">
                <a:tc>
                  <a:txBody>
                    <a:bodyPr/>
                    <a:lstStyle/>
                    <a:p>
                      <a:pPr algn="ctr" rtl="1"/>
                      <a:r>
                        <a:rPr lang="ar-JO" sz="1600" dirty="0" smtClean="0">
                          <a:solidFill>
                            <a:srgbClr val="002060"/>
                          </a:solidFill>
                        </a:rPr>
                        <a:t>الفروض</a:t>
                      </a:r>
                      <a:endParaRPr lang="ar-IQ" sz="1600" dirty="0">
                        <a:solidFill>
                          <a:srgbClr val="002060"/>
                        </a:solidFill>
                      </a:endParaRPr>
                    </a:p>
                  </a:txBody>
                  <a:tcPr/>
                </a:tc>
                <a:tc>
                  <a:txBody>
                    <a:bodyPr/>
                    <a:lstStyle/>
                    <a:p>
                      <a:pPr algn="ctr" rtl="1"/>
                      <a:r>
                        <a:rPr lang="ar-JO" sz="1600" dirty="0" smtClean="0">
                          <a:solidFill>
                            <a:srgbClr val="002060"/>
                          </a:solidFill>
                        </a:rPr>
                        <a:t>2/3</a:t>
                      </a:r>
                      <a:endParaRPr lang="ar-IQ" sz="1600" dirty="0">
                        <a:solidFill>
                          <a:srgbClr val="002060"/>
                        </a:solidFill>
                      </a:endParaRPr>
                    </a:p>
                  </a:txBody>
                  <a:tcPr/>
                </a:tc>
                <a:tc>
                  <a:txBody>
                    <a:bodyPr/>
                    <a:lstStyle/>
                    <a:p>
                      <a:pPr algn="ctr" rtl="1"/>
                      <a:r>
                        <a:rPr lang="ar-JO" sz="1600" dirty="0" smtClean="0">
                          <a:solidFill>
                            <a:srgbClr val="002060"/>
                          </a:solidFill>
                        </a:rPr>
                        <a:t>1/6</a:t>
                      </a:r>
                      <a:endParaRPr lang="ar-IQ" sz="1600" dirty="0">
                        <a:solidFill>
                          <a:srgbClr val="002060"/>
                        </a:solidFill>
                      </a:endParaRPr>
                    </a:p>
                  </a:txBody>
                  <a:tcPr/>
                </a:tc>
                <a:tc>
                  <a:txBody>
                    <a:bodyPr/>
                    <a:lstStyle/>
                    <a:p>
                      <a:pPr algn="ctr" rtl="1"/>
                      <a:r>
                        <a:rPr lang="ar-JO" sz="1600" dirty="0" smtClean="0">
                          <a:solidFill>
                            <a:srgbClr val="002060"/>
                          </a:solidFill>
                        </a:rPr>
                        <a:t>1/6</a:t>
                      </a:r>
                      <a:endParaRPr lang="ar-IQ" sz="1600" dirty="0">
                        <a:solidFill>
                          <a:srgbClr val="002060"/>
                        </a:solidFill>
                      </a:endParaRPr>
                    </a:p>
                  </a:txBody>
                  <a:tcPr/>
                </a:tc>
              </a:tr>
              <a:tr h="407436">
                <a:tc>
                  <a:txBody>
                    <a:bodyPr/>
                    <a:lstStyle/>
                    <a:p>
                      <a:pPr algn="ctr" rtl="1"/>
                      <a:r>
                        <a:rPr lang="ar-JO" sz="1600" dirty="0" smtClean="0">
                          <a:solidFill>
                            <a:srgbClr val="002060"/>
                          </a:solidFill>
                        </a:rPr>
                        <a:t>الاسهم</a:t>
                      </a:r>
                      <a:endParaRPr lang="ar-IQ" sz="1600" dirty="0">
                        <a:solidFill>
                          <a:srgbClr val="002060"/>
                        </a:solidFill>
                      </a:endParaRPr>
                    </a:p>
                  </a:txBody>
                  <a:tcPr/>
                </a:tc>
                <a:tc>
                  <a:txBody>
                    <a:bodyPr/>
                    <a:lstStyle/>
                    <a:p>
                      <a:pPr algn="ctr" rtl="1"/>
                      <a:r>
                        <a:rPr lang="ar-JO" sz="1600" dirty="0" smtClean="0">
                          <a:solidFill>
                            <a:srgbClr val="002060"/>
                          </a:solidFill>
                        </a:rPr>
                        <a:t>4</a:t>
                      </a:r>
                      <a:endParaRPr lang="ar-IQ" sz="1600" dirty="0">
                        <a:solidFill>
                          <a:srgbClr val="002060"/>
                        </a:solidFill>
                      </a:endParaRPr>
                    </a:p>
                  </a:txBody>
                  <a:tcPr/>
                </a:tc>
                <a:tc>
                  <a:txBody>
                    <a:bodyPr/>
                    <a:lstStyle/>
                    <a:p>
                      <a:pPr algn="ctr" rtl="1"/>
                      <a:r>
                        <a:rPr lang="ar-JO" sz="1600" dirty="0" smtClean="0">
                          <a:solidFill>
                            <a:srgbClr val="002060"/>
                          </a:solidFill>
                        </a:rPr>
                        <a:t>1</a:t>
                      </a:r>
                      <a:endParaRPr lang="ar-IQ" sz="1600" dirty="0">
                        <a:solidFill>
                          <a:srgbClr val="002060"/>
                        </a:solidFill>
                      </a:endParaRPr>
                    </a:p>
                  </a:txBody>
                  <a:tcPr/>
                </a:tc>
                <a:tc>
                  <a:txBody>
                    <a:bodyPr/>
                    <a:lstStyle/>
                    <a:p>
                      <a:pPr algn="ctr" rtl="1"/>
                      <a:r>
                        <a:rPr lang="ar-JO" sz="1600" dirty="0" smtClean="0">
                          <a:solidFill>
                            <a:srgbClr val="002060"/>
                          </a:solidFill>
                        </a:rPr>
                        <a:t>1</a:t>
                      </a:r>
                      <a:endParaRPr lang="ar-IQ" sz="1600" dirty="0">
                        <a:solidFill>
                          <a:srgbClr val="002060"/>
                        </a:solidFill>
                      </a:endParaRPr>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744905978"/>
              </p:ext>
            </p:extLst>
          </p:nvPr>
        </p:nvGraphicFramePr>
        <p:xfrm>
          <a:off x="1147665" y="3480318"/>
          <a:ext cx="3956180" cy="373225"/>
        </p:xfrm>
        <a:graphic>
          <a:graphicData uri="http://schemas.openxmlformats.org/drawingml/2006/table">
            <a:tbl>
              <a:tblPr rtl="1"/>
              <a:tblGrid>
                <a:gridCol w="3956180"/>
              </a:tblGrid>
              <a:tr h="373225">
                <a:tc>
                  <a:txBody>
                    <a:bodyPr/>
                    <a:lstStyle/>
                    <a:p>
                      <a:pPr algn="ctr" rtl="1"/>
                      <a:r>
                        <a:rPr lang="ar-JO" b="1" dirty="0" smtClean="0">
                          <a:solidFill>
                            <a:srgbClr val="002060"/>
                          </a:solidFill>
                        </a:rPr>
                        <a:t>اصل</a:t>
                      </a:r>
                      <a:r>
                        <a:rPr lang="ar-JO" b="1" baseline="0" dirty="0" smtClean="0">
                          <a:solidFill>
                            <a:srgbClr val="002060"/>
                          </a:solidFill>
                        </a:rPr>
                        <a:t> المسألة: 6</a:t>
                      </a:r>
                      <a:endParaRPr lang="ar-IQ" b="1" dirty="0">
                        <a:solidFill>
                          <a:srgbClr val="002060"/>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2653590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8334" y="1341650"/>
            <a:ext cx="6848669" cy="2558546"/>
          </a:xfrm>
        </p:spPr>
        <p:style>
          <a:lnRef idx="0">
            <a:schemeClr val="accent6"/>
          </a:lnRef>
          <a:fillRef idx="3">
            <a:schemeClr val="accent6"/>
          </a:fillRef>
          <a:effectRef idx="3">
            <a:schemeClr val="accent6"/>
          </a:effectRef>
          <a:fontRef idx="minor">
            <a:schemeClr val="lt1"/>
          </a:fontRef>
        </p:style>
        <p:txBody>
          <a:bodyPr/>
          <a:lstStyle/>
          <a:p>
            <a:pPr algn="r"/>
            <a:r>
              <a:rPr lang="ar-JO" sz="2000" dirty="0" smtClean="0">
                <a:solidFill>
                  <a:srgbClr val="002060"/>
                </a:solidFill>
              </a:rPr>
              <a:t>الحالة الثالثة:</a:t>
            </a:r>
            <a:r>
              <a:rPr lang="ar-JO" sz="2000" b="0" dirty="0" smtClean="0">
                <a:solidFill>
                  <a:srgbClr val="002060"/>
                </a:solidFill>
              </a:rPr>
              <a:t/>
            </a:r>
            <a:br>
              <a:rPr lang="ar-JO" sz="2000" b="0" dirty="0" smtClean="0">
                <a:solidFill>
                  <a:srgbClr val="002060"/>
                </a:solidFill>
              </a:rPr>
            </a:br>
            <a:r>
              <a:rPr lang="ar-JO" sz="2000" b="0" dirty="0" smtClean="0">
                <a:solidFill>
                  <a:srgbClr val="002060"/>
                </a:solidFill>
              </a:rPr>
              <a:t>ترث البنت واحدة كانت ام اكثر </a:t>
            </a:r>
            <a:br>
              <a:rPr lang="ar-JO" sz="2000" b="0" dirty="0" smtClean="0">
                <a:solidFill>
                  <a:srgbClr val="002060"/>
                </a:solidFill>
              </a:rPr>
            </a:br>
            <a:r>
              <a:rPr lang="ar-JO" sz="2000" b="0" dirty="0" smtClean="0">
                <a:solidFill>
                  <a:srgbClr val="002060"/>
                </a:solidFill>
              </a:rPr>
              <a:t>وفقا قاعدة ( لذكر مثل حظ الانثيين)  </a:t>
            </a:r>
            <a:br>
              <a:rPr lang="ar-JO" sz="2000" b="0" dirty="0" smtClean="0">
                <a:solidFill>
                  <a:srgbClr val="002060"/>
                </a:solidFill>
              </a:rPr>
            </a:br>
            <a:r>
              <a:rPr lang="ar-JO" sz="2000" b="0" dirty="0" smtClean="0">
                <a:solidFill>
                  <a:srgbClr val="002060"/>
                </a:solidFill>
              </a:rPr>
              <a:t>عند الاجتماع مع ابن المتوفي</a:t>
            </a:r>
            <a:endParaRPr lang="ar-IQ" sz="2000" b="0" dirty="0">
              <a:solidFill>
                <a:srgbClr val="00206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852689293"/>
              </p:ext>
            </p:extLst>
          </p:nvPr>
        </p:nvGraphicFramePr>
        <p:xfrm>
          <a:off x="1231639" y="1791478"/>
          <a:ext cx="3452328" cy="1005840"/>
        </p:xfrm>
        <a:graphic>
          <a:graphicData uri="http://schemas.openxmlformats.org/drawingml/2006/table">
            <a:tbl>
              <a:tblPr rtl="1" firstRow="1" bandRow="1">
                <a:tableStyleId>{7B1B0E92-FCEC-4C54-A85B-31E87D0F3B71}</a:tableStyleId>
              </a:tblPr>
              <a:tblGrid>
                <a:gridCol w="863082"/>
                <a:gridCol w="863082"/>
                <a:gridCol w="863082"/>
                <a:gridCol w="863082"/>
              </a:tblGrid>
              <a:tr h="245706">
                <a:tc>
                  <a:txBody>
                    <a:bodyPr/>
                    <a:lstStyle/>
                    <a:p>
                      <a:pPr algn="ctr" rtl="1"/>
                      <a:r>
                        <a:rPr lang="ar-JO" sz="1600" dirty="0" smtClean="0">
                          <a:solidFill>
                            <a:srgbClr val="002060"/>
                          </a:solidFill>
                        </a:rPr>
                        <a:t>الورثة</a:t>
                      </a:r>
                      <a:endParaRPr lang="ar-IQ" sz="1600" dirty="0">
                        <a:solidFill>
                          <a:srgbClr val="002060"/>
                        </a:solidFill>
                      </a:endParaRPr>
                    </a:p>
                  </a:txBody>
                  <a:tcPr/>
                </a:tc>
                <a:tc>
                  <a:txBody>
                    <a:bodyPr/>
                    <a:lstStyle/>
                    <a:p>
                      <a:pPr algn="ctr" rtl="1"/>
                      <a:r>
                        <a:rPr lang="ar-JO" sz="1600" dirty="0" smtClean="0">
                          <a:solidFill>
                            <a:srgbClr val="002060"/>
                          </a:solidFill>
                        </a:rPr>
                        <a:t>زوج</a:t>
                      </a:r>
                      <a:endParaRPr lang="ar-IQ" sz="1600" dirty="0">
                        <a:solidFill>
                          <a:srgbClr val="002060"/>
                        </a:solidFill>
                      </a:endParaRPr>
                    </a:p>
                  </a:txBody>
                  <a:tcPr/>
                </a:tc>
                <a:tc>
                  <a:txBody>
                    <a:bodyPr/>
                    <a:lstStyle/>
                    <a:p>
                      <a:pPr algn="ctr" rtl="1"/>
                      <a:r>
                        <a:rPr lang="ar-JO" sz="1600" dirty="0" smtClean="0">
                          <a:solidFill>
                            <a:srgbClr val="002060"/>
                          </a:solidFill>
                        </a:rPr>
                        <a:t>بنت</a:t>
                      </a:r>
                      <a:endParaRPr lang="ar-IQ" sz="1600" dirty="0">
                        <a:solidFill>
                          <a:srgbClr val="002060"/>
                        </a:solidFill>
                      </a:endParaRPr>
                    </a:p>
                  </a:txBody>
                  <a:tcPr/>
                </a:tc>
                <a:tc>
                  <a:txBody>
                    <a:bodyPr/>
                    <a:lstStyle/>
                    <a:p>
                      <a:pPr algn="ctr" rtl="1"/>
                      <a:r>
                        <a:rPr lang="ar-JO" sz="1600" dirty="0" smtClean="0">
                          <a:solidFill>
                            <a:srgbClr val="002060"/>
                          </a:solidFill>
                        </a:rPr>
                        <a:t>ابن</a:t>
                      </a:r>
                      <a:endParaRPr lang="ar-IQ" sz="1600" dirty="0">
                        <a:solidFill>
                          <a:srgbClr val="002060"/>
                        </a:solidFill>
                      </a:endParaRPr>
                    </a:p>
                  </a:txBody>
                  <a:tcPr/>
                </a:tc>
              </a:tr>
              <a:tr h="245706">
                <a:tc>
                  <a:txBody>
                    <a:bodyPr/>
                    <a:lstStyle/>
                    <a:p>
                      <a:pPr algn="ctr" rtl="1"/>
                      <a:r>
                        <a:rPr lang="ar-JO" sz="1600" dirty="0" smtClean="0">
                          <a:solidFill>
                            <a:srgbClr val="002060"/>
                          </a:solidFill>
                        </a:rPr>
                        <a:t>الفروض</a:t>
                      </a:r>
                      <a:endParaRPr lang="ar-IQ" sz="1600" dirty="0">
                        <a:solidFill>
                          <a:srgbClr val="002060"/>
                        </a:solidFill>
                      </a:endParaRPr>
                    </a:p>
                  </a:txBody>
                  <a:tcPr/>
                </a:tc>
                <a:tc>
                  <a:txBody>
                    <a:bodyPr/>
                    <a:lstStyle/>
                    <a:p>
                      <a:pPr algn="ctr" rtl="1"/>
                      <a:r>
                        <a:rPr lang="ar-JO" sz="1600" dirty="0" smtClean="0">
                          <a:solidFill>
                            <a:srgbClr val="002060"/>
                          </a:solidFill>
                        </a:rPr>
                        <a:t>1/4</a:t>
                      </a:r>
                      <a:endParaRPr lang="ar-IQ" sz="1600" dirty="0">
                        <a:solidFill>
                          <a:srgbClr val="002060"/>
                        </a:solidFill>
                      </a:endParaRPr>
                    </a:p>
                  </a:txBody>
                  <a:tcPr/>
                </a:tc>
                <a:tc>
                  <a:txBody>
                    <a:bodyPr/>
                    <a:lstStyle/>
                    <a:p>
                      <a:pPr algn="ctr" rtl="1"/>
                      <a:r>
                        <a:rPr lang="ar-JO" sz="1600" dirty="0" smtClean="0">
                          <a:solidFill>
                            <a:srgbClr val="002060"/>
                          </a:solidFill>
                        </a:rPr>
                        <a:t>ق</a:t>
                      </a:r>
                      <a:endParaRPr lang="ar-IQ" sz="1600" dirty="0">
                        <a:solidFill>
                          <a:srgbClr val="002060"/>
                        </a:solidFill>
                      </a:endParaRPr>
                    </a:p>
                  </a:txBody>
                  <a:tcPr/>
                </a:tc>
                <a:tc>
                  <a:txBody>
                    <a:bodyPr/>
                    <a:lstStyle/>
                    <a:p>
                      <a:pPr algn="ctr" rtl="1"/>
                      <a:r>
                        <a:rPr lang="ar-JO" sz="800" dirty="0" smtClean="0">
                          <a:solidFill>
                            <a:srgbClr val="002060"/>
                          </a:solidFill>
                        </a:rPr>
                        <a:t>للذكر مثل حظ الانثيين</a:t>
                      </a:r>
                      <a:endParaRPr lang="ar-IQ" sz="800" dirty="0">
                        <a:solidFill>
                          <a:srgbClr val="002060"/>
                        </a:solidFill>
                      </a:endParaRPr>
                    </a:p>
                  </a:txBody>
                  <a:tcPr/>
                </a:tc>
              </a:tr>
              <a:tr h="245706">
                <a:tc>
                  <a:txBody>
                    <a:bodyPr/>
                    <a:lstStyle/>
                    <a:p>
                      <a:pPr algn="ctr" rtl="1"/>
                      <a:r>
                        <a:rPr lang="ar-JO" sz="1600" dirty="0" smtClean="0">
                          <a:solidFill>
                            <a:srgbClr val="002060"/>
                          </a:solidFill>
                        </a:rPr>
                        <a:t>الاسهم</a:t>
                      </a:r>
                      <a:endParaRPr lang="ar-IQ" sz="1600" dirty="0">
                        <a:solidFill>
                          <a:srgbClr val="002060"/>
                        </a:solidFill>
                      </a:endParaRPr>
                    </a:p>
                  </a:txBody>
                  <a:tcPr/>
                </a:tc>
                <a:tc>
                  <a:txBody>
                    <a:bodyPr/>
                    <a:lstStyle/>
                    <a:p>
                      <a:pPr algn="ctr" rtl="1"/>
                      <a:r>
                        <a:rPr lang="ar-JO" sz="1600" dirty="0" smtClean="0">
                          <a:solidFill>
                            <a:srgbClr val="002060"/>
                          </a:solidFill>
                        </a:rPr>
                        <a:t>1</a:t>
                      </a:r>
                      <a:endParaRPr lang="ar-IQ" sz="1600" dirty="0">
                        <a:solidFill>
                          <a:srgbClr val="002060"/>
                        </a:solidFill>
                      </a:endParaRPr>
                    </a:p>
                  </a:txBody>
                  <a:tcPr/>
                </a:tc>
                <a:tc>
                  <a:txBody>
                    <a:bodyPr/>
                    <a:lstStyle/>
                    <a:p>
                      <a:pPr algn="ctr" rtl="1"/>
                      <a:r>
                        <a:rPr lang="ar-JO" sz="1600" dirty="0" smtClean="0">
                          <a:solidFill>
                            <a:srgbClr val="002060"/>
                          </a:solidFill>
                        </a:rPr>
                        <a:t>1</a:t>
                      </a:r>
                      <a:endParaRPr lang="ar-IQ" sz="1600" dirty="0">
                        <a:solidFill>
                          <a:srgbClr val="002060"/>
                        </a:solidFill>
                      </a:endParaRPr>
                    </a:p>
                  </a:txBody>
                  <a:tcPr/>
                </a:tc>
                <a:tc>
                  <a:txBody>
                    <a:bodyPr/>
                    <a:lstStyle/>
                    <a:p>
                      <a:pPr algn="ctr" rtl="1"/>
                      <a:r>
                        <a:rPr lang="ar-JO" sz="1600" dirty="0" smtClean="0">
                          <a:solidFill>
                            <a:srgbClr val="002060"/>
                          </a:solidFill>
                        </a:rPr>
                        <a:t>2</a:t>
                      </a:r>
                      <a:endParaRPr lang="ar-IQ" sz="1600" dirty="0">
                        <a:solidFill>
                          <a:srgbClr val="002060"/>
                        </a:solidFill>
                      </a:endParaRPr>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56789151"/>
              </p:ext>
            </p:extLst>
          </p:nvPr>
        </p:nvGraphicFramePr>
        <p:xfrm>
          <a:off x="1231641" y="2845837"/>
          <a:ext cx="3433665" cy="304800"/>
        </p:xfrm>
        <a:graphic>
          <a:graphicData uri="http://schemas.openxmlformats.org/drawingml/2006/table">
            <a:tbl>
              <a:tblPr rtl="1"/>
              <a:tblGrid>
                <a:gridCol w="3433665"/>
              </a:tblGrid>
              <a:tr h="205273">
                <a:tc>
                  <a:txBody>
                    <a:bodyPr/>
                    <a:lstStyle/>
                    <a:p>
                      <a:pPr algn="ctr" rtl="1"/>
                      <a:r>
                        <a:rPr lang="ar-JO" b="1" dirty="0" smtClean="0">
                          <a:solidFill>
                            <a:srgbClr val="002060"/>
                          </a:solidFill>
                        </a:rPr>
                        <a:t>اصل المسألة:</a:t>
                      </a:r>
                      <a:r>
                        <a:rPr lang="ar-JO" b="1" baseline="0" dirty="0" smtClean="0">
                          <a:solidFill>
                            <a:srgbClr val="002060"/>
                          </a:solidFill>
                        </a:rPr>
                        <a:t> 4</a:t>
                      </a:r>
                      <a:r>
                        <a:rPr lang="ar-JO" b="1" dirty="0" smtClean="0">
                          <a:solidFill>
                            <a:srgbClr val="002060"/>
                          </a:solidFill>
                        </a:rPr>
                        <a:t> </a:t>
                      </a:r>
                      <a:endParaRPr lang="ar-IQ" b="1" dirty="0">
                        <a:solidFill>
                          <a:srgbClr val="002060"/>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4208063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59341072"/>
              </p:ext>
            </p:extLst>
          </p:nvPr>
        </p:nvGraphicFramePr>
        <p:xfrm>
          <a:off x="1524000" y="1996750"/>
          <a:ext cx="5977812" cy="1212981"/>
        </p:xfrm>
        <a:graphic>
          <a:graphicData uri="http://schemas.openxmlformats.org/drawingml/2006/table">
            <a:tbl>
              <a:tblPr rtl="1" firstRow="1" bandRow="1">
                <a:tableStyleId>{7B1B0E92-FCEC-4C54-A85B-31E87D0F3B71}</a:tableStyleId>
              </a:tblPr>
              <a:tblGrid>
                <a:gridCol w="1494453"/>
                <a:gridCol w="1494453"/>
                <a:gridCol w="1494453"/>
                <a:gridCol w="1494453"/>
              </a:tblGrid>
              <a:tr h="404327">
                <a:tc>
                  <a:txBody>
                    <a:bodyPr/>
                    <a:lstStyle/>
                    <a:p>
                      <a:pPr algn="ctr" rtl="1"/>
                      <a:r>
                        <a:rPr lang="ar-JO" sz="1800" dirty="0" smtClean="0">
                          <a:solidFill>
                            <a:schemeClr val="accent5">
                              <a:lumMod val="50000"/>
                            </a:schemeClr>
                          </a:solidFill>
                        </a:rPr>
                        <a:t>الورثة</a:t>
                      </a:r>
                      <a:endParaRPr lang="ar-IQ" sz="1800" dirty="0">
                        <a:solidFill>
                          <a:schemeClr val="accent5">
                            <a:lumMod val="50000"/>
                          </a:schemeClr>
                        </a:solidFill>
                      </a:endParaRPr>
                    </a:p>
                  </a:txBody>
                  <a:tcPr/>
                </a:tc>
                <a:tc>
                  <a:txBody>
                    <a:bodyPr/>
                    <a:lstStyle/>
                    <a:p>
                      <a:pPr algn="ctr" rtl="1"/>
                      <a:r>
                        <a:rPr lang="ar-JO" sz="1800" dirty="0" smtClean="0">
                          <a:solidFill>
                            <a:schemeClr val="accent5">
                              <a:lumMod val="50000"/>
                            </a:schemeClr>
                          </a:solidFill>
                        </a:rPr>
                        <a:t>زوجة</a:t>
                      </a:r>
                      <a:endParaRPr lang="ar-IQ" sz="1800" dirty="0">
                        <a:solidFill>
                          <a:schemeClr val="accent5">
                            <a:lumMod val="50000"/>
                          </a:schemeClr>
                        </a:solidFill>
                      </a:endParaRPr>
                    </a:p>
                  </a:txBody>
                  <a:tcPr/>
                </a:tc>
                <a:tc>
                  <a:txBody>
                    <a:bodyPr/>
                    <a:lstStyle/>
                    <a:p>
                      <a:pPr algn="ctr" rtl="1"/>
                      <a:r>
                        <a:rPr lang="ar-JO" sz="1800" dirty="0" smtClean="0">
                          <a:solidFill>
                            <a:schemeClr val="accent5">
                              <a:lumMod val="50000"/>
                            </a:schemeClr>
                          </a:solidFill>
                        </a:rPr>
                        <a:t>3 ابن</a:t>
                      </a:r>
                      <a:endParaRPr lang="ar-IQ" sz="1800" dirty="0">
                        <a:solidFill>
                          <a:schemeClr val="accent5">
                            <a:lumMod val="50000"/>
                          </a:schemeClr>
                        </a:solidFill>
                      </a:endParaRPr>
                    </a:p>
                  </a:txBody>
                  <a:tcPr/>
                </a:tc>
                <a:tc>
                  <a:txBody>
                    <a:bodyPr/>
                    <a:lstStyle/>
                    <a:p>
                      <a:pPr algn="ctr" rtl="1"/>
                      <a:r>
                        <a:rPr lang="ar-JO" sz="1800" dirty="0" smtClean="0">
                          <a:solidFill>
                            <a:schemeClr val="accent5">
                              <a:lumMod val="50000"/>
                            </a:schemeClr>
                          </a:solidFill>
                        </a:rPr>
                        <a:t>بنت</a:t>
                      </a:r>
                      <a:endParaRPr lang="ar-IQ" sz="1800" dirty="0">
                        <a:solidFill>
                          <a:schemeClr val="accent5">
                            <a:lumMod val="50000"/>
                          </a:schemeClr>
                        </a:solidFill>
                      </a:endParaRPr>
                    </a:p>
                  </a:txBody>
                  <a:tcPr/>
                </a:tc>
              </a:tr>
              <a:tr h="404327">
                <a:tc>
                  <a:txBody>
                    <a:bodyPr/>
                    <a:lstStyle/>
                    <a:p>
                      <a:pPr algn="ctr" rtl="1"/>
                      <a:r>
                        <a:rPr lang="ar-JO" sz="1800" dirty="0" smtClean="0">
                          <a:solidFill>
                            <a:schemeClr val="accent5">
                              <a:lumMod val="50000"/>
                            </a:schemeClr>
                          </a:solidFill>
                        </a:rPr>
                        <a:t>الفروض</a:t>
                      </a:r>
                      <a:endParaRPr lang="ar-IQ" sz="1800" dirty="0">
                        <a:solidFill>
                          <a:schemeClr val="accent5">
                            <a:lumMod val="50000"/>
                          </a:schemeClr>
                        </a:solidFill>
                      </a:endParaRPr>
                    </a:p>
                  </a:txBody>
                  <a:tcPr/>
                </a:tc>
                <a:tc>
                  <a:txBody>
                    <a:bodyPr/>
                    <a:lstStyle/>
                    <a:p>
                      <a:pPr algn="ctr" rtl="1"/>
                      <a:r>
                        <a:rPr lang="ar-JO" sz="1800" dirty="0" smtClean="0">
                          <a:solidFill>
                            <a:schemeClr val="accent5">
                              <a:lumMod val="50000"/>
                            </a:schemeClr>
                          </a:solidFill>
                        </a:rPr>
                        <a:t>1/8</a:t>
                      </a:r>
                      <a:endParaRPr lang="ar-IQ" sz="1800" dirty="0">
                        <a:solidFill>
                          <a:schemeClr val="accent5">
                            <a:lumMod val="50000"/>
                          </a:schemeClr>
                        </a:solidFill>
                      </a:endParaRPr>
                    </a:p>
                  </a:txBody>
                  <a:tcPr/>
                </a:tc>
                <a:tc>
                  <a:txBody>
                    <a:bodyPr/>
                    <a:lstStyle/>
                    <a:p>
                      <a:pPr algn="ctr" rtl="1"/>
                      <a:r>
                        <a:rPr lang="ar-JO" sz="1800" dirty="0" smtClean="0">
                          <a:solidFill>
                            <a:schemeClr val="accent5">
                              <a:lumMod val="50000"/>
                            </a:schemeClr>
                          </a:solidFill>
                        </a:rPr>
                        <a:t>1</a:t>
                      </a:r>
                      <a:endParaRPr lang="ar-IQ" sz="1800" dirty="0">
                        <a:solidFill>
                          <a:schemeClr val="accent5">
                            <a:lumMod val="50000"/>
                          </a:schemeClr>
                        </a:solidFill>
                      </a:endParaRPr>
                    </a:p>
                  </a:txBody>
                  <a:tcPr/>
                </a:tc>
                <a:tc>
                  <a:txBody>
                    <a:bodyPr/>
                    <a:lstStyle/>
                    <a:p>
                      <a:pPr algn="ctr" rtl="1"/>
                      <a:r>
                        <a:rPr lang="ar-JO" sz="1800" dirty="0" smtClean="0">
                          <a:solidFill>
                            <a:schemeClr val="accent5">
                              <a:lumMod val="50000"/>
                            </a:schemeClr>
                          </a:solidFill>
                        </a:rPr>
                        <a:t>7 ق</a:t>
                      </a:r>
                      <a:endParaRPr lang="ar-IQ" sz="1800" dirty="0">
                        <a:solidFill>
                          <a:schemeClr val="accent5">
                            <a:lumMod val="50000"/>
                          </a:schemeClr>
                        </a:solidFill>
                      </a:endParaRPr>
                    </a:p>
                  </a:txBody>
                  <a:tcPr/>
                </a:tc>
              </a:tr>
              <a:tr h="404327">
                <a:tc>
                  <a:txBody>
                    <a:bodyPr/>
                    <a:lstStyle/>
                    <a:p>
                      <a:pPr algn="ctr" rtl="1"/>
                      <a:r>
                        <a:rPr lang="ar-JO" sz="1800" dirty="0" smtClean="0">
                          <a:solidFill>
                            <a:schemeClr val="accent5">
                              <a:lumMod val="50000"/>
                            </a:schemeClr>
                          </a:solidFill>
                        </a:rPr>
                        <a:t>الاسهم</a:t>
                      </a:r>
                      <a:endParaRPr lang="ar-IQ" sz="1800" dirty="0">
                        <a:solidFill>
                          <a:schemeClr val="accent5">
                            <a:lumMod val="50000"/>
                          </a:schemeClr>
                        </a:solidFill>
                      </a:endParaRPr>
                    </a:p>
                  </a:txBody>
                  <a:tcPr/>
                </a:tc>
                <a:tc>
                  <a:txBody>
                    <a:bodyPr/>
                    <a:lstStyle/>
                    <a:p>
                      <a:pPr algn="ctr" rtl="1"/>
                      <a:r>
                        <a:rPr lang="ar-JO" sz="1800" dirty="0" smtClean="0">
                          <a:solidFill>
                            <a:schemeClr val="accent5">
                              <a:lumMod val="50000"/>
                            </a:schemeClr>
                          </a:solidFill>
                        </a:rPr>
                        <a:t>1</a:t>
                      </a:r>
                      <a:endParaRPr lang="ar-IQ" sz="1800" dirty="0">
                        <a:solidFill>
                          <a:schemeClr val="accent5">
                            <a:lumMod val="50000"/>
                          </a:schemeClr>
                        </a:solidFill>
                      </a:endParaRPr>
                    </a:p>
                  </a:txBody>
                  <a:tcPr/>
                </a:tc>
                <a:tc>
                  <a:txBody>
                    <a:bodyPr/>
                    <a:lstStyle/>
                    <a:p>
                      <a:pPr algn="ctr" rtl="1"/>
                      <a:r>
                        <a:rPr lang="ar-JO" sz="1800" dirty="0" smtClean="0">
                          <a:solidFill>
                            <a:schemeClr val="accent5">
                              <a:lumMod val="50000"/>
                            </a:schemeClr>
                          </a:solidFill>
                        </a:rPr>
                        <a:t>6</a:t>
                      </a:r>
                      <a:endParaRPr lang="ar-IQ" sz="1800" dirty="0">
                        <a:solidFill>
                          <a:schemeClr val="accent5">
                            <a:lumMod val="50000"/>
                          </a:schemeClr>
                        </a:solidFill>
                      </a:endParaRPr>
                    </a:p>
                  </a:txBody>
                  <a:tcPr/>
                </a:tc>
                <a:tc>
                  <a:txBody>
                    <a:bodyPr/>
                    <a:lstStyle/>
                    <a:p>
                      <a:pPr algn="ctr" rtl="1"/>
                      <a:r>
                        <a:rPr lang="ar-JO" sz="1800" dirty="0" smtClean="0">
                          <a:solidFill>
                            <a:schemeClr val="accent5">
                              <a:lumMod val="50000"/>
                            </a:schemeClr>
                          </a:solidFill>
                        </a:rPr>
                        <a:t>1</a:t>
                      </a:r>
                      <a:endParaRPr lang="ar-IQ" sz="1800" dirty="0">
                        <a:solidFill>
                          <a:schemeClr val="accent5">
                            <a:lumMod val="50000"/>
                          </a:schemeClr>
                        </a:solidFill>
                      </a:endParaRPr>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885838260"/>
              </p:ext>
            </p:extLst>
          </p:nvPr>
        </p:nvGraphicFramePr>
        <p:xfrm>
          <a:off x="1502229" y="3405673"/>
          <a:ext cx="5980922" cy="304800"/>
        </p:xfrm>
        <a:graphic>
          <a:graphicData uri="http://schemas.openxmlformats.org/drawingml/2006/table">
            <a:tbl>
              <a:tblPr rtl="1"/>
              <a:tblGrid>
                <a:gridCol w="5980922"/>
              </a:tblGrid>
              <a:tr h="279919">
                <a:tc>
                  <a:txBody>
                    <a:bodyPr/>
                    <a:lstStyle/>
                    <a:p>
                      <a:pPr algn="ctr" rtl="1"/>
                      <a:r>
                        <a:rPr lang="ar-JO" b="1" dirty="0" smtClean="0">
                          <a:solidFill>
                            <a:schemeClr val="accent5">
                              <a:lumMod val="50000"/>
                            </a:schemeClr>
                          </a:solidFill>
                        </a:rPr>
                        <a:t>اصل المسألة: 8</a:t>
                      </a:r>
                      <a:endParaRPr lang="ar-IQ" b="1" dirty="0">
                        <a:solidFill>
                          <a:schemeClr val="accent5">
                            <a:lumMod val="50000"/>
                          </a:schemeClr>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4016487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7275" y="1341650"/>
            <a:ext cx="6029400" cy="2567877"/>
          </a:xfrm>
        </p:spPr>
        <p:style>
          <a:lnRef idx="0">
            <a:schemeClr val="accent6"/>
          </a:lnRef>
          <a:fillRef idx="3">
            <a:schemeClr val="accent6"/>
          </a:fillRef>
          <a:effectRef idx="3">
            <a:schemeClr val="accent6"/>
          </a:effectRef>
          <a:fontRef idx="minor">
            <a:schemeClr val="lt1"/>
          </a:fontRef>
        </p:style>
        <p:txBody>
          <a:bodyPr/>
          <a:lstStyle/>
          <a:p>
            <a:r>
              <a:rPr lang="ar-JO" sz="2000" dirty="0" smtClean="0">
                <a:solidFill>
                  <a:srgbClr val="002060"/>
                </a:solidFill>
              </a:rPr>
              <a:t>الحالة الرابعة</a:t>
            </a:r>
            <a:r>
              <a:rPr lang="ar-JO" sz="1800" b="0" dirty="0" smtClean="0">
                <a:solidFill>
                  <a:srgbClr val="002060"/>
                </a:solidFill>
              </a:rPr>
              <a:t/>
            </a:r>
            <a:br>
              <a:rPr lang="ar-JO" sz="1800" b="0" dirty="0" smtClean="0">
                <a:solidFill>
                  <a:srgbClr val="002060"/>
                </a:solidFill>
              </a:rPr>
            </a:br>
            <a:r>
              <a:rPr lang="ar-JO" sz="1800" b="0" dirty="0" smtClean="0">
                <a:solidFill>
                  <a:srgbClr val="002060"/>
                </a:solidFill>
              </a:rPr>
              <a:t>تستحق البنت او البنات في حالة عدم وجود ابن للمتوفي ماتبقي من التركة بعد اخذ </a:t>
            </a:r>
            <a:r>
              <a:rPr lang="en-US" sz="1800" b="0" dirty="0" smtClean="0">
                <a:solidFill>
                  <a:srgbClr val="002060"/>
                </a:solidFill>
              </a:rPr>
              <a:t/>
            </a:r>
            <a:br>
              <a:rPr lang="en-US" sz="1800" b="0" dirty="0" smtClean="0">
                <a:solidFill>
                  <a:srgbClr val="002060"/>
                </a:solidFill>
              </a:rPr>
            </a:br>
            <a:r>
              <a:rPr lang="ar-JO" sz="1800" b="0" dirty="0" smtClean="0">
                <a:solidFill>
                  <a:srgbClr val="002060"/>
                </a:solidFill>
              </a:rPr>
              <a:t>الابوين والزوج الاخر فروضهم منها وتستحق جميع التركة عند عدم وجود منهم</a:t>
            </a:r>
            <a:br>
              <a:rPr lang="ar-JO" sz="1800" b="0" dirty="0" smtClean="0">
                <a:solidFill>
                  <a:srgbClr val="002060"/>
                </a:solidFill>
              </a:rPr>
            </a:br>
            <a:r>
              <a:rPr lang="en-US" sz="1800" b="0" dirty="0" smtClean="0">
                <a:solidFill>
                  <a:srgbClr val="002060"/>
                </a:solidFill>
              </a:rPr>
              <a:t/>
            </a:r>
            <a:br>
              <a:rPr lang="en-US" sz="1800" b="0" dirty="0" smtClean="0">
                <a:solidFill>
                  <a:srgbClr val="002060"/>
                </a:solidFill>
              </a:rPr>
            </a:br>
            <a:r>
              <a:rPr lang="ar-JO" sz="1800" b="0" dirty="0" smtClean="0">
                <a:solidFill>
                  <a:srgbClr val="002060"/>
                </a:solidFill>
              </a:rPr>
              <a:t>وهذه الحالة جاءت في الفقرة الثانية من المادة (91) من قانون الاحوال الشخصية العراقي بموجب المادة الثامنة من القانون رقم (21) لسنة 1978 التعديل الثاني لقانون الاحوال الشخصية رقم (188) لسنة 1959.</a:t>
            </a:r>
            <a:endParaRPr lang="ar-IQ" sz="1800" b="0" dirty="0">
              <a:solidFill>
                <a:srgbClr val="002060"/>
              </a:solidFill>
            </a:endParaRPr>
          </a:p>
        </p:txBody>
      </p:sp>
    </p:spTree>
    <p:extLst>
      <p:ext uri="{BB962C8B-B14F-4D97-AF65-F5344CB8AC3E}">
        <p14:creationId xmlns:p14="http://schemas.microsoft.com/office/powerpoint/2010/main" val="2529265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20816382"/>
              </p:ext>
            </p:extLst>
          </p:nvPr>
        </p:nvGraphicFramePr>
        <p:xfrm>
          <a:off x="1557276" y="1940766"/>
          <a:ext cx="5981859" cy="1184988"/>
        </p:xfrm>
        <a:graphic>
          <a:graphicData uri="http://schemas.openxmlformats.org/drawingml/2006/table">
            <a:tbl>
              <a:tblPr rtl="1" firstRow="1" bandRow="1">
                <a:tableStyleId>{7B1B0E92-FCEC-4C54-A85B-31E87D0F3B71}</a:tableStyleId>
              </a:tblPr>
              <a:tblGrid>
                <a:gridCol w="1993953"/>
                <a:gridCol w="1993953"/>
                <a:gridCol w="1993953"/>
              </a:tblGrid>
              <a:tr h="394996">
                <a:tc>
                  <a:txBody>
                    <a:bodyPr/>
                    <a:lstStyle/>
                    <a:p>
                      <a:pPr algn="ctr" rtl="1"/>
                      <a:r>
                        <a:rPr lang="ar-JO" sz="1800" dirty="0" smtClean="0">
                          <a:solidFill>
                            <a:schemeClr val="accent5">
                              <a:lumMod val="50000"/>
                            </a:schemeClr>
                          </a:solidFill>
                        </a:rPr>
                        <a:t>الورثة</a:t>
                      </a:r>
                      <a:endParaRPr lang="ar-IQ" sz="1800" dirty="0">
                        <a:solidFill>
                          <a:schemeClr val="accent5">
                            <a:lumMod val="50000"/>
                          </a:schemeClr>
                        </a:solidFill>
                      </a:endParaRPr>
                    </a:p>
                  </a:txBody>
                  <a:tcPr/>
                </a:tc>
                <a:tc>
                  <a:txBody>
                    <a:bodyPr/>
                    <a:lstStyle/>
                    <a:p>
                      <a:pPr algn="ctr" rtl="1"/>
                      <a:r>
                        <a:rPr lang="ar-JO" sz="1800" dirty="0" smtClean="0">
                          <a:solidFill>
                            <a:schemeClr val="accent5">
                              <a:lumMod val="50000"/>
                            </a:schemeClr>
                          </a:solidFill>
                        </a:rPr>
                        <a:t>اب</a:t>
                      </a:r>
                      <a:endParaRPr lang="ar-IQ" sz="1800" dirty="0">
                        <a:solidFill>
                          <a:schemeClr val="accent5">
                            <a:lumMod val="50000"/>
                          </a:schemeClr>
                        </a:solidFill>
                      </a:endParaRPr>
                    </a:p>
                  </a:txBody>
                  <a:tcPr/>
                </a:tc>
                <a:tc>
                  <a:txBody>
                    <a:bodyPr/>
                    <a:lstStyle/>
                    <a:p>
                      <a:pPr algn="ctr" rtl="1"/>
                      <a:r>
                        <a:rPr lang="ar-JO" sz="1800" dirty="0" smtClean="0">
                          <a:solidFill>
                            <a:schemeClr val="accent5">
                              <a:lumMod val="50000"/>
                            </a:schemeClr>
                          </a:solidFill>
                        </a:rPr>
                        <a:t>بنت</a:t>
                      </a:r>
                      <a:endParaRPr lang="ar-IQ" sz="1800" dirty="0">
                        <a:solidFill>
                          <a:schemeClr val="accent5">
                            <a:lumMod val="50000"/>
                          </a:schemeClr>
                        </a:solidFill>
                      </a:endParaRPr>
                    </a:p>
                  </a:txBody>
                  <a:tcPr/>
                </a:tc>
              </a:tr>
              <a:tr h="394996">
                <a:tc>
                  <a:txBody>
                    <a:bodyPr/>
                    <a:lstStyle/>
                    <a:p>
                      <a:pPr algn="ctr" rtl="1"/>
                      <a:r>
                        <a:rPr lang="ar-JO" sz="1800" dirty="0" smtClean="0">
                          <a:solidFill>
                            <a:schemeClr val="accent5">
                              <a:lumMod val="50000"/>
                            </a:schemeClr>
                          </a:solidFill>
                        </a:rPr>
                        <a:t>الفروض</a:t>
                      </a:r>
                      <a:endParaRPr lang="ar-IQ" sz="1800" dirty="0">
                        <a:solidFill>
                          <a:schemeClr val="accent5">
                            <a:lumMod val="50000"/>
                          </a:schemeClr>
                        </a:solidFill>
                      </a:endParaRPr>
                    </a:p>
                  </a:txBody>
                  <a:tcPr/>
                </a:tc>
                <a:tc>
                  <a:txBody>
                    <a:bodyPr/>
                    <a:lstStyle/>
                    <a:p>
                      <a:pPr algn="ctr" rtl="1"/>
                      <a:r>
                        <a:rPr lang="ar-JO" sz="1800" dirty="0" smtClean="0">
                          <a:solidFill>
                            <a:schemeClr val="accent5">
                              <a:lumMod val="50000"/>
                            </a:schemeClr>
                          </a:solidFill>
                        </a:rPr>
                        <a:t>1/6</a:t>
                      </a:r>
                      <a:endParaRPr lang="ar-IQ" sz="1800" dirty="0">
                        <a:solidFill>
                          <a:schemeClr val="accent5">
                            <a:lumMod val="50000"/>
                          </a:schemeClr>
                        </a:solidFill>
                      </a:endParaRPr>
                    </a:p>
                  </a:txBody>
                  <a:tcPr/>
                </a:tc>
                <a:tc>
                  <a:txBody>
                    <a:bodyPr/>
                    <a:lstStyle/>
                    <a:p>
                      <a:pPr algn="ctr" rtl="1"/>
                      <a:r>
                        <a:rPr lang="ar-JO" sz="1800" dirty="0" smtClean="0">
                          <a:solidFill>
                            <a:schemeClr val="accent5">
                              <a:lumMod val="50000"/>
                            </a:schemeClr>
                          </a:solidFill>
                        </a:rPr>
                        <a:t>1/2</a:t>
                      </a:r>
                    </a:p>
                  </a:txBody>
                  <a:tcPr/>
                </a:tc>
              </a:tr>
              <a:tr h="394996">
                <a:tc>
                  <a:txBody>
                    <a:bodyPr/>
                    <a:lstStyle/>
                    <a:p>
                      <a:pPr algn="ctr" rtl="1"/>
                      <a:r>
                        <a:rPr lang="ar-JO" sz="1800" dirty="0" smtClean="0">
                          <a:solidFill>
                            <a:schemeClr val="accent5">
                              <a:lumMod val="50000"/>
                            </a:schemeClr>
                          </a:solidFill>
                        </a:rPr>
                        <a:t>الاسهم</a:t>
                      </a:r>
                      <a:endParaRPr lang="ar-IQ" sz="1800" dirty="0">
                        <a:solidFill>
                          <a:schemeClr val="accent5">
                            <a:lumMod val="50000"/>
                          </a:schemeClr>
                        </a:solidFill>
                      </a:endParaRPr>
                    </a:p>
                  </a:txBody>
                  <a:tcPr/>
                </a:tc>
                <a:tc>
                  <a:txBody>
                    <a:bodyPr/>
                    <a:lstStyle/>
                    <a:p>
                      <a:pPr algn="ctr" rtl="1"/>
                      <a:r>
                        <a:rPr lang="ar-JO" sz="1800" dirty="0" smtClean="0">
                          <a:solidFill>
                            <a:schemeClr val="accent5">
                              <a:lumMod val="50000"/>
                            </a:schemeClr>
                          </a:solidFill>
                        </a:rPr>
                        <a:t>1</a:t>
                      </a:r>
                      <a:endParaRPr lang="ar-IQ" sz="1800" dirty="0">
                        <a:solidFill>
                          <a:schemeClr val="accent5">
                            <a:lumMod val="50000"/>
                          </a:schemeClr>
                        </a:solidFill>
                      </a:endParaRPr>
                    </a:p>
                  </a:txBody>
                  <a:tcPr/>
                </a:tc>
                <a:tc>
                  <a:txBody>
                    <a:bodyPr/>
                    <a:lstStyle/>
                    <a:p>
                      <a:pPr algn="ctr" rtl="1"/>
                      <a:r>
                        <a:rPr lang="ar-JO" sz="1800" dirty="0" smtClean="0">
                          <a:solidFill>
                            <a:schemeClr val="accent5">
                              <a:lumMod val="50000"/>
                            </a:schemeClr>
                          </a:solidFill>
                        </a:rPr>
                        <a:t>3</a:t>
                      </a:r>
                      <a:r>
                        <a:rPr lang="ar-JO" sz="1800" baseline="0" dirty="0" smtClean="0">
                          <a:solidFill>
                            <a:schemeClr val="accent5">
                              <a:lumMod val="50000"/>
                            </a:schemeClr>
                          </a:solidFill>
                        </a:rPr>
                        <a:t> فرضا + ق ردا : 5</a:t>
                      </a:r>
                      <a:endParaRPr lang="ar-IQ" sz="1800" dirty="0">
                        <a:solidFill>
                          <a:schemeClr val="accent5">
                            <a:lumMod val="50000"/>
                          </a:schemeClr>
                        </a:solidFill>
                      </a:endParaRPr>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687523176"/>
              </p:ext>
            </p:extLst>
          </p:nvPr>
        </p:nvGraphicFramePr>
        <p:xfrm>
          <a:off x="1567543" y="3415004"/>
          <a:ext cx="5952930" cy="335280"/>
        </p:xfrm>
        <a:graphic>
          <a:graphicData uri="http://schemas.openxmlformats.org/drawingml/2006/table">
            <a:tbl>
              <a:tblPr rtl="1"/>
              <a:tblGrid>
                <a:gridCol w="5952930"/>
              </a:tblGrid>
              <a:tr h="205274">
                <a:tc>
                  <a:txBody>
                    <a:bodyPr/>
                    <a:lstStyle/>
                    <a:p>
                      <a:pPr algn="ctr" rtl="1"/>
                      <a:r>
                        <a:rPr lang="ar-JO" sz="1600" b="1" dirty="0" smtClean="0">
                          <a:solidFill>
                            <a:schemeClr val="accent5">
                              <a:lumMod val="50000"/>
                            </a:schemeClr>
                          </a:solidFill>
                        </a:rPr>
                        <a:t>اصل المسألة : 6</a:t>
                      </a:r>
                      <a:endParaRPr lang="ar-IQ" sz="1600" b="1" dirty="0">
                        <a:solidFill>
                          <a:schemeClr val="accent5">
                            <a:lumMod val="50000"/>
                          </a:schemeClr>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3879873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7275" y="1341650"/>
            <a:ext cx="6029400" cy="2371934"/>
          </a:xfrm>
        </p:spPr>
        <p:style>
          <a:lnRef idx="0">
            <a:schemeClr val="accent6"/>
          </a:lnRef>
          <a:fillRef idx="3">
            <a:schemeClr val="accent6"/>
          </a:fillRef>
          <a:effectRef idx="3">
            <a:schemeClr val="accent6"/>
          </a:effectRef>
          <a:fontRef idx="minor">
            <a:schemeClr val="lt1"/>
          </a:fontRef>
        </p:style>
        <p:txBody>
          <a:bodyPr/>
          <a:lstStyle/>
          <a:p>
            <a:r>
              <a:rPr lang="ar-JO" sz="2000" dirty="0" smtClean="0">
                <a:solidFill>
                  <a:srgbClr val="002060"/>
                </a:solidFill>
              </a:rPr>
              <a:t>قوة قرابة البنت</a:t>
            </a:r>
            <a:r>
              <a:rPr lang="ar-JO" sz="1800" b="0" dirty="0" smtClean="0">
                <a:solidFill>
                  <a:srgbClr val="002060"/>
                </a:solidFill>
              </a:rPr>
              <a:t/>
            </a:r>
            <a:br>
              <a:rPr lang="ar-JO" sz="1800" b="0" dirty="0" smtClean="0">
                <a:solidFill>
                  <a:srgbClr val="002060"/>
                </a:solidFill>
              </a:rPr>
            </a:br>
            <a:r>
              <a:rPr lang="ar-JO" sz="1800" b="0" dirty="0" smtClean="0">
                <a:solidFill>
                  <a:srgbClr val="002060"/>
                </a:solidFill>
              </a:rPr>
              <a:t>1- لا تحجب باي وارث حجب الحرمان</a:t>
            </a:r>
            <a:br>
              <a:rPr lang="ar-JO" sz="1800" b="0" dirty="0" smtClean="0">
                <a:solidFill>
                  <a:srgbClr val="002060"/>
                </a:solidFill>
              </a:rPr>
            </a:br>
            <a:r>
              <a:rPr lang="ar-JO" sz="1800" b="0" dirty="0" smtClean="0">
                <a:solidFill>
                  <a:srgbClr val="002060"/>
                </a:solidFill>
              </a:rPr>
              <a:t>2- عند الجمهور: تحجب جميع الاقارب من ذوي الارحام والاخوة والاخوات من الام. كما تحجب بنت الابن اذا كانت البنت اكثر من واحدة</a:t>
            </a:r>
            <a:br>
              <a:rPr lang="ar-JO" sz="1800" b="0" dirty="0" smtClean="0">
                <a:solidFill>
                  <a:srgbClr val="002060"/>
                </a:solidFill>
              </a:rPr>
            </a:br>
            <a:r>
              <a:rPr lang="ar-JO" sz="1800" b="0" dirty="0" smtClean="0">
                <a:solidFill>
                  <a:srgbClr val="002060"/>
                </a:solidFill>
              </a:rPr>
              <a:t>3- عند الجعفرية: تحجب اولاد الاولاد من المرتبة الاولى وكل وارث يكون من المرتبة الثانية والثالثة</a:t>
            </a:r>
            <a:br>
              <a:rPr lang="ar-JO" sz="1800" b="0" dirty="0" smtClean="0">
                <a:solidFill>
                  <a:srgbClr val="002060"/>
                </a:solidFill>
              </a:rPr>
            </a:br>
            <a:r>
              <a:rPr lang="ar-JO" sz="1800" b="0" dirty="0" smtClean="0">
                <a:solidFill>
                  <a:srgbClr val="002060"/>
                </a:solidFill>
              </a:rPr>
              <a:t>4- في القانون: تحجب جميع الورثة باستثناء خمسة اصناف وهم الابوان والزوجان و ابن المتوفي</a:t>
            </a:r>
            <a:endParaRPr lang="ar-IQ" sz="1800" b="0" dirty="0">
              <a:solidFill>
                <a:srgbClr val="002060"/>
              </a:solidFill>
            </a:endParaRPr>
          </a:p>
        </p:txBody>
      </p:sp>
    </p:spTree>
    <p:extLst>
      <p:ext uri="{BB962C8B-B14F-4D97-AF65-F5344CB8AC3E}">
        <p14:creationId xmlns:p14="http://schemas.microsoft.com/office/powerpoint/2010/main" val="928006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2980" y="1341650"/>
            <a:ext cx="6727371" cy="2651852"/>
          </a:xfrm>
        </p:spPr>
        <p:style>
          <a:lnRef idx="0">
            <a:schemeClr val="accent6"/>
          </a:lnRef>
          <a:fillRef idx="3">
            <a:schemeClr val="accent6"/>
          </a:fillRef>
          <a:effectRef idx="3">
            <a:schemeClr val="accent6"/>
          </a:effectRef>
          <a:fontRef idx="minor">
            <a:schemeClr val="lt1"/>
          </a:fontRef>
        </p:style>
        <p:txBody>
          <a:bodyPr/>
          <a:lstStyle/>
          <a:p>
            <a:pPr algn="r"/>
            <a:r>
              <a:rPr lang="ar-JO" sz="2000" dirty="0" smtClean="0">
                <a:solidFill>
                  <a:srgbClr val="002060"/>
                </a:solidFill>
              </a:rPr>
              <a:t>استحقاق بنت الابن</a:t>
            </a:r>
            <a:r>
              <a:rPr lang="ar-JO" sz="2000" b="0" dirty="0" smtClean="0">
                <a:solidFill>
                  <a:srgbClr val="002060"/>
                </a:solidFill>
              </a:rPr>
              <a:t>:</a:t>
            </a:r>
            <a:br>
              <a:rPr lang="ar-JO" sz="2000" b="0" dirty="0" smtClean="0">
                <a:solidFill>
                  <a:srgbClr val="002060"/>
                </a:solidFill>
              </a:rPr>
            </a:br>
            <a:r>
              <a:rPr lang="ar-JO" sz="2000" b="0" dirty="0" smtClean="0">
                <a:solidFill>
                  <a:srgbClr val="002060"/>
                </a:solidFill>
              </a:rPr>
              <a:t>الحالة الاولى: لها نصف التركة </a:t>
            </a:r>
            <a:br>
              <a:rPr lang="ar-JO" sz="2000" b="0" dirty="0" smtClean="0">
                <a:solidFill>
                  <a:srgbClr val="002060"/>
                </a:solidFill>
              </a:rPr>
            </a:br>
            <a:r>
              <a:rPr lang="en-GB" sz="2000" b="0" dirty="0" smtClean="0">
                <a:solidFill>
                  <a:srgbClr val="002060"/>
                </a:solidFill>
              </a:rPr>
              <a:t>:</a:t>
            </a:r>
            <a:r>
              <a:rPr lang="ar-JO" sz="2000" b="0" dirty="0" smtClean="0">
                <a:solidFill>
                  <a:srgbClr val="002060"/>
                </a:solidFill>
              </a:rPr>
              <a:t>بالشروط الاتية</a:t>
            </a:r>
            <a:br>
              <a:rPr lang="ar-JO" sz="2000" b="0" dirty="0" smtClean="0">
                <a:solidFill>
                  <a:srgbClr val="002060"/>
                </a:solidFill>
              </a:rPr>
            </a:br>
            <a:r>
              <a:rPr lang="ar-JO" sz="2000" b="0" dirty="0" smtClean="0">
                <a:solidFill>
                  <a:srgbClr val="002060"/>
                </a:solidFill>
              </a:rPr>
              <a:t>1- ان تكون واحدة</a:t>
            </a:r>
            <a:br>
              <a:rPr lang="ar-JO" sz="2000" b="0" dirty="0" smtClean="0">
                <a:solidFill>
                  <a:srgbClr val="002060"/>
                </a:solidFill>
              </a:rPr>
            </a:br>
            <a:r>
              <a:rPr lang="ar-JO" sz="2000" b="0" dirty="0" smtClean="0">
                <a:solidFill>
                  <a:srgbClr val="002060"/>
                </a:solidFill>
              </a:rPr>
              <a:t>2- ان لا يكون للميت ابن ولا بنت</a:t>
            </a:r>
            <a:br>
              <a:rPr lang="ar-JO" sz="2000" b="0" dirty="0" smtClean="0">
                <a:solidFill>
                  <a:srgbClr val="002060"/>
                </a:solidFill>
              </a:rPr>
            </a:br>
            <a:r>
              <a:rPr lang="ar-JO" sz="2000" b="0" dirty="0" smtClean="0">
                <a:solidFill>
                  <a:srgbClr val="002060"/>
                </a:solidFill>
              </a:rPr>
              <a:t>3- ان لا تجتمع معها ابن الابن</a:t>
            </a:r>
            <a:endParaRPr lang="ar-IQ" sz="2000" b="0" dirty="0">
              <a:solidFill>
                <a:srgbClr val="00206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4056577991"/>
              </p:ext>
            </p:extLst>
          </p:nvPr>
        </p:nvGraphicFramePr>
        <p:xfrm>
          <a:off x="1362268" y="1894115"/>
          <a:ext cx="3853544" cy="1573142"/>
        </p:xfrm>
        <a:graphic>
          <a:graphicData uri="http://schemas.openxmlformats.org/drawingml/2006/table">
            <a:tbl>
              <a:tblPr rtl="1" firstRow="1" bandRow="1">
                <a:tableStyleId>{7B1B0E92-FCEC-4C54-A85B-31E87D0F3B71}</a:tableStyleId>
              </a:tblPr>
              <a:tblGrid>
                <a:gridCol w="963386"/>
                <a:gridCol w="963386"/>
                <a:gridCol w="963386"/>
                <a:gridCol w="963386"/>
              </a:tblGrid>
              <a:tr h="503853">
                <a:tc>
                  <a:txBody>
                    <a:bodyPr/>
                    <a:lstStyle/>
                    <a:p>
                      <a:pPr algn="ctr" rtl="1"/>
                      <a:r>
                        <a:rPr lang="ar-JO" sz="1800" dirty="0" smtClean="0">
                          <a:solidFill>
                            <a:srgbClr val="002060"/>
                          </a:solidFill>
                        </a:rPr>
                        <a:t>الورثة</a:t>
                      </a:r>
                      <a:endParaRPr lang="ar-IQ" sz="1800" dirty="0">
                        <a:solidFill>
                          <a:srgbClr val="002060"/>
                        </a:solidFill>
                      </a:endParaRPr>
                    </a:p>
                  </a:txBody>
                  <a:tcPr/>
                </a:tc>
                <a:tc>
                  <a:txBody>
                    <a:bodyPr/>
                    <a:lstStyle/>
                    <a:p>
                      <a:pPr algn="ctr" rtl="1"/>
                      <a:r>
                        <a:rPr lang="ar-JO" sz="1800" dirty="0" smtClean="0">
                          <a:solidFill>
                            <a:srgbClr val="002060"/>
                          </a:solidFill>
                        </a:rPr>
                        <a:t>زوج</a:t>
                      </a:r>
                      <a:endParaRPr lang="ar-IQ" sz="1800" dirty="0">
                        <a:solidFill>
                          <a:srgbClr val="002060"/>
                        </a:solidFill>
                      </a:endParaRPr>
                    </a:p>
                  </a:txBody>
                  <a:tcPr/>
                </a:tc>
                <a:tc>
                  <a:txBody>
                    <a:bodyPr/>
                    <a:lstStyle/>
                    <a:p>
                      <a:pPr algn="ctr" rtl="1"/>
                      <a:r>
                        <a:rPr lang="ar-JO" sz="1800" dirty="0" smtClean="0">
                          <a:solidFill>
                            <a:srgbClr val="002060"/>
                          </a:solidFill>
                        </a:rPr>
                        <a:t>بنت الابن</a:t>
                      </a:r>
                      <a:endParaRPr lang="ar-IQ" sz="1800" dirty="0">
                        <a:solidFill>
                          <a:srgbClr val="002060"/>
                        </a:solidFill>
                      </a:endParaRPr>
                    </a:p>
                  </a:txBody>
                  <a:tcPr/>
                </a:tc>
                <a:tc>
                  <a:txBody>
                    <a:bodyPr/>
                    <a:lstStyle/>
                    <a:p>
                      <a:pPr algn="ctr" rtl="1"/>
                      <a:r>
                        <a:rPr lang="ar-JO" sz="1800" dirty="0" smtClean="0">
                          <a:solidFill>
                            <a:srgbClr val="002060"/>
                          </a:solidFill>
                        </a:rPr>
                        <a:t>اب</a:t>
                      </a:r>
                      <a:endParaRPr lang="ar-IQ" sz="1800" dirty="0">
                        <a:solidFill>
                          <a:srgbClr val="002060"/>
                        </a:solidFill>
                      </a:endParaRPr>
                    </a:p>
                  </a:txBody>
                  <a:tcPr/>
                </a:tc>
              </a:tr>
              <a:tr h="429209">
                <a:tc>
                  <a:txBody>
                    <a:bodyPr/>
                    <a:lstStyle/>
                    <a:p>
                      <a:pPr algn="ctr" rtl="1"/>
                      <a:r>
                        <a:rPr lang="ar-JO" sz="1800" dirty="0" smtClean="0">
                          <a:solidFill>
                            <a:srgbClr val="002060"/>
                          </a:solidFill>
                        </a:rPr>
                        <a:t>الفروض</a:t>
                      </a:r>
                      <a:endParaRPr lang="ar-IQ" sz="1800" dirty="0">
                        <a:solidFill>
                          <a:srgbClr val="002060"/>
                        </a:solidFill>
                      </a:endParaRPr>
                    </a:p>
                  </a:txBody>
                  <a:tcPr/>
                </a:tc>
                <a:tc>
                  <a:txBody>
                    <a:bodyPr/>
                    <a:lstStyle/>
                    <a:p>
                      <a:pPr algn="ctr" rtl="1"/>
                      <a:r>
                        <a:rPr lang="ar-JO" sz="1800" dirty="0" smtClean="0">
                          <a:solidFill>
                            <a:srgbClr val="002060"/>
                          </a:solidFill>
                        </a:rPr>
                        <a:t>1/4</a:t>
                      </a:r>
                      <a:endParaRPr lang="ar-IQ" sz="1800" dirty="0">
                        <a:solidFill>
                          <a:srgbClr val="002060"/>
                        </a:solidFill>
                      </a:endParaRPr>
                    </a:p>
                  </a:txBody>
                  <a:tcPr/>
                </a:tc>
                <a:tc>
                  <a:txBody>
                    <a:bodyPr/>
                    <a:lstStyle/>
                    <a:p>
                      <a:pPr algn="ctr" rtl="1"/>
                      <a:r>
                        <a:rPr lang="ar-JO" sz="1800" dirty="0" smtClean="0">
                          <a:solidFill>
                            <a:srgbClr val="002060"/>
                          </a:solidFill>
                        </a:rPr>
                        <a:t>1/2</a:t>
                      </a:r>
                      <a:endParaRPr lang="ar-IQ" sz="1800" dirty="0">
                        <a:solidFill>
                          <a:srgbClr val="002060"/>
                        </a:solidFill>
                      </a:endParaRPr>
                    </a:p>
                  </a:txBody>
                  <a:tcPr/>
                </a:tc>
                <a:tc>
                  <a:txBody>
                    <a:bodyPr/>
                    <a:lstStyle/>
                    <a:p>
                      <a:pPr algn="ctr" rtl="1"/>
                      <a:r>
                        <a:rPr lang="ar-JO" sz="1800" dirty="0" smtClean="0">
                          <a:solidFill>
                            <a:srgbClr val="002060"/>
                          </a:solidFill>
                        </a:rPr>
                        <a:t>اب</a:t>
                      </a:r>
                      <a:endParaRPr lang="ar-IQ" sz="1800" dirty="0">
                        <a:solidFill>
                          <a:srgbClr val="002060"/>
                        </a:solidFill>
                      </a:endParaRPr>
                    </a:p>
                  </a:txBody>
                  <a:tcPr/>
                </a:tc>
              </a:tr>
              <a:tr h="429209">
                <a:tc>
                  <a:txBody>
                    <a:bodyPr/>
                    <a:lstStyle/>
                    <a:p>
                      <a:pPr algn="ctr" rtl="1"/>
                      <a:r>
                        <a:rPr lang="ar-JO" sz="1800" dirty="0" smtClean="0">
                          <a:solidFill>
                            <a:srgbClr val="002060"/>
                          </a:solidFill>
                        </a:rPr>
                        <a:t>الاسهم</a:t>
                      </a:r>
                      <a:endParaRPr lang="ar-IQ" sz="1800" dirty="0">
                        <a:solidFill>
                          <a:srgbClr val="002060"/>
                        </a:solidFill>
                      </a:endParaRPr>
                    </a:p>
                  </a:txBody>
                  <a:tcPr/>
                </a:tc>
                <a:tc>
                  <a:txBody>
                    <a:bodyPr/>
                    <a:lstStyle/>
                    <a:p>
                      <a:pPr algn="ctr" rtl="1"/>
                      <a:r>
                        <a:rPr lang="ar-JO" sz="1800" dirty="0" smtClean="0">
                          <a:solidFill>
                            <a:srgbClr val="002060"/>
                          </a:solidFill>
                        </a:rPr>
                        <a:t>3</a:t>
                      </a:r>
                      <a:endParaRPr lang="ar-IQ" sz="1800" dirty="0">
                        <a:solidFill>
                          <a:srgbClr val="002060"/>
                        </a:solidFill>
                      </a:endParaRPr>
                    </a:p>
                  </a:txBody>
                  <a:tcPr/>
                </a:tc>
                <a:tc>
                  <a:txBody>
                    <a:bodyPr/>
                    <a:lstStyle/>
                    <a:p>
                      <a:pPr algn="ctr" rtl="1"/>
                      <a:r>
                        <a:rPr lang="ar-JO" sz="1800" dirty="0" smtClean="0">
                          <a:solidFill>
                            <a:srgbClr val="002060"/>
                          </a:solidFill>
                        </a:rPr>
                        <a:t>6</a:t>
                      </a:r>
                      <a:endParaRPr lang="ar-IQ" sz="1800" dirty="0">
                        <a:solidFill>
                          <a:srgbClr val="002060"/>
                        </a:solidFill>
                      </a:endParaRPr>
                    </a:p>
                  </a:txBody>
                  <a:tcPr/>
                </a:tc>
                <a:tc>
                  <a:txBody>
                    <a:bodyPr/>
                    <a:lstStyle/>
                    <a:p>
                      <a:pPr algn="ctr" rtl="1"/>
                      <a:r>
                        <a:rPr lang="ar-JO" sz="1800" dirty="0" smtClean="0">
                          <a:solidFill>
                            <a:srgbClr val="002060"/>
                          </a:solidFill>
                        </a:rPr>
                        <a:t>2فرضا+1 تعصيبا</a:t>
                      </a:r>
                      <a:endParaRPr lang="ar-IQ" sz="1800" dirty="0">
                        <a:solidFill>
                          <a:srgbClr val="002060"/>
                        </a:solidFill>
                      </a:endParaRPr>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172437270"/>
              </p:ext>
            </p:extLst>
          </p:nvPr>
        </p:nvGraphicFramePr>
        <p:xfrm>
          <a:off x="1362267" y="3601616"/>
          <a:ext cx="3853545" cy="335280"/>
        </p:xfrm>
        <a:graphic>
          <a:graphicData uri="http://schemas.openxmlformats.org/drawingml/2006/table">
            <a:tbl>
              <a:tblPr rtl="1"/>
              <a:tblGrid>
                <a:gridCol w="3853545"/>
              </a:tblGrid>
              <a:tr h="270588">
                <a:tc>
                  <a:txBody>
                    <a:bodyPr/>
                    <a:lstStyle/>
                    <a:p>
                      <a:pPr algn="ctr" rtl="1"/>
                      <a:r>
                        <a:rPr lang="ar-JO" sz="1600" b="1" dirty="0" smtClean="0">
                          <a:solidFill>
                            <a:srgbClr val="002060"/>
                          </a:solidFill>
                        </a:rPr>
                        <a:t>اصل المسألة:</a:t>
                      </a:r>
                      <a:r>
                        <a:rPr lang="ar-JO" sz="1600" b="1" baseline="0" dirty="0" smtClean="0">
                          <a:solidFill>
                            <a:srgbClr val="002060"/>
                          </a:solidFill>
                        </a:rPr>
                        <a:t> 12</a:t>
                      </a:r>
                      <a:endParaRPr lang="ar-IQ" sz="1600" b="1" dirty="0">
                        <a:solidFill>
                          <a:srgbClr val="002060"/>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3507759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Fortinbras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TotalTime>
  <Words>233</Words>
  <Application>Microsoft Office PowerPoint</Application>
  <PresentationFormat>On-screen Show (16:9)</PresentationFormat>
  <Paragraphs>132</Paragraphs>
  <Slides>14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Tinos</vt:lpstr>
      <vt:lpstr>Fortinbras template</vt:lpstr>
      <vt:lpstr>استحقاق البنت، و بنت الابن من التركة</vt:lpstr>
      <vt:lpstr>                                                                               استحقاق البنت:                                                  الحالة الاولى: 1- ان تكون واحدة 2- ان لا تجتمع معها ابن المتوفي                         </vt:lpstr>
      <vt:lpstr>     الحالة الثانية: لاكثر من واحدة ثلثا التركة  اذا لم يجتمع معهن ابن المتوفي</vt:lpstr>
      <vt:lpstr>الحالة الثالثة: ترث البنت واحدة كانت ام اكثر  وفقا قاعدة ( لذكر مثل حظ الانثيين)   عند الاجتماع مع ابن المتوفي</vt:lpstr>
      <vt:lpstr>PowerPoint Presentation</vt:lpstr>
      <vt:lpstr>الحالة الرابعة تستحق البنت او البنات في حالة عدم وجود ابن للمتوفي ماتبقي من التركة بعد اخذ  الابوين والزوج الاخر فروضهم منها وتستحق جميع التركة عند عدم وجود منهم  وهذه الحالة جاءت في الفقرة الثانية من المادة (91) من قانون الاحوال الشخصية العراقي بموجب المادة الثامنة من القانون رقم (21) لسنة 1978 التعديل الثاني لقانون الاحوال الشخصية رقم (188) لسنة 1959.</vt:lpstr>
      <vt:lpstr>PowerPoint Presentation</vt:lpstr>
      <vt:lpstr>قوة قرابة البنت 1- لا تحجب باي وارث حجب الحرمان 2- عند الجمهور: تحجب جميع الاقارب من ذوي الارحام والاخوة والاخوات من الام. كما تحجب بنت الابن اذا كانت البنت اكثر من واحدة 3- عند الجعفرية: تحجب اولاد الاولاد من المرتبة الاولى وكل وارث يكون من المرتبة الثانية والثالثة 4- في القانون: تحجب جميع الورثة باستثناء خمسة اصناف وهم الابوان والزوجان و ابن المتوفي</vt:lpstr>
      <vt:lpstr>استحقاق بنت الابن: الحالة الاولى: لها نصف التركة  :بالشروط الاتية 1- ان تكون واحدة 2- ان لا يكون للميت ابن ولا بنت 3- ان لا تجتمع معها ابن الابن</vt:lpstr>
      <vt:lpstr>PowerPoint Presentation</vt:lpstr>
      <vt:lpstr>الحالة الثالثة: ترث بنت الابن ( واحدة كانت ام اكثر) وفقا لقاعدة ( لذكر مثل حظ الانثيين) في حالة الاجتماع مع ابن الابن</vt:lpstr>
      <vt:lpstr>الحالة الرابعة: عند جمهور الفقهاء لبنت الابن (واحدة كانت ام اكثر) سدس التركة بالشروط الاتية 1- ان تجتمع مع بنت واحدة 2- ان لايكون للمتوفي ابن 3- ان لا تجتمع معها ابن الابن</vt:lpstr>
      <vt:lpstr>الحالة الخامسة تستحق بنت الابن التركة عن طريق الوصية الواجبة و سيأتي بيان هذه الحالة في المبحث القادم</vt:lpstr>
      <vt:lpstr>قوة القرابة بنت الابن 1- تحجب حجب النقصان 2- تحجب حجب حرمان الاقارب من ذوي الارحام ذكورا كان ام اناثا 3- اذا كانت اكثر من واحدة تحجب بنات ابن الابن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cp:lastModifiedBy>كومبيوتةرى  سوران</cp:lastModifiedBy>
  <cp:revision>24</cp:revision>
  <dcterms:modified xsi:type="dcterms:W3CDTF">2018-11-23T16:58:14Z</dcterms:modified>
</cp:coreProperties>
</file>