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3" r:id="rId27"/>
    <p:sldId id="284" r:id="rId28"/>
    <p:sldId id="285" r:id="rId29"/>
    <p:sldId id="281" r:id="rId30"/>
    <p:sldId id="286" r:id="rId31"/>
    <p:sldId id="282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445C-FF3A-4650-BF4C-83C6834A3EF1}" type="datetimeFigureOut">
              <a:rPr lang="tr-TR" smtClean="0"/>
              <a:t>20.04.2019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BF20-A4CA-48C4-9F40-2450A85538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9882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445C-FF3A-4650-BF4C-83C6834A3EF1}" type="datetimeFigureOut">
              <a:rPr lang="tr-TR" smtClean="0"/>
              <a:t>20.04.2019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BF20-A4CA-48C4-9F40-2450A85538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04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445C-FF3A-4650-BF4C-83C6834A3EF1}" type="datetimeFigureOut">
              <a:rPr lang="tr-TR" smtClean="0"/>
              <a:t>20.04.2019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BF20-A4CA-48C4-9F40-2450A85538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588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445C-FF3A-4650-BF4C-83C6834A3EF1}" type="datetimeFigureOut">
              <a:rPr lang="tr-TR" smtClean="0"/>
              <a:t>20.04.2019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BF20-A4CA-48C4-9F40-2450A85538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9290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445C-FF3A-4650-BF4C-83C6834A3EF1}" type="datetimeFigureOut">
              <a:rPr lang="tr-TR" smtClean="0"/>
              <a:t>20.04.2019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BF20-A4CA-48C4-9F40-2450A85538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619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445C-FF3A-4650-BF4C-83C6834A3EF1}" type="datetimeFigureOut">
              <a:rPr lang="tr-TR" smtClean="0"/>
              <a:t>20.04.2019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BF20-A4CA-48C4-9F40-2450A85538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6572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445C-FF3A-4650-BF4C-83C6834A3EF1}" type="datetimeFigureOut">
              <a:rPr lang="tr-TR" smtClean="0"/>
              <a:t>20.04.2019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BF20-A4CA-48C4-9F40-2450A85538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4930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445C-FF3A-4650-BF4C-83C6834A3EF1}" type="datetimeFigureOut">
              <a:rPr lang="tr-TR" smtClean="0"/>
              <a:t>20.04.2019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BF20-A4CA-48C4-9F40-2450A85538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417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445C-FF3A-4650-BF4C-83C6834A3EF1}" type="datetimeFigureOut">
              <a:rPr lang="tr-TR" smtClean="0"/>
              <a:t>20.04.2019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BF20-A4CA-48C4-9F40-2450A85538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7484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445C-FF3A-4650-BF4C-83C6834A3EF1}" type="datetimeFigureOut">
              <a:rPr lang="tr-TR" smtClean="0"/>
              <a:t>20.04.2019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BF20-A4CA-48C4-9F40-2450A85538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5565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5445C-FF3A-4650-BF4C-83C6834A3EF1}" type="datetimeFigureOut">
              <a:rPr lang="tr-TR" smtClean="0"/>
              <a:t>20.04.2019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3BF20-A4CA-48C4-9F40-2450A85538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302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5445C-FF3A-4650-BF4C-83C6834A3EF1}" type="datetimeFigureOut">
              <a:rPr lang="tr-TR" smtClean="0"/>
              <a:t>20.04.2019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3BF20-A4CA-48C4-9F40-2450A85538A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8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10" y="161381"/>
            <a:ext cx="11352381" cy="2180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90" y="2493876"/>
            <a:ext cx="7122026" cy="32828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44343" y="3009990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1-Time management is an important skill because</a:t>
            </a:r>
          </a:p>
          <a:p>
            <a:r>
              <a:rPr lang="en-US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it allows you to use your time effectively, meet</a:t>
            </a:r>
          </a:p>
          <a:p>
            <a:r>
              <a:rPr lang="en-US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deadlines and be punctual. Good time management</a:t>
            </a:r>
          </a:p>
          <a:p>
            <a:r>
              <a:rPr lang="en-US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helps you to prioritize tasks, manage your workload</a:t>
            </a:r>
          </a:p>
          <a:p>
            <a:r>
              <a:rPr lang="en-US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and ultimately, enjoy more free time, because you</a:t>
            </a:r>
          </a:p>
          <a:p>
            <a:r>
              <a:rPr lang="en-US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don't have unfinished projects to complete at</a:t>
            </a:r>
          </a:p>
          <a:p>
            <a:r>
              <a:rPr lang="tr-TR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home.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602" y="5328063"/>
            <a:ext cx="10772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2- People can make to-do lists and then prioritize important tasks. Keeping a personal planner is</a:t>
            </a:r>
          </a:p>
          <a:p>
            <a:r>
              <a:rPr lang="en-US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also an effective way of keeping track of upcoming appointments and deadlines. These</a:t>
            </a:r>
          </a:p>
          <a:p>
            <a:r>
              <a:rPr lang="en-US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days, cell phones and computers have built in calendars and planners which can be an effective</a:t>
            </a:r>
          </a:p>
          <a:p>
            <a:r>
              <a:rPr lang="en-US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tool in personal organization too.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283"/>
            <a:ext cx="7287904" cy="678958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37030" y="1592955"/>
            <a:ext cx="1954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master calendar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69629" y="2084274"/>
            <a:ext cx="182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pocket planner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3278" y="2903140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reminded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7650" y="3329705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updated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96102" y="4213325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software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56512" y="4881789"/>
            <a:ext cx="126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tickler file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32044" y="5769170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formats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22930" y="6176455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conflicts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31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8344"/>
            <a:ext cx="9216572" cy="610237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160060" y="1992573"/>
            <a:ext cx="300250" cy="259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Right Arrow 3"/>
          <p:cNvSpPr/>
          <p:nvPr/>
        </p:nvSpPr>
        <p:spPr>
          <a:xfrm>
            <a:off x="1160060" y="2622645"/>
            <a:ext cx="300250" cy="259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ight Arrow 4"/>
          <p:cNvSpPr/>
          <p:nvPr/>
        </p:nvSpPr>
        <p:spPr>
          <a:xfrm>
            <a:off x="1160060" y="4713027"/>
            <a:ext cx="300250" cy="259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Right Arrow 5"/>
          <p:cNvSpPr/>
          <p:nvPr/>
        </p:nvSpPr>
        <p:spPr>
          <a:xfrm>
            <a:off x="1160060" y="5322566"/>
            <a:ext cx="300250" cy="259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0253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1" y="0"/>
            <a:ext cx="7095238" cy="80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695" y="0"/>
            <a:ext cx="5207848" cy="67886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09982" y="2374711"/>
            <a:ext cx="12692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razi</a:t>
            </a:r>
            <a:r>
              <a:rPr lang="en-US" sz="1400" dirty="0" smtClean="0"/>
              <a:t> bun</a:t>
            </a:r>
            <a:endParaRPr lang="tr-TR" sz="1400" dirty="0"/>
          </a:p>
        </p:txBody>
      </p:sp>
      <p:sp>
        <p:nvSpPr>
          <p:cNvPr id="5" name="Rectangle 4"/>
          <p:cNvSpPr/>
          <p:nvPr/>
        </p:nvSpPr>
        <p:spPr>
          <a:xfrm>
            <a:off x="6204922" y="1448856"/>
            <a:ext cx="93968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200" dirty="0"/>
              <a:t>elde tutmak</a:t>
            </a:r>
          </a:p>
        </p:txBody>
      </p:sp>
    </p:spTree>
    <p:extLst>
      <p:ext uri="{BB962C8B-B14F-4D97-AF65-F5344CB8AC3E}">
        <p14:creationId xmlns:p14="http://schemas.microsoft.com/office/powerpoint/2010/main" val="422254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724"/>
            <a:ext cx="5094514" cy="56531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40824" y="2651414"/>
            <a:ext cx="6641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1-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Important documents people keep for a long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time include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; birth and marriage certificates,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driving licenses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, degree certificates and other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qualifications, </a:t>
            </a:r>
            <a:r>
              <a:rPr lang="tr-TR" dirty="0" smtClean="0">
                <a:solidFill>
                  <a:srgbClr val="FF0000"/>
                </a:solidFill>
                <a:latin typeface="Arial" panose="020B0604020202020204" pitchFamily="34" charset="0"/>
              </a:rPr>
              <a:t>financial </a:t>
            </a:r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</a:rPr>
              <a:t>and medical records.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40824" y="4495884"/>
            <a:ext cx="66419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2-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These documents are important when you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apply for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jobs, loans, visas or study. Financial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documents may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be important for calculating taxes.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3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9" y="-1"/>
            <a:ext cx="3857181" cy="690065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610436" y="1774209"/>
            <a:ext cx="232012" cy="2729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/>
          <p:cNvSpPr/>
          <p:nvPr/>
        </p:nvSpPr>
        <p:spPr>
          <a:xfrm>
            <a:off x="1624084" y="3780430"/>
            <a:ext cx="232012" cy="2729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1624084" y="5966346"/>
            <a:ext cx="232012" cy="2729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691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1882"/>
            <a:ext cx="6597979" cy="50219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178" y="0"/>
            <a:ext cx="6975540" cy="367211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18866" y="1965278"/>
            <a:ext cx="232012" cy="2729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805218" y="3358215"/>
            <a:ext cx="232012" cy="2729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05218" y="4113065"/>
            <a:ext cx="232012" cy="2729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5939051" y="867172"/>
            <a:ext cx="232012" cy="2729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5952699" y="1670009"/>
            <a:ext cx="232012" cy="2729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5952699" y="2793671"/>
            <a:ext cx="232012" cy="27295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4294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57" y="0"/>
            <a:ext cx="10481236" cy="586377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52275" y="2747219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penalty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0734" y="3244334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comply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83654" y="3722005"/>
            <a:ext cx="9525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failure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36640" y="4196311"/>
            <a:ext cx="10823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subject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25918" y="4704644"/>
            <a:ext cx="1410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hard copy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0734" y="5209612"/>
            <a:ext cx="9685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period</a:t>
            </a:r>
            <a:endParaRPr lang="tr-T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089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51" y="275742"/>
            <a:ext cx="11676892" cy="41366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16000" y="4520364"/>
            <a:ext cx="10145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1 Some lawyers are not paid unless they win </a:t>
            </a:r>
            <a:r>
              <a:rPr lang="en-US" sz="2000" dirty="0" smtClean="0">
                <a:solidFill>
                  <a:srgbClr val="FF0000"/>
                </a:solidFill>
              </a:rPr>
              <a:t>their cases </a:t>
            </a:r>
            <a:r>
              <a:rPr lang="en-US" sz="2000" dirty="0">
                <a:solidFill>
                  <a:srgbClr val="FF0000"/>
                </a:solidFill>
              </a:rPr>
              <a:t>because they do not charge an hourly </a:t>
            </a:r>
            <a:r>
              <a:rPr lang="en-US" sz="2000" dirty="0" smtClean="0">
                <a:solidFill>
                  <a:srgbClr val="FF0000"/>
                </a:solidFill>
              </a:rPr>
              <a:t>rate but </a:t>
            </a:r>
            <a:r>
              <a:rPr lang="en-US" sz="2000" dirty="0">
                <a:solidFill>
                  <a:srgbClr val="FF0000"/>
                </a:solidFill>
              </a:rPr>
              <a:t>take a percentage of any damages </a:t>
            </a:r>
            <a:r>
              <a:rPr lang="en-US" sz="2000" dirty="0" smtClean="0">
                <a:solidFill>
                  <a:srgbClr val="FF0000"/>
                </a:solidFill>
              </a:rPr>
              <a:t>awarded </a:t>
            </a:r>
            <a:r>
              <a:rPr lang="en-US" sz="2000" dirty="0">
                <a:solidFill>
                  <a:srgbClr val="FF0000"/>
                </a:solidFill>
              </a:rPr>
              <a:t>to their client. Lawyers choose this method </a:t>
            </a:r>
            <a:r>
              <a:rPr lang="en-US" sz="2000" dirty="0" smtClean="0">
                <a:solidFill>
                  <a:srgbClr val="FF0000"/>
                </a:solidFill>
              </a:rPr>
              <a:t>of payment </a:t>
            </a:r>
            <a:r>
              <a:rPr lang="en-US" sz="2000" dirty="0">
                <a:solidFill>
                  <a:srgbClr val="FF0000"/>
                </a:solidFill>
              </a:rPr>
              <a:t>if they are fairly sure the case will </a:t>
            </a:r>
            <a:r>
              <a:rPr lang="en-US" sz="2000" dirty="0" smtClean="0">
                <a:solidFill>
                  <a:srgbClr val="FF0000"/>
                </a:solidFill>
              </a:rPr>
              <a:t>be </a:t>
            </a:r>
            <a:r>
              <a:rPr lang="tr-TR" sz="2000" dirty="0" smtClean="0">
                <a:solidFill>
                  <a:srgbClr val="FF0000"/>
                </a:solidFill>
              </a:rPr>
              <a:t>successful</a:t>
            </a:r>
            <a:r>
              <a:rPr lang="tr-TR" sz="20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16000" y="5574320"/>
            <a:ext cx="101454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2 Lawyer's fees are expensive because a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lawyer's education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is expensive. Lawyers may have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several years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of university debt to pay back.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Likewise, setting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up a legal firm is an expensive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business and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usually requires lawyers to take out loans.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85" y="252923"/>
            <a:ext cx="8708989" cy="6394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7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90" y="91528"/>
            <a:ext cx="5694096" cy="67466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6134" y="2852448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retainer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7907" y="4115191"/>
            <a:ext cx="1082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reduced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0771" y="5377934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flat rate fee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28998" y="6553593"/>
            <a:ext cx="1736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senior partner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91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0694">
            <a:off x="1675493" y="-3219"/>
            <a:ext cx="7569203" cy="70867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952930" y="0"/>
            <a:ext cx="2934269" cy="6209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Rectangle 3"/>
          <p:cNvSpPr/>
          <p:nvPr/>
        </p:nvSpPr>
        <p:spPr>
          <a:xfrm>
            <a:off x="272956" y="648269"/>
            <a:ext cx="1721599" cy="62097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Rectangle 4"/>
          <p:cNvSpPr/>
          <p:nvPr/>
        </p:nvSpPr>
        <p:spPr>
          <a:xfrm>
            <a:off x="4216188" y="2735533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حاسم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6474690" y="2920199"/>
            <a:ext cx="522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اختر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1771577" y="3342376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ملح</a:t>
            </a:r>
            <a:endParaRPr lang="tr-TR" dirty="0"/>
          </a:p>
        </p:txBody>
      </p:sp>
      <p:sp>
        <p:nvSpPr>
          <p:cNvPr id="8" name="Rectangle 7"/>
          <p:cNvSpPr/>
          <p:nvPr/>
        </p:nvSpPr>
        <p:spPr>
          <a:xfrm>
            <a:off x="1018166" y="3753134"/>
            <a:ext cx="11993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الموعد الأخير</a:t>
            </a:r>
            <a:endParaRPr lang="tr-TR" dirty="0"/>
          </a:p>
        </p:txBody>
      </p:sp>
      <p:sp>
        <p:nvSpPr>
          <p:cNvPr id="9" name="Rectangle 8"/>
          <p:cNvSpPr/>
          <p:nvPr/>
        </p:nvSpPr>
        <p:spPr>
          <a:xfrm>
            <a:off x="5698339" y="4245820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عبء العمل</a:t>
            </a:r>
            <a:endParaRPr lang="tr-TR" dirty="0"/>
          </a:p>
        </p:txBody>
      </p:sp>
      <p:sp>
        <p:nvSpPr>
          <p:cNvPr id="10" name="Rectangle 9"/>
          <p:cNvSpPr/>
          <p:nvPr/>
        </p:nvSpPr>
        <p:spPr>
          <a:xfrm>
            <a:off x="1483758" y="4894809"/>
            <a:ext cx="622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واقعي</a:t>
            </a:r>
            <a:endParaRPr lang="tr-TR" dirty="0"/>
          </a:p>
        </p:txBody>
      </p:sp>
      <p:sp>
        <p:nvSpPr>
          <p:cNvPr id="11" name="Rectangle 10"/>
          <p:cNvSpPr/>
          <p:nvPr/>
        </p:nvSpPr>
        <p:spPr>
          <a:xfrm>
            <a:off x="8729952" y="4918626"/>
            <a:ext cx="74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الأولوية</a:t>
            </a:r>
            <a:endParaRPr lang="tr-TR" dirty="0"/>
          </a:p>
        </p:txBody>
      </p:sp>
      <p:sp>
        <p:nvSpPr>
          <p:cNvPr id="12" name="Rectangle 11"/>
          <p:cNvSpPr/>
          <p:nvPr/>
        </p:nvSpPr>
        <p:spPr>
          <a:xfrm>
            <a:off x="8774115" y="5233177"/>
            <a:ext cx="58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ماطل</a:t>
            </a:r>
            <a:endParaRPr lang="tr-TR" dirty="0"/>
          </a:p>
        </p:txBody>
      </p:sp>
      <p:sp>
        <p:nvSpPr>
          <p:cNvPr id="13" name="Rectangle 12"/>
          <p:cNvSpPr/>
          <p:nvPr/>
        </p:nvSpPr>
        <p:spPr>
          <a:xfrm>
            <a:off x="1584747" y="5476025"/>
            <a:ext cx="5886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تأجيل</a:t>
            </a:r>
            <a:endParaRPr lang="tr-TR" dirty="0"/>
          </a:p>
        </p:txBody>
      </p:sp>
      <p:sp>
        <p:nvSpPr>
          <p:cNvPr id="14" name="Rectangle 13"/>
          <p:cNvSpPr/>
          <p:nvPr/>
        </p:nvSpPr>
        <p:spPr>
          <a:xfrm>
            <a:off x="1676362" y="6025065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 smtClean="0"/>
              <a:t>تقدم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08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809" y="-10845"/>
            <a:ext cx="7500648" cy="6853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61009" y="1589705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1009" y="201709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A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5143" y="2444481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G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5143" y="2871869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D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50133" y="1589705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50133" y="2017093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B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75781" y="2444481"/>
            <a:ext cx="338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F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3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905" y="43542"/>
            <a:ext cx="7792724" cy="6742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02856" y="1415534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options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23843" y="1784866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refunded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67085" y="2533134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considerably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1336" y="3318079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up front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67085" y="4103024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prominence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3859" y="4826391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billing procedures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86211" y="5488248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expertise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61791" y="6295356"/>
            <a:ext cx="11336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latin typeface="Arial" panose="020B0604020202020204" pitchFamily="34" charset="0"/>
              </a:rPr>
              <a:t>payment</a:t>
            </a:r>
            <a:endParaRPr lang="tr-T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71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648793" cy="43828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11" y="2698640"/>
            <a:ext cx="4580953" cy="33683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73764" y="2995448"/>
            <a:ext cx="5067840" cy="3436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Rectangle 3"/>
          <p:cNvSpPr/>
          <p:nvPr/>
        </p:nvSpPr>
        <p:spPr>
          <a:xfrm>
            <a:off x="6600794" y="383990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1-People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can be arrested for breaking and entering,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theft, trespassing, assault and battery, murder, drug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crimes, human trafficking, drink driving, speeding etc.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00794" y="491724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2-After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someone is arrested they are held in custody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and booked, which means a police officer notes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their personal details. Following this, they may be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offered bail, usually in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return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for a fee. The person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will then be formally charged with a crime and will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usually find a lawyer to argue their case.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02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04" y="135184"/>
            <a:ext cx="7329579" cy="65139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5915" y="1407889"/>
            <a:ext cx="670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000" dirty="0"/>
              <a:t>مذكرة</a:t>
            </a:r>
            <a:endParaRPr lang="tr-TR" sz="2000" dirty="0"/>
          </a:p>
        </p:txBody>
      </p:sp>
      <p:sp>
        <p:nvSpPr>
          <p:cNvPr id="5" name="Rectangle 4"/>
          <p:cNvSpPr/>
          <p:nvPr/>
        </p:nvSpPr>
        <p:spPr>
          <a:xfrm>
            <a:off x="1687417" y="2897493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كفالة</a:t>
            </a:r>
            <a:endParaRPr lang="tr-TR" dirty="0"/>
          </a:p>
        </p:txBody>
      </p:sp>
      <p:sp>
        <p:nvSpPr>
          <p:cNvPr id="6" name="Rectangle 5"/>
          <p:cNvSpPr/>
          <p:nvPr/>
        </p:nvSpPr>
        <p:spPr>
          <a:xfrm>
            <a:off x="3515214" y="3954018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اتهام</a:t>
            </a:r>
            <a:endParaRPr lang="tr-TR" dirty="0"/>
          </a:p>
        </p:txBody>
      </p:sp>
      <p:sp>
        <p:nvSpPr>
          <p:cNvPr id="7" name="Rectangle 6"/>
          <p:cNvSpPr/>
          <p:nvPr/>
        </p:nvSpPr>
        <p:spPr>
          <a:xfrm>
            <a:off x="7691683" y="2897493"/>
            <a:ext cx="1292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/>
              <a:t>صفقة المساومة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9253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52" y="338864"/>
            <a:ext cx="6466896" cy="60665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6662" y="3317554"/>
            <a:ext cx="43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6661" y="4247877"/>
            <a:ext cx="43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6661" y="5287384"/>
            <a:ext cx="436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48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50772" cy="6891218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750627" y="832514"/>
            <a:ext cx="341194" cy="36848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723331" y="2772770"/>
            <a:ext cx="341194" cy="36848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Oval 5"/>
          <p:cNvSpPr/>
          <p:nvPr/>
        </p:nvSpPr>
        <p:spPr>
          <a:xfrm>
            <a:off x="709683" y="4726674"/>
            <a:ext cx="341194" cy="36848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709683" y="5563285"/>
            <a:ext cx="341194" cy="36848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010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37" y="125678"/>
            <a:ext cx="10610193" cy="653499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5650173" y="1487606"/>
            <a:ext cx="1924334" cy="136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549488" y="2513463"/>
            <a:ext cx="1335206" cy="136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7142328" y="3075296"/>
            <a:ext cx="1924334" cy="136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7772399" y="4067033"/>
            <a:ext cx="1112295" cy="34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818262" y="5472752"/>
            <a:ext cx="2928271" cy="2047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9603473" y="6007290"/>
            <a:ext cx="1112295" cy="341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988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5" y="0"/>
            <a:ext cx="11556124" cy="39047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176" y="3994336"/>
            <a:ext cx="11100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1-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If a child commits a crime they may be taken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into police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custody and their parents or guardians will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be contacted. The child will then either be held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in a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juvenile correctional facility or allowed to go with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their parents or guardians. In either situation,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</a:rPr>
              <a:t>case is referred to a juvenile court which </a:t>
            </a:r>
            <a:r>
              <a:rPr lang="en-US" dirty="0" smtClean="0">
                <a:solidFill>
                  <a:srgbClr val="FF0000"/>
                </a:solidFill>
              </a:rPr>
              <a:t>decides whether </a:t>
            </a:r>
            <a:r>
              <a:rPr lang="en-US" dirty="0">
                <a:solidFill>
                  <a:srgbClr val="FF0000"/>
                </a:solidFill>
              </a:rPr>
              <a:t>to try the child in court, or give them </a:t>
            </a:r>
            <a:r>
              <a:rPr lang="en-US" dirty="0" smtClean="0">
                <a:solidFill>
                  <a:srgbClr val="FF0000"/>
                </a:solidFill>
              </a:rPr>
              <a:t>a lecture </a:t>
            </a:r>
            <a:r>
              <a:rPr lang="en-US" dirty="0">
                <a:solidFill>
                  <a:srgbClr val="FF0000"/>
                </a:solidFill>
              </a:rPr>
              <a:t>of the record about their offense. </a:t>
            </a:r>
            <a:r>
              <a:rPr lang="en-US" dirty="0" smtClean="0">
                <a:solidFill>
                  <a:srgbClr val="FF0000"/>
                </a:solidFill>
              </a:rPr>
              <a:t>This depends </a:t>
            </a:r>
            <a:r>
              <a:rPr lang="en-US" dirty="0">
                <a:solidFill>
                  <a:srgbClr val="FF0000"/>
                </a:solidFill>
              </a:rPr>
              <a:t>on how serious the crime is.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176" y="5284239"/>
            <a:ext cx="1143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2- In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general, punishments for children are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designed to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punish the child for what they've done but to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also give them a chance to learn from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their mistakes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. They are generally less severe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than adult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punishments and often involve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community service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, probation and counseling. For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more serious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offenses, children may have to pay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fines and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even spend time in prison.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55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80096" cy="564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6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296" y="-1"/>
            <a:ext cx="6223414" cy="6841565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3316406" y="1965278"/>
            <a:ext cx="341194" cy="36848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Oval 3"/>
          <p:cNvSpPr/>
          <p:nvPr/>
        </p:nvSpPr>
        <p:spPr>
          <a:xfrm>
            <a:off x="3302758" y="4155745"/>
            <a:ext cx="341194" cy="36848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3316406" y="5498654"/>
            <a:ext cx="341194" cy="368489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4499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"/>
          <a:stretch/>
        </p:blipFill>
        <p:spPr>
          <a:xfrm>
            <a:off x="1320799" y="393228"/>
            <a:ext cx="8911771" cy="60422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83544" y="2627089"/>
            <a:ext cx="23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83544" y="3737431"/>
            <a:ext cx="23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12572" y="4865496"/>
            <a:ext cx="2322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3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85" y="0"/>
            <a:ext cx="7759745" cy="68187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241301" y="2602889"/>
            <a:ext cx="17157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Arial" panose="020B0604020202020204" pitchFamily="34" charset="0"/>
              </a:rPr>
              <a:t>off-the-record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38457" y="3040046"/>
            <a:ext cx="7857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</a:rPr>
              <a:t>liable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5914" y="3409378"/>
            <a:ext cx="9541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</a:rPr>
              <a:t>lecture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57835" y="3783393"/>
            <a:ext cx="10567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</a:rPr>
              <a:t>juvenile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42588" y="4554519"/>
            <a:ext cx="984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</a:rPr>
              <a:t>waived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01212" y="5173342"/>
            <a:ext cx="13115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</a:rPr>
              <a:t>expunged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11323" y="5932944"/>
            <a:ext cx="1168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dirty="0">
                <a:solidFill>
                  <a:srgbClr val="FF0000"/>
                </a:solidFill>
                <a:latin typeface="Arial" panose="020B0604020202020204" pitchFamily="34" charset="0"/>
              </a:rPr>
              <a:t>detained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2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78" y="47298"/>
            <a:ext cx="9696912" cy="66996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65779" y="668740"/>
            <a:ext cx="423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65779" y="1168527"/>
            <a:ext cx="423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65779" y="1618657"/>
            <a:ext cx="423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65779" y="2068787"/>
            <a:ext cx="423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8348" y="668739"/>
            <a:ext cx="423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8347" y="1130404"/>
            <a:ext cx="423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E</a:t>
            </a:r>
            <a:endParaRPr lang="tr-TR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7877" y="1621476"/>
            <a:ext cx="4230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</a:t>
            </a:r>
            <a:endParaRPr lang="tr-TR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02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"/>
          <a:stretch/>
        </p:blipFill>
        <p:spPr>
          <a:xfrm>
            <a:off x="2177143" y="154943"/>
            <a:ext cx="7765141" cy="64758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91542" y="1959430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B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91542" y="2431144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1542" y="2902858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G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83086" y="1944916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97600" y="2423887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E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6628" y="2902858"/>
            <a:ext cx="464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D</a:t>
            </a:r>
            <a:endParaRPr lang="tr-T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4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/>
          <a:stretch/>
        </p:blipFill>
        <p:spPr>
          <a:xfrm>
            <a:off x="2452914" y="177914"/>
            <a:ext cx="6183086" cy="651826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20998" y="2141249"/>
            <a:ext cx="11817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progress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00288" y="2510581"/>
            <a:ext cx="12121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workload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3764" y="3437048"/>
            <a:ext cx="1152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to-do list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64655" y="3744635"/>
            <a:ext cx="910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urgent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72114" y="4363515"/>
            <a:ext cx="9268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crucial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68184" y="5249265"/>
            <a:ext cx="6543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task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400534" y="5572214"/>
            <a:ext cx="10550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realistic</a:t>
            </a:r>
            <a:endParaRPr lang="tr-TR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69521" y="6175732"/>
            <a:ext cx="1156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000" b="0" i="0" u="none" strike="noStrike" baseline="0" dirty="0" smtClean="0">
                <a:solidFill>
                  <a:srgbClr val="FF0000"/>
                </a:solidFill>
                <a:latin typeface="Arial" panose="020B0604020202020204" pitchFamily="34" charset="0"/>
              </a:rPr>
              <a:t>deadline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67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33" y="145140"/>
            <a:ext cx="9304762" cy="1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17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3480"/>
            <a:ext cx="4775200" cy="684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371"/>
            <a:ext cx="7807702" cy="394368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5850" y="3963622"/>
            <a:ext cx="105809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1-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People record their appointments and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deadlines in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personal planners, on wall calendars and on</a:t>
            </a:r>
          </a:p>
          <a:p>
            <a:r>
              <a:rPr lang="tr-TR" dirty="0">
                <a:solidFill>
                  <a:srgbClr val="FF0000"/>
                </a:solidFill>
                <a:latin typeface="Arial" panose="020B0604020202020204" pitchFamily="34" charset="0"/>
              </a:rPr>
              <a:t>computer calendar programs.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5850" y="4737500"/>
            <a:ext cx="100077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2-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It allows all the firm's employees to see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what important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cases and deadlines are coming up. It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also means employees can easily find out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</a:rPr>
              <a:t>what other 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employees are working on, where they are</a:t>
            </a:r>
          </a:p>
          <a:p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</a:rPr>
              <a:t>and when they have free time.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9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956645" cy="70453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23683" y="2671128"/>
            <a:ext cx="20934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wall calendar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21958" y="3733632"/>
            <a:ext cx="7119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to track the movements and appointments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of </a:t>
            </a:r>
            <a:r>
              <a:rPr lang="tr-TR" sz="20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employees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6108" y="4488887"/>
            <a:ext cx="16085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tickler file</a:t>
            </a:r>
            <a:endParaRPr lang="tr-TR" sz="20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2895" y="5472331"/>
            <a:ext cx="27430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rgbClr val="FF0000"/>
                </a:solidFill>
                <a:latin typeface="Arial" panose="020B0604020202020204" pitchFamily="34" charset="0"/>
              </a:rPr>
              <a:t>software program</a:t>
            </a:r>
            <a:endParaRPr lang="tr-T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7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3405</TotalTime>
  <Words>674</Words>
  <Application>Microsoft Office PowerPoint</Application>
  <PresentationFormat>Widescreen</PresentationFormat>
  <Paragraphs>121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25</cp:revision>
  <dcterms:created xsi:type="dcterms:W3CDTF">2018-12-01T14:39:23Z</dcterms:created>
  <dcterms:modified xsi:type="dcterms:W3CDTF">2019-04-20T18:37:16Z</dcterms:modified>
</cp:coreProperties>
</file>