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slides/slide99.xml" ContentType="application/vnd.openxmlformats-officedocument.presentationml.slide+xml"/>
  <Override PartName="/ppt/diagrams/layout1.xml" ContentType="application/vnd.openxmlformats-officedocument.drawingml.diagramLayout+xml"/>
  <Override PartName="/ppt/diagrams/data2.xml" ContentType="application/vnd.openxmlformats-officedocument.drawingml.diagramData+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viewProps.xml" ContentType="application/vnd.openxmlformats-officedocument.presentationml.viewProps+xml"/>
  <Override PartName="/ppt/diagrams/colors4.xml" ContentType="application/vnd.openxmlformats-officedocument.drawingml.diagramColor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Layouts/slideLayout7.xml" ContentType="application/vnd.openxmlformats-officedocument.presentationml.slideLayout+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slides/slide89.xml" ContentType="application/vnd.openxmlformats-officedocument.presentationml.slide+xml"/>
  <Override PartName="/ppt/slides/slide98.xml" ContentType="application/vnd.openxmlformats-officedocument.presentationml.slide+xml"/>
  <Override PartName="/ppt/slides/slide108.xml" ContentType="application/vnd.openxmlformats-officedocument.presentationml.slide+xml"/>
  <Override PartName="/ppt/diagrams/data3.xml" ContentType="application/vnd.openxmlformats-officedocument.drawingml.diagramData+xml"/>
  <Override PartName="/ppt/diagrams/colors5.xml" ContentType="application/vnd.openxmlformats-officedocument.drawingml.diagramColors+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diagrams/layout3.xml" ContentType="application/vnd.openxmlformats-officedocument.drawingml.diagramLayout+xml"/>
  <Override PartName="/ppt/diagrams/data4.xml" ContentType="application/vnd.openxmlformats-officedocument.drawingml.diagramData+xml"/>
  <Override PartName="/ppt/slides/slide79.xml" ContentType="application/vnd.openxmlformats-officedocument.presentationml.slide+xml"/>
  <Override PartName="/ppt/slides/slide109.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6" r:id="rId2"/>
    <p:sldId id="257" r:id="rId3"/>
    <p:sldId id="346" r:id="rId4"/>
    <p:sldId id="258" r:id="rId5"/>
    <p:sldId id="347" r:id="rId6"/>
    <p:sldId id="348" r:id="rId7"/>
    <p:sldId id="349" r:id="rId8"/>
    <p:sldId id="350" r:id="rId9"/>
    <p:sldId id="351" r:id="rId10"/>
    <p:sldId id="352" r:id="rId11"/>
    <p:sldId id="353" r:id="rId12"/>
    <p:sldId id="354" r:id="rId13"/>
    <p:sldId id="355" r:id="rId14"/>
    <p:sldId id="356" r:id="rId15"/>
    <p:sldId id="357" r:id="rId16"/>
    <p:sldId id="259" r:id="rId17"/>
    <p:sldId id="359" r:id="rId18"/>
    <p:sldId id="360" r:id="rId19"/>
    <p:sldId id="361" r:id="rId20"/>
    <p:sldId id="362" r:id="rId21"/>
    <p:sldId id="363" r:id="rId22"/>
    <p:sldId id="364" r:id="rId23"/>
    <p:sldId id="365" r:id="rId24"/>
    <p:sldId id="358" r:id="rId25"/>
    <p:sldId id="260" r:id="rId26"/>
    <p:sldId id="261" r:id="rId27"/>
    <p:sldId id="262" r:id="rId28"/>
    <p:sldId id="263" r:id="rId29"/>
    <p:sldId id="264" r:id="rId30"/>
    <p:sldId id="265" r:id="rId31"/>
    <p:sldId id="266" r:id="rId32"/>
    <p:sldId id="366" r:id="rId33"/>
    <p:sldId id="267" r:id="rId34"/>
    <p:sldId id="268" r:id="rId35"/>
    <p:sldId id="269" r:id="rId36"/>
    <p:sldId id="270" r:id="rId37"/>
    <p:sldId id="271" r:id="rId38"/>
    <p:sldId id="272" r:id="rId39"/>
    <p:sldId id="273" r:id="rId40"/>
    <p:sldId id="274" r:id="rId41"/>
    <p:sldId id="275" r:id="rId42"/>
    <p:sldId id="276" r:id="rId43"/>
    <p:sldId id="277" r:id="rId44"/>
    <p:sldId id="278" r:id="rId45"/>
    <p:sldId id="279" r:id="rId46"/>
    <p:sldId id="280" r:id="rId47"/>
    <p:sldId id="281" r:id="rId48"/>
    <p:sldId id="282" r:id="rId49"/>
    <p:sldId id="283" r:id="rId50"/>
    <p:sldId id="284" r:id="rId51"/>
    <p:sldId id="285" r:id="rId52"/>
    <p:sldId id="286" r:id="rId53"/>
    <p:sldId id="287" r:id="rId54"/>
    <p:sldId id="288" r:id="rId55"/>
    <p:sldId id="289" r:id="rId56"/>
    <p:sldId id="290" r:id="rId57"/>
    <p:sldId id="291" r:id="rId58"/>
    <p:sldId id="292" r:id="rId59"/>
    <p:sldId id="293" r:id="rId60"/>
    <p:sldId id="294" r:id="rId61"/>
    <p:sldId id="295" r:id="rId62"/>
    <p:sldId id="296" r:id="rId63"/>
    <p:sldId id="297" r:id="rId64"/>
    <p:sldId id="298" r:id="rId65"/>
    <p:sldId id="299" r:id="rId66"/>
    <p:sldId id="300" r:id="rId67"/>
    <p:sldId id="301" r:id="rId68"/>
    <p:sldId id="302" r:id="rId69"/>
    <p:sldId id="303" r:id="rId70"/>
    <p:sldId id="304" r:id="rId71"/>
    <p:sldId id="305" r:id="rId72"/>
    <p:sldId id="306" r:id="rId73"/>
    <p:sldId id="307" r:id="rId74"/>
    <p:sldId id="308" r:id="rId75"/>
    <p:sldId id="309" r:id="rId76"/>
    <p:sldId id="310" r:id="rId77"/>
    <p:sldId id="311" r:id="rId78"/>
    <p:sldId id="312" r:id="rId79"/>
    <p:sldId id="313" r:id="rId80"/>
    <p:sldId id="314" r:id="rId81"/>
    <p:sldId id="315" r:id="rId82"/>
    <p:sldId id="316" r:id="rId83"/>
    <p:sldId id="317" r:id="rId84"/>
    <p:sldId id="318" r:id="rId85"/>
    <p:sldId id="319" r:id="rId86"/>
    <p:sldId id="320" r:id="rId87"/>
    <p:sldId id="321" r:id="rId88"/>
    <p:sldId id="322" r:id="rId89"/>
    <p:sldId id="323" r:id="rId90"/>
    <p:sldId id="324" r:id="rId91"/>
    <p:sldId id="325" r:id="rId92"/>
    <p:sldId id="326" r:id="rId93"/>
    <p:sldId id="327" r:id="rId94"/>
    <p:sldId id="328" r:id="rId95"/>
    <p:sldId id="329" r:id="rId96"/>
    <p:sldId id="330" r:id="rId97"/>
    <p:sldId id="331" r:id="rId98"/>
    <p:sldId id="332" r:id="rId99"/>
    <p:sldId id="333" r:id="rId100"/>
    <p:sldId id="334" r:id="rId101"/>
    <p:sldId id="335" r:id="rId102"/>
    <p:sldId id="336" r:id="rId103"/>
    <p:sldId id="337" r:id="rId104"/>
    <p:sldId id="338" r:id="rId105"/>
    <p:sldId id="339" r:id="rId106"/>
    <p:sldId id="340" r:id="rId107"/>
    <p:sldId id="341" r:id="rId108"/>
    <p:sldId id="342" r:id="rId109"/>
    <p:sldId id="343" r:id="rId110"/>
    <p:sldId id="344" r:id="rId111"/>
    <p:sldId id="345" r:id="rId112"/>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p:scale>
          <a:sx n="80" d="100"/>
          <a:sy n="80" d="100"/>
        </p:scale>
        <p:origin x="-1086" y="22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slide" Target="slides/slide109.xml"/><Relationship Id="rId115"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6A626AF-50B7-4B23-BA99-EB301B801165}" type="doc">
      <dgm:prSet loTypeId="urn:microsoft.com/office/officeart/2005/8/layout/arrow5" loCatId="process" qsTypeId="urn:microsoft.com/office/officeart/2005/8/quickstyle/simple1" qsCatId="simple" csTypeId="urn:microsoft.com/office/officeart/2005/8/colors/accent1_2" csCatId="accent1" phldr="1"/>
      <dgm:spPr/>
      <dgm:t>
        <a:bodyPr/>
        <a:lstStyle/>
        <a:p>
          <a:pPr rtl="1"/>
          <a:endParaRPr lang="ar-IQ"/>
        </a:p>
      </dgm:t>
    </dgm:pt>
    <dgm:pt modelId="{D5E5554F-0CD0-4711-84F7-DAEDE37D4C58}">
      <dgm:prSet phldrT="[Text]"/>
      <dgm:spPr/>
      <dgm:t>
        <a:bodyPr/>
        <a:lstStyle/>
        <a:p>
          <a:pPr rtl="1"/>
          <a:r>
            <a:rPr lang="ar-IQ" dirty="0" smtClean="0"/>
            <a:t>هو حق فردي أي ذا طابع فردي</a:t>
          </a:r>
          <a:endParaRPr lang="ar-IQ" dirty="0"/>
        </a:p>
      </dgm:t>
    </dgm:pt>
    <dgm:pt modelId="{B1625A45-9F5C-412E-98A0-DD69618BD7E8}" type="parTrans" cxnId="{497C8F66-9332-4EE4-81B7-732280793DEB}">
      <dgm:prSet/>
      <dgm:spPr/>
      <dgm:t>
        <a:bodyPr/>
        <a:lstStyle/>
        <a:p>
          <a:pPr rtl="1"/>
          <a:endParaRPr lang="ar-IQ"/>
        </a:p>
      </dgm:t>
    </dgm:pt>
    <dgm:pt modelId="{424D5EC8-4723-47F4-B614-384EBC2E6735}" type="sibTrans" cxnId="{497C8F66-9332-4EE4-81B7-732280793DEB}">
      <dgm:prSet/>
      <dgm:spPr/>
      <dgm:t>
        <a:bodyPr/>
        <a:lstStyle/>
        <a:p>
          <a:pPr rtl="1"/>
          <a:endParaRPr lang="ar-IQ"/>
        </a:p>
      </dgm:t>
    </dgm:pt>
    <dgm:pt modelId="{B075BBE0-C7B8-49CD-97B6-213B5C2C40C6}">
      <dgm:prSet phldrT="[Text]"/>
      <dgm:spPr/>
      <dgm:t>
        <a:bodyPr/>
        <a:lstStyle/>
        <a:p>
          <a:pPr rtl="1"/>
          <a:r>
            <a:rPr lang="ar-IQ" dirty="0" smtClean="0"/>
            <a:t>وهو في الوقت نفسه ذا طابع اجتماعي</a:t>
          </a:r>
          <a:endParaRPr lang="ar-IQ" dirty="0"/>
        </a:p>
      </dgm:t>
    </dgm:pt>
    <dgm:pt modelId="{F4D9C1EB-4948-4915-95A9-7D0F923A70FA}" type="parTrans" cxnId="{588FB5D9-BC35-4571-A361-890866B1D291}">
      <dgm:prSet/>
      <dgm:spPr/>
      <dgm:t>
        <a:bodyPr/>
        <a:lstStyle/>
        <a:p>
          <a:pPr rtl="1"/>
          <a:endParaRPr lang="ar-IQ"/>
        </a:p>
      </dgm:t>
    </dgm:pt>
    <dgm:pt modelId="{C54AA47D-447C-42F6-A927-64B0C9FD066E}" type="sibTrans" cxnId="{588FB5D9-BC35-4571-A361-890866B1D291}">
      <dgm:prSet/>
      <dgm:spPr/>
      <dgm:t>
        <a:bodyPr/>
        <a:lstStyle/>
        <a:p>
          <a:pPr rtl="1"/>
          <a:endParaRPr lang="ar-IQ"/>
        </a:p>
      </dgm:t>
    </dgm:pt>
    <dgm:pt modelId="{F9EE00BA-A119-4293-B857-A15740BB88D0}" type="pres">
      <dgm:prSet presAssocID="{86A626AF-50B7-4B23-BA99-EB301B801165}" presName="diagram" presStyleCnt="0">
        <dgm:presLayoutVars>
          <dgm:dir/>
          <dgm:resizeHandles val="exact"/>
        </dgm:presLayoutVars>
      </dgm:prSet>
      <dgm:spPr/>
      <dgm:t>
        <a:bodyPr/>
        <a:lstStyle/>
        <a:p>
          <a:pPr rtl="1"/>
          <a:endParaRPr lang="ar-IQ"/>
        </a:p>
      </dgm:t>
    </dgm:pt>
    <dgm:pt modelId="{D2602386-EF1F-4AD6-A94E-D0E8820F404E}" type="pres">
      <dgm:prSet presAssocID="{D5E5554F-0CD0-4711-84F7-DAEDE37D4C58}" presName="arrow" presStyleLbl="node1" presStyleIdx="0" presStyleCnt="2">
        <dgm:presLayoutVars>
          <dgm:bulletEnabled val="1"/>
        </dgm:presLayoutVars>
      </dgm:prSet>
      <dgm:spPr/>
      <dgm:t>
        <a:bodyPr/>
        <a:lstStyle/>
        <a:p>
          <a:pPr rtl="1"/>
          <a:endParaRPr lang="ar-IQ"/>
        </a:p>
      </dgm:t>
    </dgm:pt>
    <dgm:pt modelId="{BC97DEB4-0726-4D70-AFF1-3F09FE0E97EA}" type="pres">
      <dgm:prSet presAssocID="{B075BBE0-C7B8-49CD-97B6-213B5C2C40C6}" presName="arrow" presStyleLbl="node1" presStyleIdx="1" presStyleCnt="2">
        <dgm:presLayoutVars>
          <dgm:bulletEnabled val="1"/>
        </dgm:presLayoutVars>
      </dgm:prSet>
      <dgm:spPr/>
      <dgm:t>
        <a:bodyPr/>
        <a:lstStyle/>
        <a:p>
          <a:pPr rtl="1"/>
          <a:endParaRPr lang="ar-IQ"/>
        </a:p>
      </dgm:t>
    </dgm:pt>
  </dgm:ptLst>
  <dgm:cxnLst>
    <dgm:cxn modelId="{497C8F66-9332-4EE4-81B7-732280793DEB}" srcId="{86A626AF-50B7-4B23-BA99-EB301B801165}" destId="{D5E5554F-0CD0-4711-84F7-DAEDE37D4C58}" srcOrd="0" destOrd="0" parTransId="{B1625A45-9F5C-412E-98A0-DD69618BD7E8}" sibTransId="{424D5EC8-4723-47F4-B614-384EBC2E6735}"/>
    <dgm:cxn modelId="{D4FDD474-E185-41DA-8D92-19B1C4ED4825}" type="presOf" srcId="{B075BBE0-C7B8-49CD-97B6-213B5C2C40C6}" destId="{BC97DEB4-0726-4D70-AFF1-3F09FE0E97EA}" srcOrd="0" destOrd="0" presId="urn:microsoft.com/office/officeart/2005/8/layout/arrow5"/>
    <dgm:cxn modelId="{C8DD9BC6-359C-4D04-A959-A4948D1B2DAF}" type="presOf" srcId="{D5E5554F-0CD0-4711-84F7-DAEDE37D4C58}" destId="{D2602386-EF1F-4AD6-A94E-D0E8820F404E}" srcOrd="0" destOrd="0" presId="urn:microsoft.com/office/officeart/2005/8/layout/arrow5"/>
    <dgm:cxn modelId="{588FB5D9-BC35-4571-A361-890866B1D291}" srcId="{86A626AF-50B7-4B23-BA99-EB301B801165}" destId="{B075BBE0-C7B8-49CD-97B6-213B5C2C40C6}" srcOrd="1" destOrd="0" parTransId="{F4D9C1EB-4948-4915-95A9-7D0F923A70FA}" sibTransId="{C54AA47D-447C-42F6-A927-64B0C9FD066E}"/>
    <dgm:cxn modelId="{8EEA598B-F956-4E6A-934D-7CD7423D1250}" type="presOf" srcId="{86A626AF-50B7-4B23-BA99-EB301B801165}" destId="{F9EE00BA-A119-4293-B857-A15740BB88D0}" srcOrd="0" destOrd="0" presId="urn:microsoft.com/office/officeart/2005/8/layout/arrow5"/>
    <dgm:cxn modelId="{0AB05DE5-4DC4-4760-AF00-7F46C4E7BA10}" type="presParOf" srcId="{F9EE00BA-A119-4293-B857-A15740BB88D0}" destId="{D2602386-EF1F-4AD6-A94E-D0E8820F404E}" srcOrd="0" destOrd="0" presId="urn:microsoft.com/office/officeart/2005/8/layout/arrow5"/>
    <dgm:cxn modelId="{5CDD6861-0DF9-4E24-A59B-E4DC439E0E00}" type="presParOf" srcId="{F9EE00BA-A119-4293-B857-A15740BB88D0}" destId="{BC97DEB4-0726-4D70-AFF1-3F09FE0E97EA}" srcOrd="1" destOrd="0" presId="urn:microsoft.com/office/officeart/2005/8/layout/arrow5"/>
  </dgm:cxnLst>
  <dgm:bg/>
  <dgm:whole/>
</dgm:dataModel>
</file>

<file path=ppt/diagrams/data2.xml><?xml version="1.0" encoding="utf-8"?>
<dgm:dataModel xmlns:dgm="http://schemas.openxmlformats.org/drawingml/2006/diagram" xmlns:a="http://schemas.openxmlformats.org/drawingml/2006/main">
  <dgm:ptLst>
    <dgm:pt modelId="{6EEDA2FD-D8D8-46BC-A385-A83850022520}" type="doc">
      <dgm:prSet loTypeId="urn:microsoft.com/office/officeart/2005/8/layout/process4" loCatId="list" qsTypeId="urn:microsoft.com/office/officeart/2005/8/quickstyle/simple1" qsCatId="simple" csTypeId="urn:microsoft.com/office/officeart/2005/8/colors/accent1_2" csCatId="accent1" phldr="1"/>
      <dgm:spPr/>
      <dgm:t>
        <a:bodyPr/>
        <a:lstStyle/>
        <a:p>
          <a:pPr rtl="1"/>
          <a:endParaRPr lang="ar-IQ"/>
        </a:p>
      </dgm:t>
    </dgm:pt>
    <dgm:pt modelId="{99B215CB-7AD1-490D-83E5-40D51EFD4CB7}">
      <dgm:prSet phldrT="[Text]"/>
      <dgm:spPr/>
      <dgm:t>
        <a:bodyPr/>
        <a:lstStyle/>
        <a:p>
          <a:pPr rtl="1"/>
          <a:r>
            <a:rPr lang="ar-IQ" dirty="0" smtClean="0"/>
            <a:t>متى تبدأ الحياة؟</a:t>
          </a:r>
          <a:endParaRPr lang="ar-IQ" dirty="0"/>
        </a:p>
      </dgm:t>
    </dgm:pt>
    <dgm:pt modelId="{7FD0446A-13C2-4ECA-94CA-5E1576FF1796}" type="parTrans" cxnId="{A48E3EC6-3E80-415C-9E4D-A25165316C65}">
      <dgm:prSet/>
      <dgm:spPr/>
      <dgm:t>
        <a:bodyPr/>
        <a:lstStyle/>
        <a:p>
          <a:pPr rtl="1"/>
          <a:endParaRPr lang="ar-IQ"/>
        </a:p>
      </dgm:t>
    </dgm:pt>
    <dgm:pt modelId="{95F41F09-F002-4B89-B0B3-DA9575C9544E}" type="sibTrans" cxnId="{A48E3EC6-3E80-415C-9E4D-A25165316C65}">
      <dgm:prSet/>
      <dgm:spPr/>
      <dgm:t>
        <a:bodyPr/>
        <a:lstStyle/>
        <a:p>
          <a:pPr rtl="1"/>
          <a:endParaRPr lang="ar-IQ"/>
        </a:p>
      </dgm:t>
    </dgm:pt>
    <dgm:pt modelId="{45C7717C-EDFF-4362-8058-9DAA7CA20A1F}">
      <dgm:prSet phldrT="[Text]"/>
      <dgm:spPr/>
      <dgm:t>
        <a:bodyPr/>
        <a:lstStyle/>
        <a:p>
          <a:pPr rtl="1"/>
          <a:r>
            <a:rPr lang="ar-IQ" dirty="0" smtClean="0"/>
            <a:t>ما هي اللحظة التي تنتهي فيها مرحلة اعتبار المجني عليه جنيناً؟</a:t>
          </a:r>
          <a:endParaRPr lang="ar-IQ" dirty="0"/>
        </a:p>
      </dgm:t>
    </dgm:pt>
    <dgm:pt modelId="{914F4E22-BD94-47DD-8750-DBEC613F4C11}" type="parTrans" cxnId="{B0EFD940-76D3-4BAA-A96E-E7A539248A70}">
      <dgm:prSet/>
      <dgm:spPr/>
      <dgm:t>
        <a:bodyPr/>
        <a:lstStyle/>
        <a:p>
          <a:pPr rtl="1"/>
          <a:endParaRPr lang="ar-IQ"/>
        </a:p>
      </dgm:t>
    </dgm:pt>
    <dgm:pt modelId="{DA133C9B-3958-4B7F-874D-8EE344CBAED2}" type="sibTrans" cxnId="{B0EFD940-76D3-4BAA-A96E-E7A539248A70}">
      <dgm:prSet/>
      <dgm:spPr/>
      <dgm:t>
        <a:bodyPr/>
        <a:lstStyle/>
        <a:p>
          <a:pPr rtl="1"/>
          <a:endParaRPr lang="ar-IQ"/>
        </a:p>
      </dgm:t>
    </dgm:pt>
    <dgm:pt modelId="{9AC5FB08-C319-4ADA-A3AC-D4661743774E}">
      <dgm:prSet phldrT="[Text]"/>
      <dgm:spPr/>
      <dgm:t>
        <a:bodyPr/>
        <a:lstStyle/>
        <a:p>
          <a:pPr rtl="1"/>
          <a:r>
            <a:rPr lang="ar-IQ" dirty="0" smtClean="0"/>
            <a:t>هل يوجد فاصل زمني محدد بين الحياة المحتملة والحياة المؤكدة؟</a:t>
          </a:r>
          <a:endParaRPr lang="ar-IQ" dirty="0"/>
        </a:p>
      </dgm:t>
    </dgm:pt>
    <dgm:pt modelId="{82C747DA-9776-400E-8B7A-10F18F17051A}" type="parTrans" cxnId="{DA8844CF-A7C8-42FA-A594-9E465470A79C}">
      <dgm:prSet/>
      <dgm:spPr/>
      <dgm:t>
        <a:bodyPr/>
        <a:lstStyle/>
        <a:p>
          <a:pPr rtl="1"/>
          <a:endParaRPr lang="ar-IQ"/>
        </a:p>
      </dgm:t>
    </dgm:pt>
    <dgm:pt modelId="{D5CC8ADD-C93E-4CEA-9CAA-C32472148817}" type="sibTrans" cxnId="{DA8844CF-A7C8-42FA-A594-9E465470A79C}">
      <dgm:prSet/>
      <dgm:spPr/>
      <dgm:t>
        <a:bodyPr/>
        <a:lstStyle/>
        <a:p>
          <a:pPr rtl="1"/>
          <a:endParaRPr lang="ar-IQ"/>
        </a:p>
      </dgm:t>
    </dgm:pt>
    <dgm:pt modelId="{DFBC90B4-227B-40AA-91AA-B8CC834A8853}" type="pres">
      <dgm:prSet presAssocID="{6EEDA2FD-D8D8-46BC-A385-A83850022520}" presName="Name0" presStyleCnt="0">
        <dgm:presLayoutVars>
          <dgm:dir/>
          <dgm:animLvl val="lvl"/>
          <dgm:resizeHandles val="exact"/>
        </dgm:presLayoutVars>
      </dgm:prSet>
      <dgm:spPr/>
      <dgm:t>
        <a:bodyPr/>
        <a:lstStyle/>
        <a:p>
          <a:pPr rtl="1"/>
          <a:endParaRPr lang="ar-IQ"/>
        </a:p>
      </dgm:t>
    </dgm:pt>
    <dgm:pt modelId="{08B27122-7AB4-4D03-BDA8-751B3EF166EC}" type="pres">
      <dgm:prSet presAssocID="{9AC5FB08-C319-4ADA-A3AC-D4661743774E}" presName="boxAndChildren" presStyleCnt="0"/>
      <dgm:spPr/>
    </dgm:pt>
    <dgm:pt modelId="{01B5BA63-439A-4282-A179-5DFB3A73F80A}" type="pres">
      <dgm:prSet presAssocID="{9AC5FB08-C319-4ADA-A3AC-D4661743774E}" presName="parentTextBox" presStyleLbl="node1" presStyleIdx="0" presStyleCnt="3"/>
      <dgm:spPr/>
      <dgm:t>
        <a:bodyPr/>
        <a:lstStyle/>
        <a:p>
          <a:pPr rtl="1"/>
          <a:endParaRPr lang="ar-IQ"/>
        </a:p>
      </dgm:t>
    </dgm:pt>
    <dgm:pt modelId="{506C2310-F801-48A1-9EC5-5CC5AA43190F}" type="pres">
      <dgm:prSet presAssocID="{DA133C9B-3958-4B7F-874D-8EE344CBAED2}" presName="sp" presStyleCnt="0"/>
      <dgm:spPr/>
    </dgm:pt>
    <dgm:pt modelId="{E7F57004-CC94-4AC7-AD9B-B0F35D026C25}" type="pres">
      <dgm:prSet presAssocID="{45C7717C-EDFF-4362-8058-9DAA7CA20A1F}" presName="arrowAndChildren" presStyleCnt="0"/>
      <dgm:spPr/>
    </dgm:pt>
    <dgm:pt modelId="{3D7BB5A7-0193-411A-BC18-20E6D40AE215}" type="pres">
      <dgm:prSet presAssocID="{45C7717C-EDFF-4362-8058-9DAA7CA20A1F}" presName="parentTextArrow" presStyleLbl="node1" presStyleIdx="1" presStyleCnt="3"/>
      <dgm:spPr/>
      <dgm:t>
        <a:bodyPr/>
        <a:lstStyle/>
        <a:p>
          <a:pPr rtl="1"/>
          <a:endParaRPr lang="ar-IQ"/>
        </a:p>
      </dgm:t>
    </dgm:pt>
    <dgm:pt modelId="{FDC326C1-7821-45A5-9B96-068F0FBE031E}" type="pres">
      <dgm:prSet presAssocID="{95F41F09-F002-4B89-B0B3-DA9575C9544E}" presName="sp" presStyleCnt="0"/>
      <dgm:spPr/>
    </dgm:pt>
    <dgm:pt modelId="{973CCDAA-2BF1-4B44-85C7-8DF0E992A3F1}" type="pres">
      <dgm:prSet presAssocID="{99B215CB-7AD1-490D-83E5-40D51EFD4CB7}" presName="arrowAndChildren" presStyleCnt="0"/>
      <dgm:spPr/>
    </dgm:pt>
    <dgm:pt modelId="{171F30B6-EBEF-471E-BCF0-B58C860526A8}" type="pres">
      <dgm:prSet presAssocID="{99B215CB-7AD1-490D-83E5-40D51EFD4CB7}" presName="parentTextArrow" presStyleLbl="node1" presStyleIdx="2" presStyleCnt="3"/>
      <dgm:spPr/>
      <dgm:t>
        <a:bodyPr/>
        <a:lstStyle/>
        <a:p>
          <a:pPr rtl="1"/>
          <a:endParaRPr lang="ar-IQ"/>
        </a:p>
      </dgm:t>
    </dgm:pt>
  </dgm:ptLst>
  <dgm:cxnLst>
    <dgm:cxn modelId="{DA8844CF-A7C8-42FA-A594-9E465470A79C}" srcId="{6EEDA2FD-D8D8-46BC-A385-A83850022520}" destId="{9AC5FB08-C319-4ADA-A3AC-D4661743774E}" srcOrd="2" destOrd="0" parTransId="{82C747DA-9776-400E-8B7A-10F18F17051A}" sibTransId="{D5CC8ADD-C93E-4CEA-9CAA-C32472148817}"/>
    <dgm:cxn modelId="{F4978660-3F0F-49F5-8B51-324747DE5679}" type="presOf" srcId="{9AC5FB08-C319-4ADA-A3AC-D4661743774E}" destId="{01B5BA63-439A-4282-A179-5DFB3A73F80A}" srcOrd="0" destOrd="0" presId="urn:microsoft.com/office/officeart/2005/8/layout/process4"/>
    <dgm:cxn modelId="{B0EFD940-76D3-4BAA-A96E-E7A539248A70}" srcId="{6EEDA2FD-D8D8-46BC-A385-A83850022520}" destId="{45C7717C-EDFF-4362-8058-9DAA7CA20A1F}" srcOrd="1" destOrd="0" parTransId="{914F4E22-BD94-47DD-8750-DBEC613F4C11}" sibTransId="{DA133C9B-3958-4B7F-874D-8EE344CBAED2}"/>
    <dgm:cxn modelId="{D8921A03-E8F0-4D81-8C97-25D8E642B569}" type="presOf" srcId="{6EEDA2FD-D8D8-46BC-A385-A83850022520}" destId="{DFBC90B4-227B-40AA-91AA-B8CC834A8853}" srcOrd="0" destOrd="0" presId="urn:microsoft.com/office/officeart/2005/8/layout/process4"/>
    <dgm:cxn modelId="{607DECBC-334C-46D5-89AF-8702F0DBFA9F}" type="presOf" srcId="{45C7717C-EDFF-4362-8058-9DAA7CA20A1F}" destId="{3D7BB5A7-0193-411A-BC18-20E6D40AE215}" srcOrd="0" destOrd="0" presId="urn:microsoft.com/office/officeart/2005/8/layout/process4"/>
    <dgm:cxn modelId="{A48E3EC6-3E80-415C-9E4D-A25165316C65}" srcId="{6EEDA2FD-D8D8-46BC-A385-A83850022520}" destId="{99B215CB-7AD1-490D-83E5-40D51EFD4CB7}" srcOrd="0" destOrd="0" parTransId="{7FD0446A-13C2-4ECA-94CA-5E1576FF1796}" sibTransId="{95F41F09-F002-4B89-B0B3-DA9575C9544E}"/>
    <dgm:cxn modelId="{114C1046-07A5-4A5E-8584-F938FA4D75DC}" type="presOf" srcId="{99B215CB-7AD1-490D-83E5-40D51EFD4CB7}" destId="{171F30B6-EBEF-471E-BCF0-B58C860526A8}" srcOrd="0" destOrd="0" presId="urn:microsoft.com/office/officeart/2005/8/layout/process4"/>
    <dgm:cxn modelId="{03DB6816-6CF7-47A6-910F-D4E0C917BC95}" type="presParOf" srcId="{DFBC90B4-227B-40AA-91AA-B8CC834A8853}" destId="{08B27122-7AB4-4D03-BDA8-751B3EF166EC}" srcOrd="0" destOrd="0" presId="urn:microsoft.com/office/officeart/2005/8/layout/process4"/>
    <dgm:cxn modelId="{CA684C0D-4BC3-47BE-BB29-8F38D019BFF5}" type="presParOf" srcId="{08B27122-7AB4-4D03-BDA8-751B3EF166EC}" destId="{01B5BA63-439A-4282-A179-5DFB3A73F80A}" srcOrd="0" destOrd="0" presId="urn:microsoft.com/office/officeart/2005/8/layout/process4"/>
    <dgm:cxn modelId="{5DC6921A-BC3D-490C-8C96-5225FAAAC18F}" type="presParOf" srcId="{DFBC90B4-227B-40AA-91AA-B8CC834A8853}" destId="{506C2310-F801-48A1-9EC5-5CC5AA43190F}" srcOrd="1" destOrd="0" presId="urn:microsoft.com/office/officeart/2005/8/layout/process4"/>
    <dgm:cxn modelId="{F3AB10CB-50CD-456B-AAF2-DEF166A226B6}" type="presParOf" srcId="{DFBC90B4-227B-40AA-91AA-B8CC834A8853}" destId="{E7F57004-CC94-4AC7-AD9B-B0F35D026C25}" srcOrd="2" destOrd="0" presId="urn:microsoft.com/office/officeart/2005/8/layout/process4"/>
    <dgm:cxn modelId="{C0A22D42-8AAE-4897-A0A6-8F7CC32FC0DF}" type="presParOf" srcId="{E7F57004-CC94-4AC7-AD9B-B0F35D026C25}" destId="{3D7BB5A7-0193-411A-BC18-20E6D40AE215}" srcOrd="0" destOrd="0" presId="urn:microsoft.com/office/officeart/2005/8/layout/process4"/>
    <dgm:cxn modelId="{59CE00D6-FCE0-4771-981E-7EF1D333E710}" type="presParOf" srcId="{DFBC90B4-227B-40AA-91AA-B8CC834A8853}" destId="{FDC326C1-7821-45A5-9B96-068F0FBE031E}" srcOrd="3" destOrd="0" presId="urn:microsoft.com/office/officeart/2005/8/layout/process4"/>
    <dgm:cxn modelId="{590E5B06-F95C-459A-B53E-C8095C039101}" type="presParOf" srcId="{DFBC90B4-227B-40AA-91AA-B8CC834A8853}" destId="{973CCDAA-2BF1-4B44-85C7-8DF0E992A3F1}" srcOrd="4" destOrd="0" presId="urn:microsoft.com/office/officeart/2005/8/layout/process4"/>
    <dgm:cxn modelId="{EE55A497-7CF8-4825-A894-1B18B1932A08}" type="presParOf" srcId="{973CCDAA-2BF1-4B44-85C7-8DF0E992A3F1}" destId="{171F30B6-EBEF-471E-BCF0-B58C860526A8}" srcOrd="0" destOrd="0" presId="urn:microsoft.com/office/officeart/2005/8/layout/process4"/>
  </dgm:cxnLst>
  <dgm:bg/>
  <dgm:whole/>
</dgm:dataModel>
</file>

<file path=ppt/diagrams/data3.xml><?xml version="1.0" encoding="utf-8"?>
<dgm:dataModel xmlns:dgm="http://schemas.openxmlformats.org/drawingml/2006/diagram" xmlns:a="http://schemas.openxmlformats.org/drawingml/2006/main">
  <dgm:ptLst>
    <dgm:pt modelId="{10D960C7-A269-4D22-8BC3-CFB89DCD7A6D}" type="doc">
      <dgm:prSet loTypeId="urn:microsoft.com/office/officeart/2005/8/layout/process4" loCatId="process" qsTypeId="urn:microsoft.com/office/officeart/2005/8/quickstyle/simple1" qsCatId="simple" csTypeId="urn:microsoft.com/office/officeart/2005/8/colors/accent1_2" csCatId="accent1" phldr="1"/>
      <dgm:spPr/>
      <dgm:t>
        <a:bodyPr/>
        <a:lstStyle/>
        <a:p>
          <a:pPr rtl="1"/>
          <a:endParaRPr lang="ar-IQ"/>
        </a:p>
      </dgm:t>
    </dgm:pt>
    <dgm:pt modelId="{8C0140FA-1CC1-406D-8F90-A7D8E9F58D50}">
      <dgm:prSet phldrT="[Text]" custT="1"/>
      <dgm:spPr/>
      <dgm:t>
        <a:bodyPr/>
        <a:lstStyle/>
        <a:p>
          <a:pPr rtl="1"/>
          <a:r>
            <a:rPr lang="ar-IQ" sz="2800" dirty="0" smtClean="0"/>
            <a:t>اذا ارتكب الفعل قبل عملية الولادة</a:t>
          </a:r>
          <a:endParaRPr lang="ar-IQ" sz="2800" dirty="0"/>
        </a:p>
      </dgm:t>
    </dgm:pt>
    <dgm:pt modelId="{ECBF675D-0C89-4547-94D9-EB37A1148831}" type="parTrans" cxnId="{E50CF63A-100E-4167-9468-C844FD407523}">
      <dgm:prSet/>
      <dgm:spPr/>
      <dgm:t>
        <a:bodyPr/>
        <a:lstStyle/>
        <a:p>
          <a:pPr rtl="1"/>
          <a:endParaRPr lang="ar-IQ"/>
        </a:p>
      </dgm:t>
    </dgm:pt>
    <dgm:pt modelId="{DC4BBD0F-0844-471C-8851-1081F817EF93}" type="sibTrans" cxnId="{E50CF63A-100E-4167-9468-C844FD407523}">
      <dgm:prSet/>
      <dgm:spPr/>
      <dgm:t>
        <a:bodyPr/>
        <a:lstStyle/>
        <a:p>
          <a:pPr rtl="1"/>
          <a:endParaRPr lang="ar-IQ"/>
        </a:p>
      </dgm:t>
    </dgm:pt>
    <dgm:pt modelId="{7F090A20-4CC0-4A61-88D2-3BF67D550883}">
      <dgm:prSet phldrT="[Text]"/>
      <dgm:spPr/>
      <dgm:t>
        <a:bodyPr/>
        <a:lstStyle/>
        <a:p>
          <a:pPr rtl="1"/>
          <a:r>
            <a:rPr lang="ar-IQ" dirty="0" smtClean="0"/>
            <a:t>يؤدي الى وقوع جريمة الاجهاض</a:t>
          </a:r>
          <a:endParaRPr lang="ar-IQ" dirty="0"/>
        </a:p>
      </dgm:t>
    </dgm:pt>
    <dgm:pt modelId="{1B5F0DE2-7173-44EE-8106-C7B5BB1CCDA7}" type="parTrans" cxnId="{4A3AF18C-941D-4E91-8E08-1EF1CD715EAD}">
      <dgm:prSet/>
      <dgm:spPr/>
      <dgm:t>
        <a:bodyPr/>
        <a:lstStyle/>
        <a:p>
          <a:pPr rtl="1"/>
          <a:endParaRPr lang="ar-IQ"/>
        </a:p>
      </dgm:t>
    </dgm:pt>
    <dgm:pt modelId="{9C42B5B8-882C-4F2F-A0E8-201C54D9642B}" type="sibTrans" cxnId="{4A3AF18C-941D-4E91-8E08-1EF1CD715EAD}">
      <dgm:prSet/>
      <dgm:spPr/>
      <dgm:t>
        <a:bodyPr/>
        <a:lstStyle/>
        <a:p>
          <a:pPr rtl="1"/>
          <a:endParaRPr lang="ar-IQ"/>
        </a:p>
      </dgm:t>
    </dgm:pt>
    <dgm:pt modelId="{BF793435-8313-443A-823D-98EF8A4A4828}">
      <dgm:prSet phldrT="[Text]" custT="1"/>
      <dgm:spPr/>
      <dgm:t>
        <a:bodyPr/>
        <a:lstStyle/>
        <a:p>
          <a:pPr rtl="1"/>
          <a:r>
            <a:rPr lang="ar-IQ" sz="2800" dirty="0" smtClean="0"/>
            <a:t>ارتكاب الفعل بعد عملية الولادة وانفصال المولود عن جسد الأم </a:t>
          </a:r>
          <a:endParaRPr lang="ar-IQ" sz="2800" dirty="0"/>
        </a:p>
      </dgm:t>
    </dgm:pt>
    <dgm:pt modelId="{3B37ABDC-5FE6-4DC5-B9CA-DB7C255756A4}" type="parTrans" cxnId="{B23AF61A-B075-48EC-8E0E-33F4EDAC0376}">
      <dgm:prSet/>
      <dgm:spPr/>
      <dgm:t>
        <a:bodyPr/>
        <a:lstStyle/>
        <a:p>
          <a:pPr rtl="1"/>
          <a:endParaRPr lang="ar-IQ"/>
        </a:p>
      </dgm:t>
    </dgm:pt>
    <dgm:pt modelId="{46F70A2D-0DFE-414F-AD15-CFB135778BC2}" type="sibTrans" cxnId="{B23AF61A-B075-48EC-8E0E-33F4EDAC0376}">
      <dgm:prSet/>
      <dgm:spPr/>
      <dgm:t>
        <a:bodyPr/>
        <a:lstStyle/>
        <a:p>
          <a:pPr rtl="1"/>
          <a:endParaRPr lang="ar-IQ"/>
        </a:p>
      </dgm:t>
    </dgm:pt>
    <dgm:pt modelId="{42C376BD-4D8B-4309-A31D-8B69E8E419D8}">
      <dgm:prSet phldrT="[Text]"/>
      <dgm:spPr/>
      <dgm:t>
        <a:bodyPr/>
        <a:lstStyle/>
        <a:p>
          <a:pPr rtl="1"/>
          <a:r>
            <a:rPr lang="ar-IQ" dirty="0" smtClean="0"/>
            <a:t>تؤدي الى وقوع جريمة القتل العمدي أو الخطأ أو الضرب والايذاء العمدي أو الخطأ</a:t>
          </a:r>
          <a:endParaRPr lang="ar-IQ" dirty="0"/>
        </a:p>
      </dgm:t>
    </dgm:pt>
    <dgm:pt modelId="{7995F529-76D8-434F-8339-566C0AB3F90E}" type="parTrans" cxnId="{F62D777C-978F-4435-B9E9-314FCD60849A}">
      <dgm:prSet/>
      <dgm:spPr/>
      <dgm:t>
        <a:bodyPr/>
        <a:lstStyle/>
        <a:p>
          <a:pPr rtl="1"/>
          <a:endParaRPr lang="ar-IQ"/>
        </a:p>
      </dgm:t>
    </dgm:pt>
    <dgm:pt modelId="{214AC4E5-F405-4CE9-81C5-1954D5EC199D}" type="sibTrans" cxnId="{F62D777C-978F-4435-B9E9-314FCD60849A}">
      <dgm:prSet/>
      <dgm:spPr/>
      <dgm:t>
        <a:bodyPr/>
        <a:lstStyle/>
        <a:p>
          <a:pPr rtl="1"/>
          <a:endParaRPr lang="ar-IQ"/>
        </a:p>
      </dgm:t>
    </dgm:pt>
    <dgm:pt modelId="{354A82E3-36BE-4E3B-9338-B14A833C20D1}">
      <dgm:prSet phldrT="[Text]" custT="1"/>
      <dgm:spPr/>
      <dgm:t>
        <a:bodyPr/>
        <a:lstStyle/>
        <a:p>
          <a:pPr rtl="1"/>
          <a:r>
            <a:rPr lang="ar-IQ" sz="2000" dirty="0" smtClean="0"/>
            <a:t>ولكن السؤال المهم هو ماذا لو وقع أثناء عملية الولادة، عندها وفقاً لأية جريمة يجب معاقبة الفاعل؟ وهذا التساؤل له أهمية بالغة خاصة اذا استغرقت هذه العملية وقتاً قد يطول اذا تعثرت هذه العميلة</a:t>
          </a:r>
          <a:endParaRPr lang="ar-IQ" sz="2000" dirty="0"/>
        </a:p>
      </dgm:t>
    </dgm:pt>
    <dgm:pt modelId="{44A7BF7F-1DA9-40D5-B601-80B4098F16AA}" type="parTrans" cxnId="{763D21EF-7910-49E1-A868-AC67D2D8E52D}">
      <dgm:prSet/>
      <dgm:spPr/>
      <dgm:t>
        <a:bodyPr/>
        <a:lstStyle/>
        <a:p>
          <a:pPr rtl="1"/>
          <a:endParaRPr lang="ar-IQ"/>
        </a:p>
      </dgm:t>
    </dgm:pt>
    <dgm:pt modelId="{4E2F9791-4ADA-46C7-A997-295DCFAEA8B3}" type="sibTrans" cxnId="{763D21EF-7910-49E1-A868-AC67D2D8E52D}">
      <dgm:prSet/>
      <dgm:spPr/>
      <dgm:t>
        <a:bodyPr/>
        <a:lstStyle/>
        <a:p>
          <a:pPr rtl="1"/>
          <a:endParaRPr lang="ar-IQ"/>
        </a:p>
      </dgm:t>
    </dgm:pt>
    <dgm:pt modelId="{F5CFF07D-34C8-47FA-BFBC-FAAC432B88A8}">
      <dgm:prSet phldrT="[Text]"/>
      <dgm:spPr/>
      <dgm:t>
        <a:bodyPr/>
        <a:lstStyle/>
        <a:p>
          <a:pPr rtl="1"/>
          <a:r>
            <a:rPr lang="ar-IQ" dirty="0" smtClean="0"/>
            <a:t>الرأي الراجح فقهاً أن الحياة العادية للانسان تبدأ مع عملية الولادة لا بإنتهاءها ولا بلحظة متوسطة بين بدايتها ونهايتها</a:t>
          </a:r>
          <a:endParaRPr lang="ar-IQ" dirty="0"/>
        </a:p>
      </dgm:t>
    </dgm:pt>
    <dgm:pt modelId="{2C75F13F-6B7F-4EDB-B2BA-708E463256C1}" type="parTrans" cxnId="{3CBE8E2F-733D-4FD2-80CB-AB8D7B7D1734}">
      <dgm:prSet/>
      <dgm:spPr/>
      <dgm:t>
        <a:bodyPr/>
        <a:lstStyle/>
        <a:p>
          <a:pPr rtl="1"/>
          <a:endParaRPr lang="ar-IQ"/>
        </a:p>
      </dgm:t>
    </dgm:pt>
    <dgm:pt modelId="{31DAC912-810C-4DD2-BDD1-F4D337CD5F36}" type="sibTrans" cxnId="{3CBE8E2F-733D-4FD2-80CB-AB8D7B7D1734}">
      <dgm:prSet/>
      <dgm:spPr/>
      <dgm:t>
        <a:bodyPr/>
        <a:lstStyle/>
        <a:p>
          <a:pPr rtl="1"/>
          <a:endParaRPr lang="ar-IQ"/>
        </a:p>
      </dgm:t>
    </dgm:pt>
    <dgm:pt modelId="{9C821893-5915-421D-8FC7-F52920754E62}" type="pres">
      <dgm:prSet presAssocID="{10D960C7-A269-4D22-8BC3-CFB89DCD7A6D}" presName="Name0" presStyleCnt="0">
        <dgm:presLayoutVars>
          <dgm:dir/>
          <dgm:animLvl val="lvl"/>
          <dgm:resizeHandles val="exact"/>
        </dgm:presLayoutVars>
      </dgm:prSet>
      <dgm:spPr/>
      <dgm:t>
        <a:bodyPr/>
        <a:lstStyle/>
        <a:p>
          <a:pPr rtl="1"/>
          <a:endParaRPr lang="ar-IQ"/>
        </a:p>
      </dgm:t>
    </dgm:pt>
    <dgm:pt modelId="{73C24428-0B70-4C8E-8582-A94120E449E9}" type="pres">
      <dgm:prSet presAssocID="{354A82E3-36BE-4E3B-9338-B14A833C20D1}" presName="boxAndChildren" presStyleCnt="0"/>
      <dgm:spPr/>
    </dgm:pt>
    <dgm:pt modelId="{832E0D23-84DE-4558-AB45-05A5394718EF}" type="pres">
      <dgm:prSet presAssocID="{354A82E3-36BE-4E3B-9338-B14A833C20D1}" presName="parentTextBox" presStyleLbl="node1" presStyleIdx="0" presStyleCnt="3"/>
      <dgm:spPr/>
      <dgm:t>
        <a:bodyPr/>
        <a:lstStyle/>
        <a:p>
          <a:pPr rtl="1"/>
          <a:endParaRPr lang="ar-IQ"/>
        </a:p>
      </dgm:t>
    </dgm:pt>
    <dgm:pt modelId="{D3484257-C14A-47AF-B512-32C9F08C3753}" type="pres">
      <dgm:prSet presAssocID="{354A82E3-36BE-4E3B-9338-B14A833C20D1}" presName="entireBox" presStyleLbl="node1" presStyleIdx="0" presStyleCnt="3"/>
      <dgm:spPr/>
      <dgm:t>
        <a:bodyPr/>
        <a:lstStyle/>
        <a:p>
          <a:pPr rtl="1"/>
          <a:endParaRPr lang="ar-IQ"/>
        </a:p>
      </dgm:t>
    </dgm:pt>
    <dgm:pt modelId="{0238F9EE-A2BE-4CB4-ADA6-5A689E233B45}" type="pres">
      <dgm:prSet presAssocID="{354A82E3-36BE-4E3B-9338-B14A833C20D1}" presName="descendantBox" presStyleCnt="0"/>
      <dgm:spPr/>
    </dgm:pt>
    <dgm:pt modelId="{825B5AE3-A94E-4F5D-8CEB-C412D7C9A0A1}" type="pres">
      <dgm:prSet presAssocID="{F5CFF07D-34C8-47FA-BFBC-FAAC432B88A8}" presName="childTextBox" presStyleLbl="fgAccFollowNode1" presStyleIdx="0" presStyleCnt="3">
        <dgm:presLayoutVars>
          <dgm:bulletEnabled val="1"/>
        </dgm:presLayoutVars>
      </dgm:prSet>
      <dgm:spPr/>
      <dgm:t>
        <a:bodyPr/>
        <a:lstStyle/>
        <a:p>
          <a:pPr rtl="1"/>
          <a:endParaRPr lang="ar-IQ"/>
        </a:p>
      </dgm:t>
    </dgm:pt>
    <dgm:pt modelId="{EB7123EC-F8A0-48B9-826B-E1B3B06A75E6}" type="pres">
      <dgm:prSet presAssocID="{46F70A2D-0DFE-414F-AD15-CFB135778BC2}" presName="sp" presStyleCnt="0"/>
      <dgm:spPr/>
    </dgm:pt>
    <dgm:pt modelId="{4828AEC2-3AF8-42A3-B40B-B3E69D982D66}" type="pres">
      <dgm:prSet presAssocID="{BF793435-8313-443A-823D-98EF8A4A4828}" presName="arrowAndChildren" presStyleCnt="0"/>
      <dgm:spPr/>
    </dgm:pt>
    <dgm:pt modelId="{EB749859-E2A3-4FD2-8C94-6B6D58986E10}" type="pres">
      <dgm:prSet presAssocID="{BF793435-8313-443A-823D-98EF8A4A4828}" presName="parentTextArrow" presStyleLbl="node1" presStyleIdx="0" presStyleCnt="3"/>
      <dgm:spPr/>
      <dgm:t>
        <a:bodyPr/>
        <a:lstStyle/>
        <a:p>
          <a:pPr rtl="1"/>
          <a:endParaRPr lang="ar-IQ"/>
        </a:p>
      </dgm:t>
    </dgm:pt>
    <dgm:pt modelId="{9EA6ACEF-8FA9-44A6-B65A-B77B6D8A38D9}" type="pres">
      <dgm:prSet presAssocID="{BF793435-8313-443A-823D-98EF8A4A4828}" presName="arrow" presStyleLbl="node1" presStyleIdx="1" presStyleCnt="3"/>
      <dgm:spPr/>
      <dgm:t>
        <a:bodyPr/>
        <a:lstStyle/>
        <a:p>
          <a:pPr rtl="1"/>
          <a:endParaRPr lang="ar-IQ"/>
        </a:p>
      </dgm:t>
    </dgm:pt>
    <dgm:pt modelId="{A8DD25CE-D774-412F-849A-5A9A833DE127}" type="pres">
      <dgm:prSet presAssocID="{BF793435-8313-443A-823D-98EF8A4A4828}" presName="descendantArrow" presStyleCnt="0"/>
      <dgm:spPr/>
    </dgm:pt>
    <dgm:pt modelId="{20BE8FBF-335B-4AD2-AEA3-FB5D4584BCB3}" type="pres">
      <dgm:prSet presAssocID="{42C376BD-4D8B-4309-A31D-8B69E8E419D8}" presName="childTextArrow" presStyleLbl="fgAccFollowNode1" presStyleIdx="1" presStyleCnt="3">
        <dgm:presLayoutVars>
          <dgm:bulletEnabled val="1"/>
        </dgm:presLayoutVars>
      </dgm:prSet>
      <dgm:spPr/>
      <dgm:t>
        <a:bodyPr/>
        <a:lstStyle/>
        <a:p>
          <a:pPr rtl="1"/>
          <a:endParaRPr lang="ar-IQ"/>
        </a:p>
      </dgm:t>
    </dgm:pt>
    <dgm:pt modelId="{7121CA92-EF71-4AF3-B56D-C843CA5EA3BE}" type="pres">
      <dgm:prSet presAssocID="{DC4BBD0F-0844-471C-8851-1081F817EF93}" presName="sp" presStyleCnt="0"/>
      <dgm:spPr/>
    </dgm:pt>
    <dgm:pt modelId="{B1424212-DDC6-4D1F-A9EC-7B556A95E1D3}" type="pres">
      <dgm:prSet presAssocID="{8C0140FA-1CC1-406D-8F90-A7D8E9F58D50}" presName="arrowAndChildren" presStyleCnt="0"/>
      <dgm:spPr/>
    </dgm:pt>
    <dgm:pt modelId="{6F3E88BA-13B8-4824-B361-29443B328E4F}" type="pres">
      <dgm:prSet presAssocID="{8C0140FA-1CC1-406D-8F90-A7D8E9F58D50}" presName="parentTextArrow" presStyleLbl="node1" presStyleIdx="1" presStyleCnt="3"/>
      <dgm:spPr/>
      <dgm:t>
        <a:bodyPr/>
        <a:lstStyle/>
        <a:p>
          <a:pPr rtl="1"/>
          <a:endParaRPr lang="ar-IQ"/>
        </a:p>
      </dgm:t>
    </dgm:pt>
    <dgm:pt modelId="{1A79112F-1435-43E4-9C0E-0372E68FA73B}" type="pres">
      <dgm:prSet presAssocID="{8C0140FA-1CC1-406D-8F90-A7D8E9F58D50}" presName="arrow" presStyleLbl="node1" presStyleIdx="2" presStyleCnt="3"/>
      <dgm:spPr/>
      <dgm:t>
        <a:bodyPr/>
        <a:lstStyle/>
        <a:p>
          <a:pPr rtl="1"/>
          <a:endParaRPr lang="ar-IQ"/>
        </a:p>
      </dgm:t>
    </dgm:pt>
    <dgm:pt modelId="{F021D103-0DF4-4D11-BE8F-E72C6C091189}" type="pres">
      <dgm:prSet presAssocID="{8C0140FA-1CC1-406D-8F90-A7D8E9F58D50}" presName="descendantArrow" presStyleCnt="0"/>
      <dgm:spPr/>
    </dgm:pt>
    <dgm:pt modelId="{E314AE6B-45B1-46D3-949B-B0920D5D50E9}" type="pres">
      <dgm:prSet presAssocID="{7F090A20-4CC0-4A61-88D2-3BF67D550883}" presName="childTextArrow" presStyleLbl="fgAccFollowNode1" presStyleIdx="2" presStyleCnt="3">
        <dgm:presLayoutVars>
          <dgm:bulletEnabled val="1"/>
        </dgm:presLayoutVars>
      </dgm:prSet>
      <dgm:spPr/>
      <dgm:t>
        <a:bodyPr/>
        <a:lstStyle/>
        <a:p>
          <a:pPr rtl="1"/>
          <a:endParaRPr lang="ar-IQ"/>
        </a:p>
      </dgm:t>
    </dgm:pt>
  </dgm:ptLst>
  <dgm:cxnLst>
    <dgm:cxn modelId="{E50CF63A-100E-4167-9468-C844FD407523}" srcId="{10D960C7-A269-4D22-8BC3-CFB89DCD7A6D}" destId="{8C0140FA-1CC1-406D-8F90-A7D8E9F58D50}" srcOrd="0" destOrd="0" parTransId="{ECBF675D-0C89-4547-94D9-EB37A1148831}" sibTransId="{DC4BBD0F-0844-471C-8851-1081F817EF93}"/>
    <dgm:cxn modelId="{460C86EE-A4E2-48E7-B7C5-23EAA4F02F4F}" type="presOf" srcId="{10D960C7-A269-4D22-8BC3-CFB89DCD7A6D}" destId="{9C821893-5915-421D-8FC7-F52920754E62}" srcOrd="0" destOrd="0" presId="urn:microsoft.com/office/officeart/2005/8/layout/process4"/>
    <dgm:cxn modelId="{93DE80A8-99F5-43CF-AADD-DC2984974B14}" type="presOf" srcId="{8C0140FA-1CC1-406D-8F90-A7D8E9F58D50}" destId="{1A79112F-1435-43E4-9C0E-0372E68FA73B}" srcOrd="1" destOrd="0" presId="urn:microsoft.com/office/officeart/2005/8/layout/process4"/>
    <dgm:cxn modelId="{2DB6EA6C-75DB-4A43-BD67-2D8B61DBB9C9}" type="presOf" srcId="{8C0140FA-1CC1-406D-8F90-A7D8E9F58D50}" destId="{6F3E88BA-13B8-4824-B361-29443B328E4F}" srcOrd="0" destOrd="0" presId="urn:microsoft.com/office/officeart/2005/8/layout/process4"/>
    <dgm:cxn modelId="{46B197DF-49B9-4465-A87A-21188B3C15F5}" type="presOf" srcId="{354A82E3-36BE-4E3B-9338-B14A833C20D1}" destId="{832E0D23-84DE-4558-AB45-05A5394718EF}" srcOrd="0" destOrd="0" presId="urn:microsoft.com/office/officeart/2005/8/layout/process4"/>
    <dgm:cxn modelId="{4A3AF18C-941D-4E91-8E08-1EF1CD715EAD}" srcId="{8C0140FA-1CC1-406D-8F90-A7D8E9F58D50}" destId="{7F090A20-4CC0-4A61-88D2-3BF67D550883}" srcOrd="0" destOrd="0" parTransId="{1B5F0DE2-7173-44EE-8106-C7B5BB1CCDA7}" sibTransId="{9C42B5B8-882C-4F2F-A0E8-201C54D9642B}"/>
    <dgm:cxn modelId="{A4193996-E68B-430E-A02D-0280E276FB55}" type="presOf" srcId="{BF793435-8313-443A-823D-98EF8A4A4828}" destId="{EB749859-E2A3-4FD2-8C94-6B6D58986E10}" srcOrd="0" destOrd="0" presId="urn:microsoft.com/office/officeart/2005/8/layout/process4"/>
    <dgm:cxn modelId="{2111B05E-4C51-4470-949A-4423EA86CFDC}" type="presOf" srcId="{42C376BD-4D8B-4309-A31D-8B69E8E419D8}" destId="{20BE8FBF-335B-4AD2-AEA3-FB5D4584BCB3}" srcOrd="0" destOrd="0" presId="urn:microsoft.com/office/officeart/2005/8/layout/process4"/>
    <dgm:cxn modelId="{B23AF61A-B075-48EC-8E0E-33F4EDAC0376}" srcId="{10D960C7-A269-4D22-8BC3-CFB89DCD7A6D}" destId="{BF793435-8313-443A-823D-98EF8A4A4828}" srcOrd="1" destOrd="0" parTransId="{3B37ABDC-5FE6-4DC5-B9CA-DB7C255756A4}" sibTransId="{46F70A2D-0DFE-414F-AD15-CFB135778BC2}"/>
    <dgm:cxn modelId="{E539BB41-D10B-40C3-974A-35C766262A23}" type="presOf" srcId="{7F090A20-4CC0-4A61-88D2-3BF67D550883}" destId="{E314AE6B-45B1-46D3-949B-B0920D5D50E9}" srcOrd="0" destOrd="0" presId="urn:microsoft.com/office/officeart/2005/8/layout/process4"/>
    <dgm:cxn modelId="{3CBE8E2F-733D-4FD2-80CB-AB8D7B7D1734}" srcId="{354A82E3-36BE-4E3B-9338-B14A833C20D1}" destId="{F5CFF07D-34C8-47FA-BFBC-FAAC432B88A8}" srcOrd="0" destOrd="0" parTransId="{2C75F13F-6B7F-4EDB-B2BA-708E463256C1}" sibTransId="{31DAC912-810C-4DD2-BDD1-F4D337CD5F36}"/>
    <dgm:cxn modelId="{905A4889-F81E-430A-92A2-7C806C35BB45}" type="presOf" srcId="{F5CFF07D-34C8-47FA-BFBC-FAAC432B88A8}" destId="{825B5AE3-A94E-4F5D-8CEB-C412D7C9A0A1}" srcOrd="0" destOrd="0" presId="urn:microsoft.com/office/officeart/2005/8/layout/process4"/>
    <dgm:cxn modelId="{9C63E914-D0D8-42EA-A5CB-B0C9F440C4CB}" type="presOf" srcId="{354A82E3-36BE-4E3B-9338-B14A833C20D1}" destId="{D3484257-C14A-47AF-B512-32C9F08C3753}" srcOrd="1" destOrd="0" presId="urn:microsoft.com/office/officeart/2005/8/layout/process4"/>
    <dgm:cxn modelId="{763D21EF-7910-49E1-A868-AC67D2D8E52D}" srcId="{10D960C7-A269-4D22-8BC3-CFB89DCD7A6D}" destId="{354A82E3-36BE-4E3B-9338-B14A833C20D1}" srcOrd="2" destOrd="0" parTransId="{44A7BF7F-1DA9-40D5-B601-80B4098F16AA}" sibTransId="{4E2F9791-4ADA-46C7-A997-295DCFAEA8B3}"/>
    <dgm:cxn modelId="{770D05DF-DD3F-4662-9DCD-6F0ACD6A2A88}" type="presOf" srcId="{BF793435-8313-443A-823D-98EF8A4A4828}" destId="{9EA6ACEF-8FA9-44A6-B65A-B77B6D8A38D9}" srcOrd="1" destOrd="0" presId="urn:microsoft.com/office/officeart/2005/8/layout/process4"/>
    <dgm:cxn modelId="{F62D777C-978F-4435-B9E9-314FCD60849A}" srcId="{BF793435-8313-443A-823D-98EF8A4A4828}" destId="{42C376BD-4D8B-4309-A31D-8B69E8E419D8}" srcOrd="0" destOrd="0" parTransId="{7995F529-76D8-434F-8339-566C0AB3F90E}" sibTransId="{214AC4E5-F405-4CE9-81C5-1954D5EC199D}"/>
    <dgm:cxn modelId="{59F9D65C-0BAF-4B4D-A702-585A18A292F2}" type="presParOf" srcId="{9C821893-5915-421D-8FC7-F52920754E62}" destId="{73C24428-0B70-4C8E-8582-A94120E449E9}" srcOrd="0" destOrd="0" presId="urn:microsoft.com/office/officeart/2005/8/layout/process4"/>
    <dgm:cxn modelId="{5640095D-3680-4590-87B0-03F9D3C7FFCF}" type="presParOf" srcId="{73C24428-0B70-4C8E-8582-A94120E449E9}" destId="{832E0D23-84DE-4558-AB45-05A5394718EF}" srcOrd="0" destOrd="0" presId="urn:microsoft.com/office/officeart/2005/8/layout/process4"/>
    <dgm:cxn modelId="{9219DB17-E68E-41C2-8221-295B6E9CADBC}" type="presParOf" srcId="{73C24428-0B70-4C8E-8582-A94120E449E9}" destId="{D3484257-C14A-47AF-B512-32C9F08C3753}" srcOrd="1" destOrd="0" presId="urn:microsoft.com/office/officeart/2005/8/layout/process4"/>
    <dgm:cxn modelId="{FB537AA9-6EAC-4F12-B479-C1B6C76CD93E}" type="presParOf" srcId="{73C24428-0B70-4C8E-8582-A94120E449E9}" destId="{0238F9EE-A2BE-4CB4-ADA6-5A689E233B45}" srcOrd="2" destOrd="0" presId="urn:microsoft.com/office/officeart/2005/8/layout/process4"/>
    <dgm:cxn modelId="{0251102B-7A70-4ACE-982B-C3FFA80EE593}" type="presParOf" srcId="{0238F9EE-A2BE-4CB4-ADA6-5A689E233B45}" destId="{825B5AE3-A94E-4F5D-8CEB-C412D7C9A0A1}" srcOrd="0" destOrd="0" presId="urn:microsoft.com/office/officeart/2005/8/layout/process4"/>
    <dgm:cxn modelId="{697419F7-B25C-4305-80FF-7C20FD314AF8}" type="presParOf" srcId="{9C821893-5915-421D-8FC7-F52920754E62}" destId="{EB7123EC-F8A0-48B9-826B-E1B3B06A75E6}" srcOrd="1" destOrd="0" presId="urn:microsoft.com/office/officeart/2005/8/layout/process4"/>
    <dgm:cxn modelId="{C85718CB-D042-4631-815B-8BBDA7A6B1B7}" type="presParOf" srcId="{9C821893-5915-421D-8FC7-F52920754E62}" destId="{4828AEC2-3AF8-42A3-B40B-B3E69D982D66}" srcOrd="2" destOrd="0" presId="urn:microsoft.com/office/officeart/2005/8/layout/process4"/>
    <dgm:cxn modelId="{49C2E8F9-F826-4195-BF39-AE27BB99C845}" type="presParOf" srcId="{4828AEC2-3AF8-42A3-B40B-B3E69D982D66}" destId="{EB749859-E2A3-4FD2-8C94-6B6D58986E10}" srcOrd="0" destOrd="0" presId="urn:microsoft.com/office/officeart/2005/8/layout/process4"/>
    <dgm:cxn modelId="{7142D348-C7BA-4F5A-8F49-2438BCF548C7}" type="presParOf" srcId="{4828AEC2-3AF8-42A3-B40B-B3E69D982D66}" destId="{9EA6ACEF-8FA9-44A6-B65A-B77B6D8A38D9}" srcOrd="1" destOrd="0" presId="urn:microsoft.com/office/officeart/2005/8/layout/process4"/>
    <dgm:cxn modelId="{02FF06AE-B4F3-4E8A-87F6-3719D3142AC6}" type="presParOf" srcId="{4828AEC2-3AF8-42A3-B40B-B3E69D982D66}" destId="{A8DD25CE-D774-412F-849A-5A9A833DE127}" srcOrd="2" destOrd="0" presId="urn:microsoft.com/office/officeart/2005/8/layout/process4"/>
    <dgm:cxn modelId="{B9719C50-EF69-4136-8422-30701C440EFD}" type="presParOf" srcId="{A8DD25CE-D774-412F-849A-5A9A833DE127}" destId="{20BE8FBF-335B-4AD2-AEA3-FB5D4584BCB3}" srcOrd="0" destOrd="0" presId="urn:microsoft.com/office/officeart/2005/8/layout/process4"/>
    <dgm:cxn modelId="{F6454DD2-BD3A-4828-A6D0-83C323EB988A}" type="presParOf" srcId="{9C821893-5915-421D-8FC7-F52920754E62}" destId="{7121CA92-EF71-4AF3-B56D-C843CA5EA3BE}" srcOrd="3" destOrd="0" presId="urn:microsoft.com/office/officeart/2005/8/layout/process4"/>
    <dgm:cxn modelId="{7253FA4B-3694-406F-B61E-45F5F9BE7CEA}" type="presParOf" srcId="{9C821893-5915-421D-8FC7-F52920754E62}" destId="{B1424212-DDC6-4D1F-A9EC-7B556A95E1D3}" srcOrd="4" destOrd="0" presId="urn:microsoft.com/office/officeart/2005/8/layout/process4"/>
    <dgm:cxn modelId="{6DEE824C-9095-4A35-9932-BBAD6DD8DE78}" type="presParOf" srcId="{B1424212-DDC6-4D1F-A9EC-7B556A95E1D3}" destId="{6F3E88BA-13B8-4824-B361-29443B328E4F}" srcOrd="0" destOrd="0" presId="urn:microsoft.com/office/officeart/2005/8/layout/process4"/>
    <dgm:cxn modelId="{D86AB04A-F6C8-4FEA-B052-5E42F871E71E}" type="presParOf" srcId="{B1424212-DDC6-4D1F-A9EC-7B556A95E1D3}" destId="{1A79112F-1435-43E4-9C0E-0372E68FA73B}" srcOrd="1" destOrd="0" presId="urn:microsoft.com/office/officeart/2005/8/layout/process4"/>
    <dgm:cxn modelId="{3756EF3E-F57F-4961-8C57-0F800B3597AA}" type="presParOf" srcId="{B1424212-DDC6-4D1F-A9EC-7B556A95E1D3}" destId="{F021D103-0DF4-4D11-BE8F-E72C6C091189}" srcOrd="2" destOrd="0" presId="urn:microsoft.com/office/officeart/2005/8/layout/process4"/>
    <dgm:cxn modelId="{C3816211-48D2-4AC6-9DD8-46C868D4A836}" type="presParOf" srcId="{F021D103-0DF4-4D11-BE8F-E72C6C091189}" destId="{E314AE6B-45B1-46D3-949B-B0920D5D50E9}" srcOrd="0" destOrd="0" presId="urn:microsoft.com/office/officeart/2005/8/layout/process4"/>
  </dgm:cxnLst>
  <dgm:bg/>
  <dgm:whole/>
</dgm:dataModel>
</file>

<file path=ppt/diagrams/data4.xml><?xml version="1.0" encoding="utf-8"?>
<dgm:dataModel xmlns:dgm="http://schemas.openxmlformats.org/drawingml/2006/diagram" xmlns:a="http://schemas.openxmlformats.org/drawingml/2006/main">
  <dgm:ptLst>
    <dgm:pt modelId="{0911F04B-3ED2-459A-A609-5613A14C5CC2}" type="doc">
      <dgm:prSet loTypeId="urn:microsoft.com/office/officeart/2005/8/layout/arrow5" loCatId="relationship" qsTypeId="urn:microsoft.com/office/officeart/2005/8/quickstyle/simple1" qsCatId="simple" csTypeId="urn:microsoft.com/office/officeart/2005/8/colors/accent1_2" csCatId="accent1" phldr="1"/>
      <dgm:spPr/>
      <dgm:t>
        <a:bodyPr/>
        <a:lstStyle/>
        <a:p>
          <a:pPr rtl="1"/>
          <a:endParaRPr lang="ar-IQ"/>
        </a:p>
      </dgm:t>
    </dgm:pt>
    <dgm:pt modelId="{A7FECE6D-316F-4760-985F-30F632C800E6}">
      <dgm:prSet phldrT="[Text]"/>
      <dgm:spPr/>
      <dgm:t>
        <a:bodyPr/>
        <a:lstStyle/>
        <a:p>
          <a:pPr rtl="1"/>
          <a:r>
            <a:rPr lang="ar-IQ" dirty="0" smtClean="0"/>
            <a:t>النتيجة الجرمية</a:t>
          </a:r>
          <a:endParaRPr lang="ar-IQ" dirty="0"/>
        </a:p>
      </dgm:t>
    </dgm:pt>
    <dgm:pt modelId="{AAB41245-0A2F-42AA-97A2-4D7DC43146B5}" type="parTrans" cxnId="{9B94E1CB-77D4-45AB-8D2E-AD48648BB816}">
      <dgm:prSet/>
      <dgm:spPr/>
      <dgm:t>
        <a:bodyPr/>
        <a:lstStyle/>
        <a:p>
          <a:pPr rtl="1"/>
          <a:endParaRPr lang="ar-IQ"/>
        </a:p>
      </dgm:t>
    </dgm:pt>
    <dgm:pt modelId="{F6189DEB-18C3-4F80-A655-945732E97FEC}" type="sibTrans" cxnId="{9B94E1CB-77D4-45AB-8D2E-AD48648BB816}">
      <dgm:prSet/>
      <dgm:spPr/>
      <dgm:t>
        <a:bodyPr/>
        <a:lstStyle/>
        <a:p>
          <a:pPr rtl="1"/>
          <a:endParaRPr lang="ar-IQ"/>
        </a:p>
      </dgm:t>
    </dgm:pt>
    <dgm:pt modelId="{2A9AF5C2-4B40-4FF6-A63F-79ADFE4E4C40}">
      <dgm:prSet phldrT="[Text]"/>
      <dgm:spPr/>
      <dgm:t>
        <a:bodyPr/>
        <a:lstStyle/>
        <a:p>
          <a:pPr rtl="1"/>
          <a:r>
            <a:rPr lang="ar-IQ" dirty="0" smtClean="0"/>
            <a:t>الإرادة في القصد الجرمي تتجه إلى </a:t>
          </a:r>
          <a:endParaRPr lang="ar-IQ" dirty="0"/>
        </a:p>
      </dgm:t>
    </dgm:pt>
    <dgm:pt modelId="{ABE05FCF-756D-4A2E-AD90-5E7C2B815695}" type="parTrans" cxnId="{2B1FD227-5B55-4146-B1A5-E2664111AA1B}">
      <dgm:prSet/>
      <dgm:spPr/>
      <dgm:t>
        <a:bodyPr/>
        <a:lstStyle/>
        <a:p>
          <a:pPr rtl="1"/>
          <a:endParaRPr lang="ar-IQ"/>
        </a:p>
      </dgm:t>
    </dgm:pt>
    <dgm:pt modelId="{7DBD5BC0-FB86-4299-BB83-DE36D46F0C51}" type="sibTrans" cxnId="{2B1FD227-5B55-4146-B1A5-E2664111AA1B}">
      <dgm:prSet/>
      <dgm:spPr/>
      <dgm:t>
        <a:bodyPr/>
        <a:lstStyle/>
        <a:p>
          <a:pPr rtl="1"/>
          <a:endParaRPr lang="ar-IQ"/>
        </a:p>
      </dgm:t>
    </dgm:pt>
    <dgm:pt modelId="{151F3A54-D93E-4A34-AC64-6D8037037D24}" type="pres">
      <dgm:prSet presAssocID="{0911F04B-3ED2-459A-A609-5613A14C5CC2}" presName="diagram" presStyleCnt="0">
        <dgm:presLayoutVars>
          <dgm:dir/>
          <dgm:resizeHandles val="exact"/>
        </dgm:presLayoutVars>
      </dgm:prSet>
      <dgm:spPr/>
      <dgm:t>
        <a:bodyPr/>
        <a:lstStyle/>
        <a:p>
          <a:pPr rtl="1"/>
          <a:endParaRPr lang="ar-IQ"/>
        </a:p>
      </dgm:t>
    </dgm:pt>
    <dgm:pt modelId="{93E90E9E-A80B-407D-A638-613B764A3B1C}" type="pres">
      <dgm:prSet presAssocID="{A7FECE6D-316F-4760-985F-30F632C800E6}" presName="arrow" presStyleLbl="node1" presStyleIdx="0" presStyleCnt="2">
        <dgm:presLayoutVars>
          <dgm:bulletEnabled val="1"/>
        </dgm:presLayoutVars>
      </dgm:prSet>
      <dgm:spPr/>
      <dgm:t>
        <a:bodyPr/>
        <a:lstStyle/>
        <a:p>
          <a:pPr rtl="1"/>
          <a:endParaRPr lang="ar-IQ"/>
        </a:p>
      </dgm:t>
    </dgm:pt>
    <dgm:pt modelId="{D57FE3A6-4BC5-46E3-AB0D-B9990385042C}" type="pres">
      <dgm:prSet presAssocID="{2A9AF5C2-4B40-4FF6-A63F-79ADFE4E4C40}" presName="arrow" presStyleLbl="node1" presStyleIdx="1" presStyleCnt="2" custRadScaleRad="101876" custRadScaleInc="567">
        <dgm:presLayoutVars>
          <dgm:bulletEnabled val="1"/>
        </dgm:presLayoutVars>
      </dgm:prSet>
      <dgm:spPr/>
      <dgm:t>
        <a:bodyPr/>
        <a:lstStyle/>
        <a:p>
          <a:pPr rtl="1"/>
          <a:endParaRPr lang="ar-IQ"/>
        </a:p>
      </dgm:t>
    </dgm:pt>
  </dgm:ptLst>
  <dgm:cxnLst>
    <dgm:cxn modelId="{9B94E1CB-77D4-45AB-8D2E-AD48648BB816}" srcId="{0911F04B-3ED2-459A-A609-5613A14C5CC2}" destId="{A7FECE6D-316F-4760-985F-30F632C800E6}" srcOrd="0" destOrd="0" parTransId="{AAB41245-0A2F-42AA-97A2-4D7DC43146B5}" sibTransId="{F6189DEB-18C3-4F80-A655-945732E97FEC}"/>
    <dgm:cxn modelId="{2E5D6E55-B744-49F5-A621-6BE1D3F024A8}" type="presOf" srcId="{2A9AF5C2-4B40-4FF6-A63F-79ADFE4E4C40}" destId="{D57FE3A6-4BC5-46E3-AB0D-B9990385042C}" srcOrd="0" destOrd="0" presId="urn:microsoft.com/office/officeart/2005/8/layout/arrow5"/>
    <dgm:cxn modelId="{5255D933-5757-4ED0-ADA1-F505F81CCF35}" type="presOf" srcId="{A7FECE6D-316F-4760-985F-30F632C800E6}" destId="{93E90E9E-A80B-407D-A638-613B764A3B1C}" srcOrd="0" destOrd="0" presId="urn:microsoft.com/office/officeart/2005/8/layout/arrow5"/>
    <dgm:cxn modelId="{2B1FD227-5B55-4146-B1A5-E2664111AA1B}" srcId="{0911F04B-3ED2-459A-A609-5613A14C5CC2}" destId="{2A9AF5C2-4B40-4FF6-A63F-79ADFE4E4C40}" srcOrd="1" destOrd="0" parTransId="{ABE05FCF-756D-4A2E-AD90-5E7C2B815695}" sibTransId="{7DBD5BC0-FB86-4299-BB83-DE36D46F0C51}"/>
    <dgm:cxn modelId="{CA59C90B-7CBC-40F3-95C4-E24A5A0F0553}" type="presOf" srcId="{0911F04B-3ED2-459A-A609-5613A14C5CC2}" destId="{151F3A54-D93E-4A34-AC64-6D8037037D24}" srcOrd="0" destOrd="0" presId="urn:microsoft.com/office/officeart/2005/8/layout/arrow5"/>
    <dgm:cxn modelId="{38E211AD-0AC2-400F-9496-354117B6B0B9}" type="presParOf" srcId="{151F3A54-D93E-4A34-AC64-6D8037037D24}" destId="{93E90E9E-A80B-407D-A638-613B764A3B1C}" srcOrd="0" destOrd="0" presId="urn:microsoft.com/office/officeart/2005/8/layout/arrow5"/>
    <dgm:cxn modelId="{E630BCCE-7D07-48BC-8731-8546BED36343}" type="presParOf" srcId="{151F3A54-D93E-4A34-AC64-6D8037037D24}" destId="{D57FE3A6-4BC5-46E3-AB0D-B9990385042C}" srcOrd="1" destOrd="0" presId="urn:microsoft.com/office/officeart/2005/8/layout/arrow5"/>
  </dgm:cxnLst>
  <dgm:bg/>
  <dgm:whole/>
</dgm:dataModel>
</file>

<file path=ppt/diagrams/data5.xml><?xml version="1.0" encoding="utf-8"?>
<dgm:dataModel xmlns:dgm="http://schemas.openxmlformats.org/drawingml/2006/diagram" xmlns:a="http://schemas.openxmlformats.org/drawingml/2006/main">
  <dgm:ptLst>
    <dgm:pt modelId="{BFF664B5-F0F0-47CC-B8D8-B70E901415A1}" type="doc">
      <dgm:prSet loTypeId="urn:microsoft.com/office/officeart/2005/8/layout/arrow1" loCatId="relationship" qsTypeId="urn:microsoft.com/office/officeart/2005/8/quickstyle/simple1" qsCatId="simple" csTypeId="urn:microsoft.com/office/officeart/2005/8/colors/accent1_2" csCatId="accent1" phldr="1"/>
      <dgm:spPr/>
      <dgm:t>
        <a:bodyPr/>
        <a:lstStyle/>
        <a:p>
          <a:pPr rtl="1"/>
          <a:endParaRPr lang="ar-IQ"/>
        </a:p>
      </dgm:t>
    </dgm:pt>
    <dgm:pt modelId="{BA279D40-0B6C-4B05-9293-1C87486D42D1}">
      <dgm:prSet phldrT="[Text]"/>
      <dgm:spPr/>
      <dgm:t>
        <a:bodyPr/>
        <a:lstStyle/>
        <a:p>
          <a:pPr rtl="1"/>
          <a:r>
            <a:rPr lang="ar-IQ" dirty="0" smtClean="0"/>
            <a:t>النتيجة الجرمية</a:t>
          </a:r>
          <a:endParaRPr lang="ar-IQ" dirty="0"/>
        </a:p>
      </dgm:t>
    </dgm:pt>
    <dgm:pt modelId="{0C6C8BFA-7708-4988-A18E-AF25A58E564D}" type="parTrans" cxnId="{077596D4-E499-4114-A39D-AAFF9A1F1783}">
      <dgm:prSet/>
      <dgm:spPr/>
      <dgm:t>
        <a:bodyPr/>
        <a:lstStyle/>
        <a:p>
          <a:pPr rtl="1"/>
          <a:endParaRPr lang="ar-IQ"/>
        </a:p>
      </dgm:t>
    </dgm:pt>
    <dgm:pt modelId="{2AAB1105-2A88-4294-B60D-DB744AD7A1A2}" type="sibTrans" cxnId="{077596D4-E499-4114-A39D-AAFF9A1F1783}">
      <dgm:prSet/>
      <dgm:spPr/>
      <dgm:t>
        <a:bodyPr/>
        <a:lstStyle/>
        <a:p>
          <a:pPr rtl="1"/>
          <a:endParaRPr lang="ar-IQ"/>
        </a:p>
      </dgm:t>
    </dgm:pt>
    <dgm:pt modelId="{55F36A8B-6338-4E2E-9374-9607117C64AA}">
      <dgm:prSet phldrT="[Text]"/>
      <dgm:spPr/>
      <dgm:t>
        <a:bodyPr/>
        <a:lstStyle/>
        <a:p>
          <a:pPr rtl="1"/>
          <a:r>
            <a:rPr lang="ar-IQ" dirty="0" smtClean="0"/>
            <a:t>الإرادة</a:t>
          </a:r>
          <a:endParaRPr lang="ar-IQ" dirty="0"/>
        </a:p>
      </dgm:t>
    </dgm:pt>
    <dgm:pt modelId="{643B9B32-6551-4100-AA5E-E8C78DD74327}" type="parTrans" cxnId="{F3005F46-189D-4294-87E1-87E6CF6B3AF4}">
      <dgm:prSet/>
      <dgm:spPr/>
      <dgm:t>
        <a:bodyPr/>
        <a:lstStyle/>
        <a:p>
          <a:pPr rtl="1"/>
          <a:endParaRPr lang="ar-IQ"/>
        </a:p>
      </dgm:t>
    </dgm:pt>
    <dgm:pt modelId="{A940DA57-AED9-4294-BAAE-39CF0B9E7D29}" type="sibTrans" cxnId="{F3005F46-189D-4294-87E1-87E6CF6B3AF4}">
      <dgm:prSet/>
      <dgm:spPr/>
      <dgm:t>
        <a:bodyPr/>
        <a:lstStyle/>
        <a:p>
          <a:pPr rtl="1"/>
          <a:endParaRPr lang="ar-IQ"/>
        </a:p>
      </dgm:t>
    </dgm:pt>
    <dgm:pt modelId="{B66E8534-C92D-4C44-94F0-9776505CDC28}" type="pres">
      <dgm:prSet presAssocID="{BFF664B5-F0F0-47CC-B8D8-B70E901415A1}" presName="cycle" presStyleCnt="0">
        <dgm:presLayoutVars>
          <dgm:dir/>
          <dgm:resizeHandles val="exact"/>
        </dgm:presLayoutVars>
      </dgm:prSet>
      <dgm:spPr/>
      <dgm:t>
        <a:bodyPr/>
        <a:lstStyle/>
        <a:p>
          <a:pPr rtl="1"/>
          <a:endParaRPr lang="ar-IQ"/>
        </a:p>
      </dgm:t>
    </dgm:pt>
    <dgm:pt modelId="{37E7243C-473E-47D6-8452-2916FBDB5780}" type="pres">
      <dgm:prSet presAssocID="{BA279D40-0B6C-4B05-9293-1C87486D42D1}" presName="arrow" presStyleLbl="node1" presStyleIdx="0" presStyleCnt="2">
        <dgm:presLayoutVars>
          <dgm:bulletEnabled val="1"/>
        </dgm:presLayoutVars>
      </dgm:prSet>
      <dgm:spPr/>
      <dgm:t>
        <a:bodyPr/>
        <a:lstStyle/>
        <a:p>
          <a:pPr rtl="1"/>
          <a:endParaRPr lang="ar-IQ"/>
        </a:p>
      </dgm:t>
    </dgm:pt>
    <dgm:pt modelId="{6CEDC78A-7C96-4AFD-BC63-BA4739325A09}" type="pres">
      <dgm:prSet presAssocID="{55F36A8B-6338-4E2E-9374-9607117C64AA}" presName="arrow" presStyleLbl="node1" presStyleIdx="1" presStyleCnt="2">
        <dgm:presLayoutVars>
          <dgm:bulletEnabled val="1"/>
        </dgm:presLayoutVars>
      </dgm:prSet>
      <dgm:spPr/>
      <dgm:t>
        <a:bodyPr/>
        <a:lstStyle/>
        <a:p>
          <a:pPr rtl="1"/>
          <a:endParaRPr lang="ar-IQ"/>
        </a:p>
      </dgm:t>
    </dgm:pt>
  </dgm:ptLst>
  <dgm:cxnLst>
    <dgm:cxn modelId="{F3005F46-189D-4294-87E1-87E6CF6B3AF4}" srcId="{BFF664B5-F0F0-47CC-B8D8-B70E901415A1}" destId="{55F36A8B-6338-4E2E-9374-9607117C64AA}" srcOrd="1" destOrd="0" parTransId="{643B9B32-6551-4100-AA5E-E8C78DD74327}" sibTransId="{A940DA57-AED9-4294-BAAE-39CF0B9E7D29}"/>
    <dgm:cxn modelId="{077596D4-E499-4114-A39D-AAFF9A1F1783}" srcId="{BFF664B5-F0F0-47CC-B8D8-B70E901415A1}" destId="{BA279D40-0B6C-4B05-9293-1C87486D42D1}" srcOrd="0" destOrd="0" parTransId="{0C6C8BFA-7708-4988-A18E-AF25A58E564D}" sibTransId="{2AAB1105-2A88-4294-B60D-DB744AD7A1A2}"/>
    <dgm:cxn modelId="{CD96C0BB-FBA6-444D-BAF0-386D7454B1AA}" type="presOf" srcId="{BA279D40-0B6C-4B05-9293-1C87486D42D1}" destId="{37E7243C-473E-47D6-8452-2916FBDB5780}" srcOrd="0" destOrd="0" presId="urn:microsoft.com/office/officeart/2005/8/layout/arrow1"/>
    <dgm:cxn modelId="{AE3888AF-4E98-46C0-9922-E4AAE3491BB4}" type="presOf" srcId="{55F36A8B-6338-4E2E-9374-9607117C64AA}" destId="{6CEDC78A-7C96-4AFD-BC63-BA4739325A09}" srcOrd="0" destOrd="0" presId="urn:microsoft.com/office/officeart/2005/8/layout/arrow1"/>
    <dgm:cxn modelId="{485E070B-9215-480B-AD34-FD919DB5115A}" type="presOf" srcId="{BFF664B5-F0F0-47CC-B8D8-B70E901415A1}" destId="{B66E8534-C92D-4C44-94F0-9776505CDC28}" srcOrd="0" destOrd="0" presId="urn:microsoft.com/office/officeart/2005/8/layout/arrow1"/>
    <dgm:cxn modelId="{E06D3210-62D2-4233-B874-E1225752D949}" type="presParOf" srcId="{B66E8534-C92D-4C44-94F0-9776505CDC28}" destId="{37E7243C-473E-47D6-8452-2916FBDB5780}" srcOrd="0" destOrd="0" presId="urn:microsoft.com/office/officeart/2005/8/layout/arrow1"/>
    <dgm:cxn modelId="{E13358C8-1F3E-4498-AA30-89A8BC627693}" type="presParOf" srcId="{B66E8534-C92D-4C44-94F0-9776505CDC28}" destId="{6CEDC78A-7C96-4AFD-BC63-BA4739325A09}" srcOrd="1" destOrd="0" presId="urn:microsoft.com/office/officeart/2005/8/layout/arrow1"/>
  </dgm:cxnLst>
  <dgm:bg/>
  <dgm:whole/>
</dgm:dataModel>
</file>

<file path=ppt/diagrams/layout1.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arrow1">
  <dgm:title val=""/>
  <dgm:desc val=""/>
  <dgm:catLst>
    <dgm:cat type="relationship" pri="70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4E3F83A1-8D15-44E8-8D09-BED2566B306B}" type="datetimeFigureOut">
              <a:rPr lang="ar-IQ" smtClean="0"/>
              <a:pPr/>
              <a:t>23/08/1438</a:t>
            </a:fld>
            <a:endParaRPr lang="ar-IQ"/>
          </a:p>
        </p:txBody>
      </p:sp>
      <p:sp>
        <p:nvSpPr>
          <p:cNvPr id="19" name="Footer Placeholder 18"/>
          <p:cNvSpPr>
            <a:spLocks noGrp="1"/>
          </p:cNvSpPr>
          <p:nvPr>
            <p:ph type="ftr" sz="quarter" idx="11"/>
          </p:nvPr>
        </p:nvSpPr>
        <p:spPr/>
        <p:txBody>
          <a:bodyPr/>
          <a:lstStyle/>
          <a:p>
            <a:endParaRPr lang="ar-IQ"/>
          </a:p>
        </p:txBody>
      </p:sp>
      <p:sp>
        <p:nvSpPr>
          <p:cNvPr id="27" name="Slide Number Placeholder 26"/>
          <p:cNvSpPr>
            <a:spLocks noGrp="1"/>
          </p:cNvSpPr>
          <p:nvPr>
            <p:ph type="sldNum" sz="quarter" idx="12"/>
          </p:nvPr>
        </p:nvSpPr>
        <p:spPr/>
        <p:txBody>
          <a:bodyPr/>
          <a:lstStyle/>
          <a:p>
            <a:fld id="{98371140-01B9-495F-B71E-3D6B8FA11490}" type="slidenum">
              <a:rPr lang="ar-IQ" smtClean="0"/>
              <a:pPr/>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E3F83A1-8D15-44E8-8D09-BED2566B306B}" type="datetimeFigureOut">
              <a:rPr lang="ar-IQ" smtClean="0"/>
              <a:pPr/>
              <a:t>23/08/1438</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98371140-01B9-495F-B71E-3D6B8FA11490}" type="slidenum">
              <a:rPr lang="ar-IQ" smtClean="0"/>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E3F83A1-8D15-44E8-8D09-BED2566B306B}" type="datetimeFigureOut">
              <a:rPr lang="ar-IQ" smtClean="0"/>
              <a:pPr/>
              <a:t>23/08/1438</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98371140-01B9-495F-B71E-3D6B8FA11490}" type="slidenum">
              <a:rPr lang="ar-IQ" smtClean="0"/>
              <a:pPr/>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E3F83A1-8D15-44E8-8D09-BED2566B306B}" type="datetimeFigureOut">
              <a:rPr lang="ar-IQ" smtClean="0"/>
              <a:pPr/>
              <a:t>23/08/1438</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98371140-01B9-495F-B71E-3D6B8FA11490}" type="slidenum">
              <a:rPr lang="ar-IQ" smtClean="0"/>
              <a:pPr/>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E3F83A1-8D15-44E8-8D09-BED2566B306B}" type="datetimeFigureOut">
              <a:rPr lang="ar-IQ" smtClean="0"/>
              <a:pPr/>
              <a:t>23/08/1438</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98371140-01B9-495F-B71E-3D6B8FA11490}" type="slidenum">
              <a:rPr lang="ar-IQ" smtClean="0"/>
              <a:pPr/>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E3F83A1-8D15-44E8-8D09-BED2566B306B}" type="datetimeFigureOut">
              <a:rPr lang="ar-IQ" smtClean="0"/>
              <a:pPr/>
              <a:t>23/08/1438</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98371140-01B9-495F-B71E-3D6B8FA11490}" type="slidenum">
              <a:rPr lang="ar-IQ" smtClean="0"/>
              <a:pPr/>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E3F83A1-8D15-44E8-8D09-BED2566B306B}" type="datetimeFigureOut">
              <a:rPr lang="ar-IQ" smtClean="0"/>
              <a:pPr/>
              <a:t>23/08/1438</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98371140-01B9-495F-B71E-3D6B8FA11490}" type="slidenum">
              <a:rPr lang="ar-IQ" smtClean="0"/>
              <a:pPr/>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E3F83A1-8D15-44E8-8D09-BED2566B306B}" type="datetimeFigureOut">
              <a:rPr lang="ar-IQ" smtClean="0"/>
              <a:pPr/>
              <a:t>23/08/1438</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98371140-01B9-495F-B71E-3D6B8FA11490}" type="slidenum">
              <a:rPr lang="ar-IQ" smtClean="0"/>
              <a:pPr/>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3F83A1-8D15-44E8-8D09-BED2566B306B}" type="datetimeFigureOut">
              <a:rPr lang="ar-IQ" smtClean="0"/>
              <a:pPr/>
              <a:t>23/08/1438</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98371140-01B9-495F-B71E-3D6B8FA11490}" type="slidenum">
              <a:rPr lang="ar-IQ" smtClean="0"/>
              <a:pPr/>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E3F83A1-8D15-44E8-8D09-BED2566B306B}" type="datetimeFigureOut">
              <a:rPr lang="ar-IQ" smtClean="0"/>
              <a:pPr/>
              <a:t>23/08/1438</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98371140-01B9-495F-B71E-3D6B8FA11490}" type="slidenum">
              <a:rPr lang="ar-IQ" smtClean="0"/>
              <a:pPr/>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E3F83A1-8D15-44E8-8D09-BED2566B306B}" type="datetimeFigureOut">
              <a:rPr lang="ar-IQ" smtClean="0"/>
              <a:pPr/>
              <a:t>23/08/1438</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a:xfrm>
            <a:off x="8077200" y="6356350"/>
            <a:ext cx="609600" cy="365125"/>
          </a:xfrm>
        </p:spPr>
        <p:txBody>
          <a:bodyPr/>
          <a:lstStyle/>
          <a:p>
            <a:fld id="{98371140-01B9-495F-B71E-3D6B8FA11490}" type="slidenum">
              <a:rPr lang="ar-IQ" smtClean="0"/>
              <a:pPr/>
              <a:t>‹#›</a:t>
            </a:fld>
            <a:endParaRPr lang="ar-IQ"/>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E3F83A1-8D15-44E8-8D09-BED2566B306B}" type="datetimeFigureOut">
              <a:rPr lang="ar-IQ" smtClean="0"/>
              <a:pPr/>
              <a:t>23/08/1438</a:t>
            </a:fld>
            <a:endParaRPr lang="ar-IQ"/>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IQ"/>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8371140-01B9-495F-B71E-3D6B8FA11490}" type="slidenum">
              <a:rPr lang="ar-IQ" smtClean="0"/>
              <a:pPr/>
              <a:t>‹#›</a:t>
            </a:fld>
            <a:endParaRPr lang="ar-IQ"/>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571481"/>
            <a:ext cx="7772400" cy="928694"/>
          </a:xfrm>
        </p:spPr>
        <p:txBody>
          <a:bodyPr>
            <a:normAutofit/>
          </a:bodyPr>
          <a:lstStyle/>
          <a:p>
            <a:pPr algn="ctr" rtl="1"/>
            <a:r>
              <a:rPr lang="ar-IQ" sz="4800" dirty="0" smtClean="0">
                <a:solidFill>
                  <a:schemeClr val="tx1"/>
                </a:solidFill>
              </a:rPr>
              <a:t>الجرائم الواقعة على الأشخاص</a:t>
            </a:r>
            <a:endParaRPr lang="ar-IQ" sz="4800" dirty="0"/>
          </a:p>
        </p:txBody>
      </p:sp>
      <p:sp>
        <p:nvSpPr>
          <p:cNvPr id="3" name="Subtitle 2"/>
          <p:cNvSpPr>
            <a:spLocks noGrp="1"/>
          </p:cNvSpPr>
          <p:nvPr>
            <p:ph type="subTitle" idx="1"/>
          </p:nvPr>
        </p:nvSpPr>
        <p:spPr>
          <a:xfrm>
            <a:off x="785786" y="1714488"/>
            <a:ext cx="7358114" cy="4500594"/>
          </a:xfrm>
        </p:spPr>
        <p:txBody>
          <a:bodyPr>
            <a:normAutofit/>
          </a:bodyPr>
          <a:lstStyle/>
          <a:p>
            <a:pPr algn="just"/>
            <a:r>
              <a:rPr lang="ar-IQ" sz="2800" dirty="0" smtClean="0"/>
              <a:t>جرائم الاعتداء على الاشخاص هي الجرائم التي تنال بالاعتداء أو تهدد بالخطر الحقوق ذات الطابع الشخصي البحت أي الحقوق اللصيقة بشخص المجني عليه والتي تعتبر لذلك من بين المقومات الأساس لشخصيته وتخرج –لأهميتها الاجتماعية وما ينبغي أن تحاط به من احترام- عن دائرة التعامل الاقتصادي. وهي بذلك تختلف عن جرائم الاموال التي تنال بالاعتداء أو تهدد بالخطر الحقوق ذات القيمة الاقتصادية وهي تدخل في نطاق التعامل الاقتصادي وتتضامن فيما بينها وتكون في مجموعها الذمة المالية</a:t>
            </a:r>
            <a:endParaRPr lang="en-US" sz="2800" dirty="0" smtClean="0"/>
          </a:p>
          <a:p>
            <a:endParaRPr lang="ar-IQ" sz="2800" dirty="0"/>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4422"/>
            <a:ext cx="8229600" cy="5110178"/>
          </a:xfrm>
        </p:spPr>
        <p:txBody>
          <a:bodyPr>
            <a:normAutofit fontScale="85000" lnSpcReduction="20000"/>
          </a:bodyPr>
          <a:lstStyle/>
          <a:p>
            <a:pPr algn="just">
              <a:buNone/>
            </a:pPr>
            <a:r>
              <a:rPr lang="ar-IQ" dirty="0" smtClean="0"/>
              <a:t>وعلة هذا التحديد أن المولود خلال الفترة التي تستغرقها عملية الولادة والتي يكون خلالها في متناول يد غيره لا سيما المولد، بحاجة الى حماية القانون ازاء الأفعال العمدية وغير العمدية التي تشكل خطورة على حياته وسلامة بدنه، وتفسير هذه الحاجة أن المولود يتعرض خلال عملية الولادة الى افعال لم يكن يتعرض لها حين كان مستكناً في رحم أمه. </a:t>
            </a:r>
          </a:p>
          <a:p>
            <a:pPr algn="just">
              <a:buNone/>
            </a:pPr>
            <a:r>
              <a:rPr lang="ar-IQ" dirty="0" smtClean="0"/>
              <a:t>ولكن يتوجب هنا أن نحدد اللحظة التي تبدأ فيها عملية الولادة، أي ماهي العلامة الظاهرة التي يستدل بها بداية هذه العملية؟</a:t>
            </a:r>
          </a:p>
          <a:p>
            <a:pPr algn="just">
              <a:buNone/>
            </a:pPr>
            <a:r>
              <a:rPr lang="ar-IQ" dirty="0" smtClean="0"/>
              <a:t>تبدأ هذه العملية ببداية احساس المرأة الحامل بالآلام التي تنشأ عن تقلصات الرحم وتفضي في نهايتها الى القذف بالمولود الى خارج جسمها، وعلة هذا التحديد أن هذه الآلام تعني تحرك المولود في طريقه الى العالم الخارجي وصيرورته صالحاً كي يتلقى على نحو مباشر أثراً خارجياً، أي أن يتأثر في حياته وسلامة جسده بالأفعال التي ترتكب في العالم الخارجي دون أن يكون تأثره بها نتيجة غير مباشرة لتأثر جسد الأم بها، فيصير شأنه شأن غيره من الناس صالحاً لأن يكون محلاً مباشراً لأفعال الاعتداء التي ترتكب في العالم الخارجي وتقوم الحاجة الى حمايته أزاء هذه الأفعال.</a:t>
            </a:r>
          </a:p>
          <a:p>
            <a:pPr algn="just">
              <a:buNone/>
            </a:pPr>
            <a:r>
              <a:rPr lang="ar-IQ" dirty="0" smtClean="0"/>
              <a:t>واذا كانت الولادة غير طبيعية، فأن بدايتها تتحدد لحظة تطبيق الأساليب الفنية –جراحية كانت أو غير جراحية-على جسم المرأة الحامل، أذ الشأن من هذه الأساليب أن تفضي مباشرة الى اخراج المولود خارج جسمها، فتعادل في أهميتها القانونية لحظة احساسها بالآلام. </a:t>
            </a:r>
            <a:endParaRPr lang="ar-IQ"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a:xfrm>
            <a:off x="457200" y="381000"/>
            <a:ext cx="8229600" cy="744538"/>
          </a:xfrm>
        </p:spPr>
        <p:txBody>
          <a:bodyPr/>
          <a:lstStyle/>
          <a:p>
            <a:pPr eaLnBrk="1" hangingPunct="1">
              <a:defRPr/>
            </a:pPr>
            <a:r>
              <a:rPr lang="ar-SA" sz="4000" smtClean="0"/>
              <a:t>طرق التزوير</a:t>
            </a:r>
            <a:endParaRPr lang="en-US" sz="4000" smtClean="0"/>
          </a:p>
        </p:txBody>
      </p:sp>
      <p:sp>
        <p:nvSpPr>
          <p:cNvPr id="136195" name="Rectangle 3"/>
          <p:cNvSpPr>
            <a:spLocks noGrp="1" noChangeArrowheads="1"/>
          </p:cNvSpPr>
          <p:nvPr>
            <p:ph idx="1"/>
          </p:nvPr>
        </p:nvSpPr>
        <p:spPr>
          <a:xfrm>
            <a:off x="457200" y="1268413"/>
            <a:ext cx="8229600" cy="4827587"/>
          </a:xfrm>
        </p:spPr>
        <p:txBody>
          <a:bodyPr/>
          <a:lstStyle/>
          <a:p>
            <a:pPr algn="ctr" eaLnBrk="1" hangingPunct="1">
              <a:lnSpc>
                <a:spcPct val="80000"/>
              </a:lnSpc>
              <a:buFont typeface="Wingdings" pitchFamily="2" charset="2"/>
              <a:buNone/>
              <a:defRPr/>
            </a:pPr>
            <a:r>
              <a:rPr lang="ar-SA" sz="2800" smtClean="0"/>
              <a:t>حدد المشرع العراقي كما هو الحال في الدول الأخرى طرق التزوير:</a:t>
            </a:r>
          </a:p>
          <a:p>
            <a:pPr algn="ctr" eaLnBrk="1" hangingPunct="1">
              <a:lnSpc>
                <a:spcPct val="80000"/>
              </a:lnSpc>
              <a:buFont typeface="Wingdings" pitchFamily="2" charset="2"/>
              <a:buNone/>
              <a:defRPr/>
            </a:pPr>
            <a:r>
              <a:rPr lang="ar-SA" sz="2800" smtClean="0"/>
              <a:t>التزوير المادي والتزوير المعنوي</a:t>
            </a:r>
          </a:p>
          <a:p>
            <a:pPr algn="ctr" eaLnBrk="1" hangingPunct="1">
              <a:lnSpc>
                <a:spcPct val="80000"/>
              </a:lnSpc>
              <a:buFont typeface="Wingdings" pitchFamily="2" charset="2"/>
              <a:buNone/>
              <a:defRPr/>
            </a:pPr>
            <a:r>
              <a:rPr lang="ar-SA" sz="2800" smtClean="0"/>
              <a:t>المادي: هو الذي يترك أثراً مادياً يدل على العبث بالمحرر، أي يتم تغيير الحقيقة من خلال تحريف البيانات المسجلة في المحرر، فالتغيير يلحق إعداد المحرر أو في بعض الحالات أثناء إعداده، والأثر الذي يتركه هذا النوع من التزوير قد يلاحظ بالحواس أو لا يمكن الكشف عنه إلا من خلال الإستعانة بالخبرة الفنية</a:t>
            </a:r>
          </a:p>
          <a:p>
            <a:pPr algn="ctr" eaLnBrk="1" hangingPunct="1">
              <a:lnSpc>
                <a:spcPct val="80000"/>
              </a:lnSpc>
              <a:buFont typeface="Wingdings" pitchFamily="2" charset="2"/>
              <a:buNone/>
              <a:defRPr/>
            </a:pPr>
            <a:r>
              <a:rPr lang="ar-SA" sz="2800" smtClean="0"/>
              <a:t>المعنوي: يتحقق من خلال تشويه المعاني التي كان يجب أن يعبر عنها المحرر وفقاً لإرادة من ينسب إليه بعض بياناته، فالفرض أن شخصاً  كان عليه أن يثبت في المحرر بيانات ذات دلالة معينة فشوه هذه الدلالة بأن أثبت بيانات لها دلالة مختلفة، وهذا يعني أن التزوير المعنوي  يأتي متزامناً مع تغيير  الحقيقة على عكس التزوير المادي</a:t>
            </a:r>
            <a:endParaRPr lang="en-US" sz="2800" smtClean="0"/>
          </a:p>
        </p:txBody>
      </p:sp>
    </p:spTree>
  </p:cSld>
  <p:clrMapOvr>
    <a:masterClrMapping/>
  </p:clrMapOvr>
  <p:transition>
    <p:randomBar dir="vert"/>
  </p:transition>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a:xfrm>
            <a:off x="457200" y="381000"/>
            <a:ext cx="8229600" cy="887413"/>
          </a:xfrm>
        </p:spPr>
        <p:txBody>
          <a:bodyPr/>
          <a:lstStyle/>
          <a:p>
            <a:pPr eaLnBrk="1" hangingPunct="1">
              <a:defRPr/>
            </a:pPr>
            <a:r>
              <a:rPr lang="ar-SA" smtClean="0"/>
              <a:t>طرق التزوير المادي</a:t>
            </a:r>
            <a:endParaRPr lang="en-US" smtClean="0"/>
          </a:p>
        </p:txBody>
      </p:sp>
      <p:sp>
        <p:nvSpPr>
          <p:cNvPr id="137219" name="Rectangle 3"/>
          <p:cNvSpPr>
            <a:spLocks noGrp="1" noChangeArrowheads="1"/>
          </p:cNvSpPr>
          <p:nvPr>
            <p:ph idx="1"/>
          </p:nvPr>
        </p:nvSpPr>
        <p:spPr>
          <a:xfrm>
            <a:off x="457200" y="1268413"/>
            <a:ext cx="8229600" cy="5400675"/>
          </a:xfrm>
        </p:spPr>
        <p:txBody>
          <a:bodyPr/>
          <a:lstStyle/>
          <a:p>
            <a:pPr algn="ctr" eaLnBrk="1" hangingPunct="1">
              <a:lnSpc>
                <a:spcPct val="80000"/>
              </a:lnSpc>
              <a:buFont typeface="Wingdings" pitchFamily="2" charset="2"/>
              <a:buNone/>
              <a:defRPr/>
            </a:pPr>
            <a:r>
              <a:rPr lang="ar-SA" sz="2400" smtClean="0"/>
              <a:t>1- وضع إمضاءات أو أختام أو بصمات مزورة</a:t>
            </a:r>
          </a:p>
          <a:p>
            <a:pPr algn="ctr" eaLnBrk="1" hangingPunct="1">
              <a:lnSpc>
                <a:spcPct val="80000"/>
              </a:lnSpc>
              <a:buFont typeface="Wingdings" pitchFamily="2" charset="2"/>
              <a:buNone/>
              <a:defRPr/>
            </a:pPr>
            <a:r>
              <a:rPr lang="ar-SA" sz="2400" smtClean="0"/>
              <a:t>2- تغيير المحررات أو الأختام أو الإمضاءات أو زيادة كلمات</a:t>
            </a:r>
          </a:p>
          <a:p>
            <a:pPr algn="ctr" eaLnBrk="1" hangingPunct="1">
              <a:lnSpc>
                <a:spcPct val="80000"/>
              </a:lnSpc>
              <a:buFont typeface="Wingdings" pitchFamily="2" charset="2"/>
              <a:buNone/>
              <a:defRPr/>
            </a:pPr>
            <a:r>
              <a:rPr lang="ar-SA" sz="2400" smtClean="0"/>
              <a:t>3- وضع أسماء أو صور أشخاص آخرين</a:t>
            </a:r>
          </a:p>
          <a:p>
            <a:pPr algn="ctr" eaLnBrk="1" hangingPunct="1">
              <a:lnSpc>
                <a:spcPct val="80000"/>
              </a:lnSpc>
              <a:buFont typeface="Wingdings" pitchFamily="2" charset="2"/>
              <a:buNone/>
              <a:defRPr/>
            </a:pPr>
            <a:r>
              <a:rPr lang="ar-SA" sz="2400" smtClean="0"/>
              <a:t>4- التقليد</a:t>
            </a:r>
          </a:p>
          <a:p>
            <a:pPr algn="ctr" eaLnBrk="1" hangingPunct="1">
              <a:lnSpc>
                <a:spcPct val="80000"/>
              </a:lnSpc>
              <a:buFont typeface="Wingdings" pitchFamily="2" charset="2"/>
              <a:buNone/>
              <a:defRPr/>
            </a:pPr>
            <a:r>
              <a:rPr lang="ar-SA" sz="2400" smtClean="0"/>
              <a:t>5- الإصطناع</a:t>
            </a:r>
          </a:p>
          <a:p>
            <a:pPr algn="ctr" eaLnBrk="1" hangingPunct="1">
              <a:lnSpc>
                <a:spcPct val="80000"/>
              </a:lnSpc>
              <a:buFont typeface="Wingdings" pitchFamily="2" charset="2"/>
              <a:buNone/>
              <a:defRPr/>
            </a:pPr>
            <a:r>
              <a:rPr lang="ar-SA" sz="2400" smtClean="0"/>
              <a:t>1- ماهو دلالة الإمضاء أو البصمة أو الختم؟</a:t>
            </a:r>
          </a:p>
          <a:p>
            <a:pPr algn="ctr" eaLnBrk="1" hangingPunct="1">
              <a:lnSpc>
                <a:spcPct val="80000"/>
              </a:lnSpc>
              <a:buFont typeface="Wingdings" pitchFamily="2" charset="2"/>
              <a:buNone/>
              <a:defRPr/>
            </a:pPr>
            <a:r>
              <a:rPr lang="ar-SA" sz="2400" smtClean="0"/>
              <a:t>الإمضاء وما هو في حكمه هو رمز الشخصية ودليلها</a:t>
            </a:r>
          </a:p>
          <a:p>
            <a:pPr algn="ctr" eaLnBrk="1" hangingPunct="1">
              <a:lnSpc>
                <a:spcPct val="80000"/>
              </a:lnSpc>
              <a:buFont typeface="Wingdings" pitchFamily="2" charset="2"/>
              <a:buNone/>
              <a:defRPr/>
            </a:pPr>
            <a:r>
              <a:rPr lang="ar-SA" sz="2400" smtClean="0"/>
              <a:t>ماذا لو أن كان مضمون المحرر مطابق للحقيقة تمام المطابقة فهل تتحقق الجريمة؟</a:t>
            </a:r>
          </a:p>
          <a:p>
            <a:pPr algn="ctr" eaLnBrk="1" hangingPunct="1">
              <a:lnSpc>
                <a:spcPct val="80000"/>
              </a:lnSpc>
              <a:buFont typeface="Wingdings" pitchFamily="2" charset="2"/>
              <a:buNone/>
              <a:defRPr/>
            </a:pPr>
            <a:r>
              <a:rPr lang="ar-SA" sz="2400" smtClean="0"/>
              <a:t>هل يشترط محاكاة الإمضاء من قبل الفاعل؟ وهل يشترط في صاحب الإمضاء أن يكون حقيقياً؟</a:t>
            </a:r>
          </a:p>
          <a:p>
            <a:pPr algn="ctr" eaLnBrk="1" hangingPunct="1">
              <a:lnSpc>
                <a:spcPct val="80000"/>
              </a:lnSpc>
              <a:buFont typeface="Wingdings" pitchFamily="2" charset="2"/>
              <a:buNone/>
              <a:defRPr/>
            </a:pPr>
            <a:r>
              <a:rPr lang="ar-SA" sz="2400" smtClean="0"/>
              <a:t>يعد الإمضاء مزوراً إذا لم يكن وضعه في المحرر تعبيراً عن إرادة صحيحة لمن ينسب إليه، يعني إذا صدر عن شخص ونسب إلى شخص آخر فإنه يعد مزوراً، أي عدم إمتلاك الفاعل حق التوقيع نيابة أو بإسم شخص آخر</a:t>
            </a:r>
          </a:p>
          <a:p>
            <a:pPr algn="ctr" eaLnBrk="1" hangingPunct="1">
              <a:lnSpc>
                <a:spcPct val="80000"/>
              </a:lnSpc>
              <a:buFont typeface="Wingdings" pitchFamily="2" charset="2"/>
              <a:buNone/>
              <a:defRPr/>
            </a:pPr>
            <a:r>
              <a:rPr lang="ar-SA" sz="2400" smtClean="0"/>
              <a:t>وما قيل ينطبق على الختم والبصمة أيضاً</a:t>
            </a:r>
            <a:endParaRPr lang="en-US" sz="2400" smtClean="0"/>
          </a:p>
        </p:txBody>
      </p:sp>
    </p:spTree>
  </p:cSld>
  <p:clrMapOvr>
    <a:masterClrMapping/>
  </p:clrMapOvr>
  <p:transition>
    <p:randomBar dir="vert"/>
  </p:transition>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a:xfrm>
            <a:off x="457200" y="381000"/>
            <a:ext cx="8229600" cy="671513"/>
          </a:xfrm>
        </p:spPr>
        <p:txBody>
          <a:bodyPr>
            <a:normAutofit fontScale="90000"/>
          </a:bodyPr>
          <a:lstStyle/>
          <a:p>
            <a:pPr eaLnBrk="1" hangingPunct="1">
              <a:defRPr/>
            </a:pPr>
            <a:r>
              <a:rPr lang="ar-SA" sz="4000" smtClean="0"/>
              <a:t>تغيير المحررات أو الأختام أو الإمضاءات أو إجراء التغييرات على المحررات</a:t>
            </a:r>
            <a:endParaRPr lang="en-US" sz="4000" smtClean="0"/>
          </a:p>
        </p:txBody>
      </p:sp>
      <p:sp>
        <p:nvSpPr>
          <p:cNvPr id="138243" name="Rectangle 3"/>
          <p:cNvSpPr>
            <a:spLocks noGrp="1" noChangeArrowheads="1"/>
          </p:cNvSpPr>
          <p:nvPr>
            <p:ph idx="1"/>
          </p:nvPr>
        </p:nvSpPr>
        <p:spPr>
          <a:xfrm>
            <a:off x="457200" y="1484313"/>
            <a:ext cx="8229600" cy="4611687"/>
          </a:xfrm>
        </p:spPr>
        <p:txBody>
          <a:bodyPr/>
          <a:lstStyle/>
          <a:p>
            <a:pPr algn="ctr" eaLnBrk="1" hangingPunct="1">
              <a:buFont typeface="Wingdings" pitchFamily="2" charset="2"/>
              <a:buNone/>
              <a:defRPr/>
            </a:pPr>
            <a:r>
              <a:rPr lang="ar-SA" smtClean="0"/>
              <a:t>تعني هذه الطريقة كل اساليب التشويه المادي التي يمكن تصورها بالنسبة للمحرر بعد إعدادها، ويستهدف بهذه الطريقة الإيهام بأن المحرر كان له منذ تحريره المظهر والفحوى اللذان صارا له بعد التغيير، أي الإيهام بأن الكاتب قد أدخل عليه هذه التعديلات لحظة كتابته. وأهم ما يميز هذه الطريقة هو أن التغييرات تجرى بعد إعداد المحرر. فلو جرى أثناء الإعداد من قبل كاتبه كنا أمام التزوير المعنوي</a:t>
            </a:r>
          </a:p>
          <a:p>
            <a:pPr algn="ctr" eaLnBrk="1" hangingPunct="1">
              <a:buFont typeface="Wingdings" pitchFamily="2" charset="2"/>
              <a:buNone/>
              <a:defRPr/>
            </a:pPr>
            <a:endParaRPr lang="en-US" smtClean="0"/>
          </a:p>
        </p:txBody>
      </p:sp>
    </p:spTree>
  </p:cSld>
  <p:clrMapOvr>
    <a:masterClrMapping/>
  </p:clrMapOvr>
  <p:transition>
    <p:randomBar dir="vert"/>
  </p:transition>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a:xfrm>
            <a:off x="457200" y="381000"/>
            <a:ext cx="8229600" cy="815975"/>
          </a:xfrm>
        </p:spPr>
        <p:txBody>
          <a:bodyPr/>
          <a:lstStyle/>
          <a:p>
            <a:pPr eaLnBrk="1" hangingPunct="1">
              <a:defRPr/>
            </a:pPr>
            <a:r>
              <a:rPr lang="ar-SA" smtClean="0"/>
              <a:t>ركن الضرر في جريمة تزوير المحررات</a:t>
            </a:r>
            <a:endParaRPr lang="en-US" smtClean="0"/>
          </a:p>
        </p:txBody>
      </p:sp>
      <p:sp>
        <p:nvSpPr>
          <p:cNvPr id="139267" name="Rectangle 3"/>
          <p:cNvSpPr>
            <a:spLocks noGrp="1" noChangeArrowheads="1"/>
          </p:cNvSpPr>
          <p:nvPr>
            <p:ph idx="1"/>
          </p:nvPr>
        </p:nvSpPr>
        <p:spPr>
          <a:xfrm>
            <a:off x="457200" y="1268413"/>
            <a:ext cx="8229600" cy="5400675"/>
          </a:xfrm>
        </p:spPr>
        <p:txBody>
          <a:bodyPr/>
          <a:lstStyle/>
          <a:p>
            <a:pPr algn="ctr" eaLnBrk="1" hangingPunct="1">
              <a:buFont typeface="Wingdings" pitchFamily="2" charset="2"/>
              <a:buNone/>
              <a:defRPr/>
            </a:pPr>
            <a:r>
              <a:rPr lang="ar-SA" sz="2800" smtClean="0"/>
              <a:t>يعد الضرر ركناً من الأركان المكونة لهذه الجريمة وعدم تحققه يؤدي إلى إنتفاء هذه الجريمة حتى وإن تحققت بقية الأركان وعلى قاضي الموضوع تثبيت هذا الركن في قراره وإلا عد حكمه قاصر التسبيب</a:t>
            </a:r>
          </a:p>
          <a:p>
            <a:pPr algn="ctr" eaLnBrk="1" hangingPunct="1">
              <a:buFont typeface="Wingdings" pitchFamily="2" charset="2"/>
              <a:buNone/>
              <a:defRPr/>
            </a:pPr>
            <a:r>
              <a:rPr lang="ar-SA" sz="2800" smtClean="0"/>
              <a:t>أولاً- ماهية الضرر وأنواعه</a:t>
            </a:r>
          </a:p>
          <a:p>
            <a:pPr algn="ctr" eaLnBrk="1" hangingPunct="1">
              <a:buFont typeface="Wingdings" pitchFamily="2" charset="2"/>
              <a:buNone/>
              <a:defRPr/>
            </a:pPr>
            <a:r>
              <a:rPr lang="ar-SA" sz="2800" smtClean="0"/>
              <a:t>1- تعريف الضرر: الضرر هو إهدار حق، أي إخلال بمصلحة مشروعة ومن ثم يعترف بها القانون ويكفل لها حمايتها </a:t>
            </a:r>
          </a:p>
          <a:p>
            <a:pPr algn="ctr" eaLnBrk="1" hangingPunct="1">
              <a:buFont typeface="Wingdings" pitchFamily="2" charset="2"/>
              <a:buNone/>
              <a:defRPr/>
            </a:pPr>
            <a:r>
              <a:rPr lang="ar-SA" sz="2800" smtClean="0"/>
              <a:t>ولا يشترط في الضرر أن يلحق شخصاً معيناً بذاته، فالناس سواء من حيث جدارتهم بالحماية أزاء أضرار التزوير، فلو أستهدف الفاعل شخصاً معيناً وأصاب الضرر شخصاً آخر، تحققت الجريمة</a:t>
            </a:r>
          </a:p>
          <a:p>
            <a:pPr algn="ctr" eaLnBrk="1" hangingPunct="1">
              <a:buFont typeface="Wingdings" pitchFamily="2" charset="2"/>
              <a:buNone/>
              <a:defRPr/>
            </a:pPr>
            <a:r>
              <a:rPr lang="ar-SA" sz="2800" smtClean="0"/>
              <a:t>ولا يعد جسامة الضرر ضمن الأركان المكونة</a:t>
            </a:r>
            <a:endParaRPr lang="en-US" sz="2800" smtClean="0"/>
          </a:p>
        </p:txBody>
      </p:sp>
    </p:spTree>
  </p:cSld>
  <p:clrMapOvr>
    <a:masterClrMapping/>
  </p:clrMapOvr>
  <p:transition>
    <p:randomBar dir="vert"/>
  </p:transition>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9" name="Rectangle 3"/>
          <p:cNvSpPr>
            <a:spLocks noGrp="1" noChangeArrowheads="1"/>
          </p:cNvSpPr>
          <p:nvPr>
            <p:ph idx="1"/>
          </p:nvPr>
        </p:nvSpPr>
        <p:spPr>
          <a:xfrm>
            <a:off x="457200" y="260350"/>
            <a:ext cx="8229600" cy="6408738"/>
          </a:xfrm>
        </p:spPr>
        <p:txBody>
          <a:bodyPr/>
          <a:lstStyle/>
          <a:p>
            <a:pPr algn="ctr" eaLnBrk="1" hangingPunct="1">
              <a:lnSpc>
                <a:spcPct val="90000"/>
              </a:lnSpc>
              <a:buFont typeface="Wingdings" pitchFamily="2" charset="2"/>
              <a:buNone/>
              <a:defRPr/>
            </a:pPr>
            <a:r>
              <a:rPr lang="ar-SA" smtClean="0"/>
              <a:t>2- إنتفاء الضرر: إنتفاء الضرر يعني إنتفاء الجريمة</a:t>
            </a:r>
          </a:p>
          <a:p>
            <a:pPr algn="ctr" eaLnBrk="1" hangingPunct="1">
              <a:lnSpc>
                <a:spcPct val="90000"/>
              </a:lnSpc>
              <a:buFont typeface="Wingdings" pitchFamily="2" charset="2"/>
              <a:buNone/>
              <a:defRPr/>
            </a:pPr>
            <a:r>
              <a:rPr lang="ar-SA" smtClean="0"/>
              <a:t>إن إفتقاد المحرر للقيمة القانونية، أي لم يكن مقرراً لحق أو لم يكن سند لحماية مصلحة قانونية فإن التحريف الذي يصيبه لن ينشأ عنه أي ضرر، لأنه لا يتصور أن يكون من شأنه المساس بحق أو مصلحة، فمن يقوم بإصطناع محرر يدعي فيه لنفسه أو لغيره حقاً في ذمة شخص خيالي ليس له أي وجود حقيقي ووضع عليه إمضاء نسبة إلى هذا الشخص فهو غير مسؤول عن أي تزوير لأن </a:t>
            </a:r>
            <a:r>
              <a:rPr lang="ar-SA" b="1" i="1" u="sng" smtClean="0"/>
              <a:t>المحرر</a:t>
            </a:r>
            <a:r>
              <a:rPr lang="ar-SA" smtClean="0"/>
              <a:t> مجرد من القيمة القانونية، ولا يوجد أي حق أو مصلحة يؤدي إلى المساس بها</a:t>
            </a:r>
          </a:p>
          <a:p>
            <a:pPr algn="ctr" eaLnBrk="1" hangingPunct="1">
              <a:lnSpc>
                <a:spcPct val="90000"/>
              </a:lnSpc>
              <a:buFont typeface="Wingdings" pitchFamily="2" charset="2"/>
              <a:buNone/>
              <a:defRPr/>
            </a:pPr>
            <a:r>
              <a:rPr lang="ar-SA" smtClean="0"/>
              <a:t>3- وقت تقدير الضرر</a:t>
            </a:r>
          </a:p>
          <a:p>
            <a:pPr algn="ctr" eaLnBrk="1" hangingPunct="1">
              <a:lnSpc>
                <a:spcPct val="90000"/>
              </a:lnSpc>
              <a:buFont typeface="Wingdings" pitchFamily="2" charset="2"/>
              <a:buNone/>
              <a:defRPr/>
            </a:pPr>
            <a:r>
              <a:rPr lang="ar-SA" smtClean="0"/>
              <a:t>يتوجب الرجوع إلى وقت تغيير الحقيقة لتقدير الضرر فإن كان في ذلك الوقت محتمل الوقوع تحققت الجريمة، ولا عبرة باي وقت آخر</a:t>
            </a:r>
            <a:endParaRPr lang="en-US" smtClean="0"/>
          </a:p>
        </p:txBody>
      </p:sp>
    </p:spTree>
  </p:cSld>
  <p:clrMapOvr>
    <a:masterClrMapping/>
  </p:clrMapOvr>
  <p:transition>
    <p:randomBar dir="vert"/>
  </p:transition>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title"/>
          </p:nvPr>
        </p:nvSpPr>
        <p:spPr>
          <a:xfrm>
            <a:off x="457200" y="381000"/>
            <a:ext cx="8229600" cy="887413"/>
          </a:xfrm>
        </p:spPr>
        <p:txBody>
          <a:bodyPr/>
          <a:lstStyle/>
          <a:p>
            <a:pPr eaLnBrk="1" hangingPunct="1">
              <a:defRPr/>
            </a:pPr>
            <a:r>
              <a:rPr lang="ar-SA" smtClean="0"/>
              <a:t>4- أنواع الضرر</a:t>
            </a:r>
            <a:endParaRPr lang="en-US" smtClean="0"/>
          </a:p>
        </p:txBody>
      </p:sp>
      <p:sp>
        <p:nvSpPr>
          <p:cNvPr id="143363" name="Rectangle 3"/>
          <p:cNvSpPr>
            <a:spLocks noGrp="1" noChangeArrowheads="1"/>
          </p:cNvSpPr>
          <p:nvPr>
            <p:ph idx="1"/>
          </p:nvPr>
        </p:nvSpPr>
        <p:spPr>
          <a:xfrm>
            <a:off x="457200" y="1341438"/>
            <a:ext cx="8229600" cy="4754562"/>
          </a:xfrm>
        </p:spPr>
        <p:txBody>
          <a:bodyPr/>
          <a:lstStyle/>
          <a:p>
            <a:pPr marL="609600" indent="-609600" algn="ctr" eaLnBrk="1" hangingPunct="1">
              <a:lnSpc>
                <a:spcPct val="90000"/>
              </a:lnSpc>
              <a:buFont typeface="Wingdings" pitchFamily="2" charset="2"/>
              <a:buNone/>
              <a:defRPr/>
            </a:pPr>
            <a:r>
              <a:rPr lang="ar-SA" smtClean="0"/>
              <a:t>أ- الضرر المادي: يمس الضرر المادي عناصر الذمة المالية فيترتب عليه الإنقاص من عناصرها الإيجابية أو الزيادة في عناصرها السلبية</a:t>
            </a:r>
          </a:p>
          <a:p>
            <a:pPr marL="609600" indent="-609600" algn="ctr" eaLnBrk="1" hangingPunct="1">
              <a:lnSpc>
                <a:spcPct val="90000"/>
              </a:lnSpc>
              <a:buFont typeface="Wingdings" pitchFamily="2" charset="2"/>
              <a:buNone/>
              <a:defRPr/>
            </a:pPr>
            <a:r>
              <a:rPr lang="ar-SA" smtClean="0"/>
              <a:t>ب- الضرر المعنوي: يمس هذا الضرر الشرف والإعتبار، أي ينال من المكانة الإجتماعية للمزور عليه فيهبط بها، وأي قدر بهذه المكانة يؤدي إلى تحقق الجريمة، ومن الأمثلة على ذلك، إصطناع محرر ينسب إلى شخص يظهر على أنه قد قبل الزواج بإمرأة أو عدم قبوله للنسب</a:t>
            </a:r>
          </a:p>
          <a:p>
            <a:pPr marL="609600" indent="-609600" algn="ctr" eaLnBrk="1" hangingPunct="1">
              <a:lnSpc>
                <a:spcPct val="90000"/>
              </a:lnSpc>
              <a:buFont typeface="Wingdings" pitchFamily="2" charset="2"/>
              <a:buNone/>
              <a:defRPr/>
            </a:pPr>
            <a:r>
              <a:rPr lang="ar-SA" smtClean="0"/>
              <a:t>ج- الضرر الإحتمالي: وهو الضرر الذي لم يتحقق بعد ولكن تحققه منتظر الوقوع وفق السير العادي للأحداث</a:t>
            </a:r>
            <a:endParaRPr lang="en-US" smtClean="0"/>
          </a:p>
        </p:txBody>
      </p:sp>
    </p:spTree>
  </p:cSld>
  <p:clrMapOvr>
    <a:masterClrMapping/>
  </p:clrMapOvr>
  <p:transition>
    <p:randomBar dir="vert"/>
  </p:transition>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7" name="Rectangle 3"/>
          <p:cNvSpPr>
            <a:spLocks noGrp="1" noChangeArrowheads="1"/>
          </p:cNvSpPr>
          <p:nvPr>
            <p:ph idx="1"/>
          </p:nvPr>
        </p:nvSpPr>
        <p:spPr>
          <a:xfrm>
            <a:off x="0" y="404813"/>
            <a:ext cx="8964613" cy="6264275"/>
          </a:xfrm>
        </p:spPr>
        <p:txBody>
          <a:bodyPr/>
          <a:lstStyle/>
          <a:p>
            <a:pPr algn="ctr" eaLnBrk="1" hangingPunct="1">
              <a:lnSpc>
                <a:spcPct val="80000"/>
              </a:lnSpc>
              <a:buFont typeface="Wingdings" pitchFamily="2" charset="2"/>
              <a:buNone/>
              <a:defRPr/>
            </a:pPr>
            <a:r>
              <a:rPr lang="ar-SA" sz="2800" smtClean="0"/>
              <a:t>تزوير سند من أجل الوصول إلى حق ثابت</a:t>
            </a:r>
          </a:p>
          <a:p>
            <a:pPr algn="ctr" eaLnBrk="1" hangingPunct="1">
              <a:lnSpc>
                <a:spcPct val="80000"/>
              </a:lnSpc>
              <a:buFont typeface="Wingdings" pitchFamily="2" charset="2"/>
              <a:buNone/>
              <a:defRPr/>
            </a:pPr>
            <a:r>
              <a:rPr lang="ar-SA" sz="2800" smtClean="0"/>
              <a:t>ماذا لو قام شخص له في ذمة آخر حقاً وإصطنع سنداً لإثبات هذا الحق وإستيفاءه دون اللجوء إلى الإجراءات القانونية المقررة، فهل تتحق هذه الجريمة؟</a:t>
            </a:r>
          </a:p>
          <a:p>
            <a:pPr algn="ctr" eaLnBrk="1" hangingPunct="1">
              <a:lnSpc>
                <a:spcPct val="80000"/>
              </a:lnSpc>
              <a:buFont typeface="Wingdings" pitchFamily="2" charset="2"/>
              <a:buNone/>
              <a:defRPr/>
            </a:pPr>
            <a:r>
              <a:rPr lang="ar-SA" sz="2800" smtClean="0"/>
              <a:t>هناك رأيان</a:t>
            </a:r>
          </a:p>
          <a:p>
            <a:pPr algn="ctr" eaLnBrk="1" hangingPunct="1">
              <a:lnSpc>
                <a:spcPct val="80000"/>
              </a:lnSpc>
              <a:buFont typeface="Wingdings" pitchFamily="2" charset="2"/>
              <a:buNone/>
              <a:defRPr/>
            </a:pPr>
            <a:r>
              <a:rPr lang="ar-SA" sz="2800" smtClean="0"/>
              <a:t>ينفي البعض تحقق التزوير لإنتفاء تحقق الضرر</a:t>
            </a:r>
          </a:p>
          <a:p>
            <a:pPr algn="ctr" eaLnBrk="1" hangingPunct="1">
              <a:lnSpc>
                <a:spcPct val="80000"/>
              </a:lnSpc>
              <a:buFont typeface="Wingdings" pitchFamily="2" charset="2"/>
              <a:buNone/>
              <a:defRPr/>
            </a:pPr>
            <a:r>
              <a:rPr lang="ar-SA" sz="2800" smtClean="0"/>
              <a:t>الرأي الراجح هو قيام التزوير لإحتمال الضرر: فإصطناع السند يجرد المدين من حصانة موضوعية وإجرائية تقررها له قواعد الإثبات ومن حقه أن يظل متمتعاً بها، فلا يحرم منها فيلزم بالدين عن غير الطريق الذي رسمه القانون. ويعني ذلك أن هذه الحصانة تمثل حقاً أهدره الإصطناع عل نحو يتحقق به الضرر، وبالإضافة إلى فإن الفعل قد رتب ضرراً إجتماعياً تمثل في الإحتيال على القانون وخداع القضاء بالوصول إلى الحق عن غير الطريق الذي رسمه القانون، وتصبح الأمور أوضح إذا كان الحق متنازعاً فيه أو غير واجب الأداء فوراً أو كان المدين قد أفلس، فأصطنع الدائن المحرر الذي يصيره به غير متنازع فيه أو مستحق الأداء في الحال فثمة ضرر محقق فيه </a:t>
            </a:r>
            <a:endParaRPr lang="en-US" sz="2800" smtClean="0"/>
          </a:p>
        </p:txBody>
      </p:sp>
    </p:spTree>
  </p:cSld>
  <p:clrMapOvr>
    <a:masterClrMapping/>
  </p:clrMapOvr>
  <p:transition>
    <p:randomBar dir="vert"/>
  </p:transition>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a:xfrm>
            <a:off x="457200" y="381000"/>
            <a:ext cx="8229600" cy="960438"/>
          </a:xfrm>
        </p:spPr>
        <p:txBody>
          <a:bodyPr/>
          <a:lstStyle/>
          <a:p>
            <a:pPr eaLnBrk="1" hangingPunct="1">
              <a:defRPr/>
            </a:pPr>
            <a:r>
              <a:rPr lang="ar-SA" smtClean="0"/>
              <a:t>الضرر الإجتماعي</a:t>
            </a:r>
            <a:endParaRPr lang="en-US" smtClean="0"/>
          </a:p>
        </p:txBody>
      </p:sp>
      <p:sp>
        <p:nvSpPr>
          <p:cNvPr id="145411" name="Rectangle 3"/>
          <p:cNvSpPr>
            <a:spLocks noGrp="1" noChangeArrowheads="1"/>
          </p:cNvSpPr>
          <p:nvPr>
            <p:ph idx="1"/>
          </p:nvPr>
        </p:nvSpPr>
        <p:spPr>
          <a:xfrm>
            <a:off x="457200" y="1412875"/>
            <a:ext cx="8229600" cy="4683125"/>
          </a:xfrm>
        </p:spPr>
        <p:txBody>
          <a:bodyPr/>
          <a:lstStyle/>
          <a:p>
            <a:pPr algn="ctr" eaLnBrk="1" hangingPunct="1">
              <a:buFont typeface="Wingdings" pitchFamily="2" charset="2"/>
              <a:buNone/>
              <a:defRPr/>
            </a:pPr>
            <a:r>
              <a:rPr lang="ar-SA" sz="2800" smtClean="0"/>
              <a:t>يقصد به أن الضرر قد أمتد إلى المجتمع في مجموعه فهو ضرر أصاب المصالح المادية أو المعنوية للدولة بإعتبارها تمثل المجتمع </a:t>
            </a:r>
          </a:p>
          <a:p>
            <a:pPr algn="ctr" eaLnBrk="1" hangingPunct="1">
              <a:buFont typeface="Wingdings" pitchFamily="2" charset="2"/>
              <a:buNone/>
              <a:defRPr/>
            </a:pPr>
            <a:r>
              <a:rPr lang="ar-SA" sz="2800" smtClean="0"/>
              <a:t>فالتزوير الذي يستهدف التخلص من الضريبة أو رسم أو غرامة أو الإستيلاء على مال الدولة أو إنشاء دين في ذمتها هو تزوير مادي</a:t>
            </a:r>
          </a:p>
          <a:p>
            <a:pPr algn="ctr" eaLnBrk="1" hangingPunct="1">
              <a:buFont typeface="Wingdings" pitchFamily="2" charset="2"/>
              <a:buNone/>
              <a:defRPr/>
            </a:pPr>
            <a:r>
              <a:rPr lang="ar-SA" sz="2800" smtClean="0"/>
              <a:t>كل تغيير للحقيقة في المحررات الرسمية يؤدي إلى إقلال أو إهدار الثقة بها والتي يتوجب أن تتمتع بها يمثل الضرر الإجتماعي المعنوي، فالأصل في المحررات الرسمية أن تكون موضع ثقة مطلقة وأن تكون جميع بياناتها صادقة وبغير هذه الثقة تعجز الدولة عن أداء وظائفها وينال المجتمع بذلك ضرر جسيم، فثمة ثقة مفترضة يهدرها أي عبث ولو كان قليلاً، وهذا الإهدار يلحق بالمجتمع ضرراً في جميع الأحوال</a:t>
            </a:r>
            <a:endParaRPr lang="en-US" sz="2800" smtClean="0"/>
          </a:p>
        </p:txBody>
      </p:sp>
    </p:spTree>
  </p:cSld>
  <p:clrMapOvr>
    <a:masterClrMapping/>
  </p:clrMapOvr>
  <p:transition>
    <p:randomBar dir="vert"/>
  </p:transition>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a:xfrm>
            <a:off x="457200" y="260350"/>
            <a:ext cx="8229600" cy="792163"/>
          </a:xfrm>
        </p:spPr>
        <p:txBody>
          <a:bodyPr>
            <a:normAutofit fontScale="90000"/>
          </a:bodyPr>
          <a:lstStyle/>
          <a:p>
            <a:pPr eaLnBrk="1" hangingPunct="1">
              <a:defRPr/>
            </a:pPr>
            <a:r>
              <a:rPr lang="ar-SA" smtClean="0"/>
              <a:t>ضابط الضرر</a:t>
            </a:r>
            <a:endParaRPr lang="en-US" smtClean="0"/>
          </a:p>
        </p:txBody>
      </p:sp>
      <p:sp>
        <p:nvSpPr>
          <p:cNvPr id="146435" name="Rectangle 3"/>
          <p:cNvSpPr>
            <a:spLocks noGrp="1" noChangeArrowheads="1"/>
          </p:cNvSpPr>
          <p:nvPr>
            <p:ph idx="1"/>
          </p:nvPr>
        </p:nvSpPr>
        <p:spPr>
          <a:xfrm>
            <a:off x="457200" y="1196975"/>
            <a:ext cx="8229600" cy="5472113"/>
          </a:xfrm>
        </p:spPr>
        <p:txBody>
          <a:bodyPr/>
          <a:lstStyle/>
          <a:p>
            <a:pPr algn="ctr" eaLnBrk="1" hangingPunct="1">
              <a:lnSpc>
                <a:spcPct val="90000"/>
              </a:lnSpc>
              <a:buFont typeface="Wingdings" pitchFamily="2" charset="2"/>
              <a:buNone/>
              <a:defRPr/>
            </a:pPr>
            <a:r>
              <a:rPr lang="ar-SA" sz="2400" smtClean="0"/>
              <a:t>يتحقق الضرر في التزوير إذا كان تغيير الحقيقة يؤدي إلى إهدار قيمة المحرر كوسيلة إثبات، أي عدم أداء المحرر لدوره في العلاقات القانونية بإعتباره سنداً ودليلاً على إكتساب الحقوق أو نقلها أو إنقضائها أو أداة لإثبات الصفات والحالات القانونية</a:t>
            </a:r>
          </a:p>
          <a:p>
            <a:pPr algn="ctr" eaLnBrk="1" hangingPunct="1">
              <a:lnSpc>
                <a:spcPct val="90000"/>
              </a:lnSpc>
              <a:buFont typeface="Wingdings" pitchFamily="2" charset="2"/>
              <a:buNone/>
              <a:defRPr/>
            </a:pPr>
            <a:r>
              <a:rPr lang="ar-SA" sz="2400" smtClean="0"/>
              <a:t>وهذه القاعدة ترتب مجموعة من النتائج:</a:t>
            </a:r>
          </a:p>
          <a:p>
            <a:pPr algn="ctr" eaLnBrk="1" hangingPunct="1">
              <a:lnSpc>
                <a:spcPct val="90000"/>
              </a:lnSpc>
              <a:buFont typeface="Wingdings" pitchFamily="2" charset="2"/>
              <a:buNone/>
              <a:defRPr/>
            </a:pPr>
            <a:r>
              <a:rPr lang="ar-SA" sz="2400" smtClean="0"/>
              <a:t>1- لا يتوافر الضرر إذا كان المحرر غير صالح كي يتخذ أساساً للمطالبة بحق ما. فالتقرير الذي يقدمه تاجر أشهر إفلاسه عن مركزه المالي، </a:t>
            </a:r>
          </a:p>
          <a:p>
            <a:pPr algn="ctr" eaLnBrk="1" hangingPunct="1">
              <a:lnSpc>
                <a:spcPct val="90000"/>
              </a:lnSpc>
              <a:buFont typeface="Wingdings" pitchFamily="2" charset="2"/>
              <a:buNone/>
              <a:defRPr/>
            </a:pPr>
            <a:r>
              <a:rPr lang="ar-SA" sz="2400" smtClean="0"/>
              <a:t>2- ينتفي الضرر إذا أصاب التحريف أو التغيير بياناً غير جوهرياً، أي بياناً لم يعد المحرر لإثباته فيه، أي لم يكن الغرض من المحرر أن يكون مستنداً لإثبات هذا البيان</a:t>
            </a:r>
          </a:p>
          <a:p>
            <a:pPr algn="ctr" eaLnBrk="1" hangingPunct="1">
              <a:lnSpc>
                <a:spcPct val="90000"/>
              </a:lnSpc>
              <a:buFont typeface="Wingdings" pitchFamily="2" charset="2"/>
              <a:buNone/>
              <a:defRPr/>
            </a:pPr>
            <a:r>
              <a:rPr lang="ar-SA" sz="2400" smtClean="0"/>
              <a:t>3- لا يتحقق الضرر إذا أصاب التحريف محرراً لم يصدر من قبل مكلف بخدمة عامة مختص لكونه من المحررات الباطلة</a:t>
            </a:r>
          </a:p>
          <a:p>
            <a:pPr algn="ctr" eaLnBrk="1" hangingPunct="1">
              <a:lnSpc>
                <a:spcPct val="90000"/>
              </a:lnSpc>
              <a:buFont typeface="Wingdings" pitchFamily="2" charset="2"/>
              <a:buNone/>
              <a:defRPr/>
            </a:pPr>
            <a:r>
              <a:rPr lang="ar-SA" sz="2400" smtClean="0"/>
              <a:t>4- لا يتحقق الضرر في محرر يعد من أجل المطالبة بحق في ذمة الغير لأن هذه المحررات يتم تمحيصها وفحصها من قبل من تقدم إليه</a:t>
            </a:r>
            <a:endParaRPr lang="en-US" sz="2400" smtClean="0"/>
          </a:p>
        </p:txBody>
      </p:sp>
    </p:spTree>
  </p:cSld>
  <p:clrMapOvr>
    <a:masterClrMapping/>
  </p:clrMapOvr>
  <p:transition>
    <p:randomBar dir="vert"/>
  </p:transition>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p:txBody>
          <a:bodyPr/>
          <a:lstStyle/>
          <a:p>
            <a:pPr eaLnBrk="1" hangingPunct="1">
              <a:defRPr/>
            </a:pPr>
            <a:r>
              <a:rPr lang="ar-SA" smtClean="0"/>
              <a:t>المحررات الرسمية والعادية (العرفية)</a:t>
            </a:r>
            <a:endParaRPr lang="en-US" smtClean="0"/>
          </a:p>
        </p:txBody>
      </p:sp>
      <p:sp>
        <p:nvSpPr>
          <p:cNvPr id="147459" name="Rectangle 3"/>
          <p:cNvSpPr>
            <a:spLocks noGrp="1" noChangeArrowheads="1"/>
          </p:cNvSpPr>
          <p:nvPr>
            <p:ph idx="1"/>
          </p:nvPr>
        </p:nvSpPr>
        <p:spPr>
          <a:xfrm>
            <a:off x="457200" y="1981200"/>
            <a:ext cx="8229600" cy="4687888"/>
          </a:xfrm>
        </p:spPr>
        <p:txBody>
          <a:bodyPr/>
          <a:lstStyle/>
          <a:p>
            <a:pPr marL="609600" indent="-609600" algn="ctr" eaLnBrk="1" hangingPunct="1">
              <a:buFont typeface="Wingdings" pitchFamily="2" charset="2"/>
              <a:buNone/>
              <a:defRPr/>
            </a:pPr>
            <a:r>
              <a:rPr lang="ar-SA" sz="2800" smtClean="0"/>
              <a:t>1- المحرر الرسمي</a:t>
            </a:r>
          </a:p>
          <a:p>
            <a:pPr marL="609600" indent="-609600" algn="ctr" eaLnBrk="1" hangingPunct="1">
              <a:buFont typeface="Wingdings" pitchFamily="2" charset="2"/>
              <a:buNone/>
              <a:defRPr/>
            </a:pPr>
            <a:r>
              <a:rPr lang="ar-SA" sz="2800" smtClean="0"/>
              <a:t>العناصر:</a:t>
            </a:r>
          </a:p>
          <a:p>
            <a:pPr marL="609600" indent="-609600" algn="ctr" eaLnBrk="1" hangingPunct="1">
              <a:buFont typeface="Wingdings" pitchFamily="2" charset="2"/>
              <a:buNone/>
              <a:defRPr/>
            </a:pPr>
            <a:r>
              <a:rPr lang="ar-SA" sz="2800" smtClean="0"/>
              <a:t>أ- صدوره عن الدولة: ويعني صدوره عن شخص يعمل بإسمها ولحسابها وله صفة تمثيلها وهذا يعني  أن يعبر عن إرادة الدولة في شأن تختص به، ولا يشترط تمثيل الدولة بإعتبارها سلطة عامة بل يكفي وجود الصفة التمثيلية أياً كانت</a:t>
            </a:r>
          </a:p>
          <a:p>
            <a:pPr marL="609600" indent="-609600" algn="ctr" eaLnBrk="1" hangingPunct="1">
              <a:buFont typeface="Wingdings" pitchFamily="2" charset="2"/>
              <a:buNone/>
              <a:defRPr/>
            </a:pPr>
            <a:r>
              <a:rPr lang="ar-SA" sz="2800" smtClean="0"/>
              <a:t>ب- تدوينه وفقاً للأوضاع التي يحددها القانون بطريق مباشر أو غير مباشر وهذا يعني أن المكلف بخدمة عامة لا يمكنه إعداد أي محرر وفي أية صورة يشائها، فهو لا يمتلك تفويضاً مطلقاً</a:t>
            </a:r>
            <a:endParaRPr lang="en-US" sz="2800" smtClean="0"/>
          </a:p>
        </p:txBody>
      </p:sp>
    </p:spTree>
  </p:cSld>
  <p:clrMapOvr>
    <a:masterClrMapping/>
  </p:clrMapOvr>
  <p:transition>
    <p:randomBar dir="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IQ" dirty="0" smtClean="0"/>
              <a:t>لحظة الوفاة</a:t>
            </a:r>
            <a:endParaRPr lang="ar-IQ" dirty="0"/>
          </a:p>
        </p:txBody>
      </p:sp>
      <p:sp>
        <p:nvSpPr>
          <p:cNvPr id="3" name="Content Placeholder 2"/>
          <p:cNvSpPr>
            <a:spLocks noGrp="1"/>
          </p:cNvSpPr>
          <p:nvPr>
            <p:ph idx="1"/>
          </p:nvPr>
        </p:nvSpPr>
        <p:spPr/>
        <p:txBody>
          <a:bodyPr/>
          <a:lstStyle/>
          <a:p>
            <a:pPr algn="just">
              <a:buNone/>
            </a:pPr>
            <a:r>
              <a:rPr lang="ar-IQ" dirty="0" smtClean="0"/>
              <a:t>تنتهي الحياة حين يتوقف الدماغ توقفاً كلياً عن أداء وظائفه، فالتخريب الكامل والقطعي للدماغ والذي يرافقه في الوقت نفسه التوقف الكامل للجذع الدماغي ونصف كرة الدماغ يؤدي الى تحقق الموت من وجهة نظر طبية وقانونية، وان النشاط العفوي للقلب لن يعكس هذه المسألة. </a:t>
            </a:r>
          </a:p>
          <a:p>
            <a:pPr algn="just">
              <a:buNone/>
            </a:pPr>
            <a:r>
              <a:rPr lang="ar-IQ" dirty="0" smtClean="0"/>
              <a:t>فالتوقف الدماغي يؤدي في نهاية الأمر الى انهيار في وظيفة أجهزة الجسم المختلفة بما في ذلك القلب خلال 24 و48 ساعة. </a:t>
            </a:r>
          </a:p>
          <a:p>
            <a:pPr algn="just">
              <a:buNone/>
            </a:pPr>
            <a:r>
              <a:rPr lang="ar-IQ" dirty="0" smtClean="0"/>
              <a:t>والجسم الذي يتلف جهازه العصبي لا يمكن اعتباره كائناً حياً وإن تم المحافظة على وظائفه الأخرى اصطناعياً، فالموت الدماغي هو رمز الموت باختصار. </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3" name="Rectangle 3"/>
          <p:cNvSpPr>
            <a:spLocks noGrp="1" noChangeArrowheads="1"/>
          </p:cNvSpPr>
          <p:nvPr>
            <p:ph idx="1"/>
          </p:nvPr>
        </p:nvSpPr>
        <p:spPr>
          <a:xfrm>
            <a:off x="457200" y="260350"/>
            <a:ext cx="8229600" cy="6264275"/>
          </a:xfrm>
        </p:spPr>
        <p:txBody>
          <a:bodyPr/>
          <a:lstStyle/>
          <a:p>
            <a:pPr algn="ctr" eaLnBrk="1" hangingPunct="1">
              <a:buFont typeface="Wingdings" pitchFamily="2" charset="2"/>
              <a:buNone/>
              <a:defRPr/>
            </a:pPr>
            <a:r>
              <a:rPr lang="ar-SA" smtClean="0"/>
              <a:t>يقتضي العنصر الأول صدور المحرر عن شخص يمتلك صفة مكلف بخدمة عامة وأن يكون الإعداد ضمن حدود صلاحياته النوعية والمكانية</a:t>
            </a:r>
          </a:p>
          <a:p>
            <a:pPr algn="ctr" eaLnBrk="1" hangingPunct="1">
              <a:buFont typeface="Wingdings" pitchFamily="2" charset="2"/>
              <a:buNone/>
              <a:defRPr/>
            </a:pPr>
            <a:r>
              <a:rPr lang="ar-SA" smtClean="0"/>
              <a:t>وقد يكون دور المكلف بخدمة في إعداد المحرر دوراً محدوداً، كأن يقتصر دوره على تثبيت أقوال ذوي الشأن دون أن يقدم من جانبه أي ضمان بصحتها فهو يبتها كما صدرت عنهم وقد يكون دوره مقتصراً على مراجعة البيانات والتصديق عليها</a:t>
            </a:r>
          </a:p>
          <a:p>
            <a:pPr algn="ctr" eaLnBrk="1" hangingPunct="1">
              <a:buFont typeface="Wingdings" pitchFamily="2" charset="2"/>
              <a:buNone/>
              <a:defRPr/>
            </a:pPr>
            <a:r>
              <a:rPr lang="ar-SA" smtClean="0"/>
              <a:t>الأصل أن تنشأ المحررات رسمياً، ولكن في بعض الحالات قد ينشأ عرفياً ثم بعد ذلك نتيجة لتدخل مكلف بخدمة عامة إلى محرر رسمي، فعريضة الدعوى محرر عرفي وبعد المصادقة عليها وتسجيلها تصير محرراً رسمياً</a:t>
            </a:r>
            <a:endParaRPr lang="en-US" smtClean="0"/>
          </a:p>
        </p:txBody>
      </p:sp>
    </p:spTree>
  </p:cSld>
  <p:clrMapOvr>
    <a:masterClrMapping/>
  </p:clrMapOvr>
  <p:transition>
    <p:randomBar dir="vert"/>
  </p:transition>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p:txBody>
          <a:bodyPr/>
          <a:lstStyle/>
          <a:p>
            <a:pPr eaLnBrk="1" hangingPunct="1">
              <a:defRPr/>
            </a:pPr>
            <a:endParaRPr lang="en-US" smtClean="0"/>
          </a:p>
        </p:txBody>
      </p:sp>
      <p:sp>
        <p:nvSpPr>
          <p:cNvPr id="149507" name="Rectangle 3"/>
          <p:cNvSpPr>
            <a:spLocks noGrp="1" noChangeArrowheads="1"/>
          </p:cNvSpPr>
          <p:nvPr>
            <p:ph idx="1"/>
          </p:nvPr>
        </p:nvSpPr>
        <p:spPr/>
        <p:txBody>
          <a:bodyPr/>
          <a:lstStyle/>
          <a:p>
            <a:pPr eaLnBrk="1" hangingPunct="1">
              <a:defRPr/>
            </a:pPr>
            <a:endParaRPr lang="en-US" smtClean="0"/>
          </a:p>
        </p:txBody>
      </p:sp>
    </p:spTree>
  </p:cSld>
  <p:clrMapOvr>
    <a:masterClrMapping/>
  </p:clrMapOvr>
  <p:transition>
    <p:randomBar dir="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IQ" dirty="0" smtClean="0"/>
              <a:t>الركن المادي</a:t>
            </a:r>
            <a:endParaRPr lang="ar-IQ" dirty="0"/>
          </a:p>
        </p:txBody>
      </p:sp>
      <p:sp>
        <p:nvSpPr>
          <p:cNvPr id="3" name="Content Placeholder 2"/>
          <p:cNvSpPr>
            <a:spLocks noGrp="1"/>
          </p:cNvSpPr>
          <p:nvPr>
            <p:ph idx="1"/>
          </p:nvPr>
        </p:nvSpPr>
        <p:spPr/>
        <p:txBody>
          <a:bodyPr/>
          <a:lstStyle/>
          <a:p>
            <a:pPr algn="ctr">
              <a:buNone/>
            </a:pPr>
            <a:r>
              <a:rPr lang="ar-IQ" dirty="0" smtClean="0"/>
              <a:t>1- فعل الاعتداء على الحياة</a:t>
            </a:r>
          </a:p>
          <a:p>
            <a:pPr algn="ctr">
              <a:buNone/>
            </a:pPr>
            <a:r>
              <a:rPr lang="ar-IQ" dirty="0" smtClean="0"/>
              <a:t>هو سلوك من شأنه احداث وفاة المجني عليه، أي أنه فعل صالح بطبيعته لتحقيق هذه النتيجة.</a:t>
            </a:r>
          </a:p>
          <a:p>
            <a:pPr algn="ctr">
              <a:buNone/>
            </a:pPr>
            <a:r>
              <a:rPr lang="ar-IQ" dirty="0" smtClean="0"/>
              <a:t>وهذا يعني أنه يتوجب أن يمثل الفعل في ذاته لحظة ارتكابه خطورة على حياة المجني عليه، أي أن يكون الفعل قاتلاً في ظل الظروف التي تعاصر ارتكابه، فهذه الظروف تتمثل في عوامل ذات آثار محتملة واضافة هذه الآثار الى الفعل هي التي تحدد صلاحيته لتكوين الركن المادي للقتل، وبناءً على ذلك فان فعلاً معيناً قد لا تكون له هذه الصلاحية بالنظر الى ظروف معينة وقد تكون له بالنظر الى ظروف مختلفة، مثل ضرب شخص بعصى رفيعة أو قبضة اليد. </a:t>
            </a:r>
            <a:endParaRPr lang="ar-IQ"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ar-IQ" dirty="0" smtClean="0"/>
              <a:t>وسائل الاعتداء على الحياة هي سواء لدى المشرع فلا فرق بينها</a:t>
            </a:r>
            <a:endParaRPr lang="ar-IQ" dirty="0"/>
          </a:p>
        </p:txBody>
      </p:sp>
      <p:sp>
        <p:nvSpPr>
          <p:cNvPr id="3" name="Content Placeholder 2"/>
          <p:cNvSpPr>
            <a:spLocks noGrp="1"/>
          </p:cNvSpPr>
          <p:nvPr>
            <p:ph idx="1"/>
          </p:nvPr>
        </p:nvSpPr>
        <p:spPr/>
        <p:txBody>
          <a:bodyPr/>
          <a:lstStyle/>
          <a:p>
            <a:pPr algn="just">
              <a:buNone/>
            </a:pPr>
            <a:r>
              <a:rPr lang="ar-IQ" dirty="0" smtClean="0"/>
              <a:t>فالنص العقابي جاء على نحو مطلق دون أن يحده أي حدود، فالمشرع في المادة 405 أشار الى النتيجة الجرمية في هذه الجريمة ولم ينص بأي شكل من الأشكال على نوعية الأفعال التي من شأنها احداث نتيجة الموت، فمن الممكن أن يكون الفعل ايجابياً ومن الممكن أن يكون امتناعاً، وقد يكون آنياً وقد يكون مستمراً.</a:t>
            </a:r>
          </a:p>
          <a:p>
            <a:pPr algn="just">
              <a:buNone/>
            </a:pPr>
            <a:endParaRPr lang="ar-IQ"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867656"/>
          </a:xfrm>
        </p:spPr>
        <p:txBody>
          <a:bodyPr>
            <a:normAutofit/>
          </a:bodyPr>
          <a:lstStyle/>
          <a:p>
            <a:pPr algn="ctr"/>
            <a:r>
              <a:rPr lang="ar-IQ" dirty="0" smtClean="0"/>
              <a:t>2- النتيجة: وفاة المجني عليه</a:t>
            </a:r>
            <a:br>
              <a:rPr lang="ar-IQ" dirty="0" smtClean="0"/>
            </a:br>
            <a:r>
              <a:rPr lang="ar-IQ" dirty="0" smtClean="0"/>
              <a:t>3- العلاقة السببية بين الفعل والنتجية</a:t>
            </a:r>
            <a:endParaRPr lang="ar-IQ" dirty="0"/>
          </a:p>
        </p:txBody>
      </p:sp>
      <p:sp>
        <p:nvSpPr>
          <p:cNvPr id="3" name="Content Placeholder 2"/>
          <p:cNvSpPr>
            <a:spLocks noGrp="1"/>
          </p:cNvSpPr>
          <p:nvPr>
            <p:ph idx="1"/>
          </p:nvPr>
        </p:nvSpPr>
        <p:spPr>
          <a:xfrm>
            <a:off x="457200" y="2786058"/>
            <a:ext cx="8229600" cy="3538542"/>
          </a:xfrm>
        </p:spPr>
        <p:txBody>
          <a:bodyPr/>
          <a:lstStyle/>
          <a:p>
            <a:pPr>
              <a:buNone/>
            </a:pPr>
            <a:endParaRPr lang="ar-IQ"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IQ" dirty="0" smtClean="0"/>
              <a:t>الركن المعنوي</a:t>
            </a:r>
            <a:endParaRPr lang="ar-IQ" dirty="0"/>
          </a:p>
        </p:txBody>
      </p:sp>
      <p:sp>
        <p:nvSpPr>
          <p:cNvPr id="3" name="Content Placeholder 2"/>
          <p:cNvSpPr>
            <a:spLocks noGrp="1"/>
          </p:cNvSpPr>
          <p:nvPr>
            <p:ph idx="1"/>
          </p:nvPr>
        </p:nvSpPr>
        <p:spPr/>
        <p:txBody>
          <a:bodyPr/>
          <a:lstStyle/>
          <a:p>
            <a:pPr algn="ctr">
              <a:buNone/>
            </a:pPr>
            <a:r>
              <a:rPr lang="ar-IQ" dirty="0" smtClean="0"/>
              <a:t>عناصر القصد:</a:t>
            </a:r>
          </a:p>
          <a:p>
            <a:pPr algn="ctr">
              <a:buNone/>
            </a:pPr>
            <a:r>
              <a:rPr lang="ar-IQ" dirty="0" smtClean="0"/>
              <a:t>1- العلم:</a:t>
            </a:r>
          </a:p>
          <a:p>
            <a:pPr algn="ctr">
              <a:buNone/>
            </a:pPr>
            <a:r>
              <a:rPr lang="ar-IQ" dirty="0" smtClean="0"/>
              <a:t>العلم بتوجيه الفعل نحو شخص حي</a:t>
            </a:r>
          </a:p>
          <a:p>
            <a:pPr algn="ctr">
              <a:buNone/>
            </a:pPr>
            <a:r>
              <a:rPr lang="ar-IQ" dirty="0" smtClean="0"/>
              <a:t>العلم بخطورة الفعل على حياة المجني عليه</a:t>
            </a:r>
          </a:p>
          <a:p>
            <a:pPr algn="ctr">
              <a:buNone/>
            </a:pPr>
            <a:r>
              <a:rPr lang="ar-IQ" smtClean="0"/>
              <a:t>توقع النتيجة الجرمية</a:t>
            </a:r>
            <a:endParaRPr lang="ar-IQ" dirty="0" smtClean="0"/>
          </a:p>
          <a:p>
            <a:pPr algn="ctr">
              <a:buNone/>
            </a:pPr>
            <a:r>
              <a:rPr lang="ar-IQ" dirty="0" smtClean="0"/>
              <a:t>2- الارادة</a:t>
            </a:r>
            <a:endParaRPr lang="ar-IQ"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IQ" dirty="0" smtClean="0"/>
              <a:t>جرائم الضرب والجرح والايذاء واعطاء المواد الضارة</a:t>
            </a:r>
            <a:endParaRPr lang="ar-IQ" dirty="0"/>
          </a:p>
        </p:txBody>
      </p:sp>
      <p:sp>
        <p:nvSpPr>
          <p:cNvPr id="3" name="Content Placeholder 2"/>
          <p:cNvSpPr>
            <a:spLocks noGrp="1"/>
          </p:cNvSpPr>
          <p:nvPr>
            <p:ph idx="1"/>
          </p:nvPr>
        </p:nvSpPr>
        <p:spPr/>
        <p:txBody>
          <a:bodyPr/>
          <a:lstStyle/>
          <a:p>
            <a:pPr>
              <a:buNone/>
            </a:pPr>
            <a:r>
              <a:rPr lang="ar-IQ" dirty="0" smtClean="0"/>
              <a:t>يقصد بهذا النوع من الجرائم الاعتداء على سلامة الجسم يترتب المساس به.</a:t>
            </a:r>
          </a:p>
          <a:p>
            <a:pPr algn="just">
              <a:buNone/>
            </a:pPr>
            <a:r>
              <a:rPr lang="ar-IQ" dirty="0" smtClean="0"/>
              <a:t>محل الاعتداء في هذا النوع من الجرائم هو الحق في سلامة الجسم، وهذا الحق هو المصلحة التي يحميها القانون في أن تسير الحياة في الجسم على النحو الطبيعي وفي أن يحتفظ بتكامله وأن يتحرر من الآلام البدنية.</a:t>
            </a:r>
          </a:p>
          <a:p>
            <a:pPr algn="just">
              <a:buNone/>
            </a:pPr>
            <a:r>
              <a:rPr lang="ar-IQ" dirty="0" smtClean="0"/>
              <a:t>وهذا الحق يتكون من ثلاثة عناصر:</a:t>
            </a:r>
          </a:p>
          <a:p>
            <a:pPr algn="just">
              <a:buNone/>
            </a:pPr>
            <a:r>
              <a:rPr lang="ar-IQ" dirty="0" smtClean="0"/>
              <a:t>1- السير الطبيعي لوظائف الحياة في الجسم.</a:t>
            </a:r>
          </a:p>
          <a:p>
            <a:pPr algn="just">
              <a:buNone/>
            </a:pPr>
            <a:r>
              <a:rPr lang="ar-IQ" dirty="0" smtClean="0"/>
              <a:t>2- التكامل الجسدي.</a:t>
            </a:r>
          </a:p>
          <a:p>
            <a:pPr algn="just">
              <a:buNone/>
            </a:pPr>
            <a:r>
              <a:rPr lang="ar-IQ" dirty="0" smtClean="0"/>
              <a:t>3- التحرر من الآلام البدنية.</a:t>
            </a:r>
            <a:endParaRPr lang="ar-IQ" dirty="0"/>
          </a:p>
        </p:txBody>
      </p:sp>
    </p:spTree>
  </p:cSld>
  <p:clrMapOvr>
    <a:masterClrMapping/>
  </p:clrMapOvr>
  <p:transition>
    <p:randomBar dir="ver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71546"/>
            <a:ext cx="8229600" cy="5253054"/>
          </a:xfrm>
        </p:spPr>
        <p:txBody>
          <a:bodyPr/>
          <a:lstStyle/>
          <a:p>
            <a:pPr algn="just">
              <a:buNone/>
            </a:pPr>
            <a:r>
              <a:rPr lang="ar-IQ" dirty="0" smtClean="0"/>
              <a:t>الاعتداء الذي يترتب عليه التعطيل الجزئي لوظائف الجسم هو اعتداء على السلامة الجسدية، فهذا الاعتداء يحول دون السير العادي لاحدى هذه الوظائف أو بعضها ويترك الجسم قادراً على أداء الوظائف الأخرى، سواءً أستطاع أداءها على النحو العادي أو لم يستطع ذلك متأثراً بالاعتداء، ويستوي في ذلك كون التعطيل الجزئي مؤقتاً أو أبدياً.</a:t>
            </a:r>
          </a:p>
          <a:p>
            <a:pPr algn="just">
              <a:buNone/>
            </a:pPr>
            <a:r>
              <a:rPr lang="ar-IQ" dirty="0" smtClean="0"/>
              <a:t>فالقانون يسبغ الحماية على الجسم على نحو يبقى هذا الأخير قادراً على أداء وظائفه على النحو العادي الطبيعي أي في ألا تتعطل احدى هذه الوظائف ولو كانت أقلها أهمية أو كان التعطيل وقتياً وفي ألا تنحرف في كيفية الأداء على النحو الذي حددته القوانين الطبيعية.</a:t>
            </a:r>
          </a:p>
          <a:p>
            <a:pPr algn="just">
              <a:buNone/>
            </a:pPr>
            <a:endParaRPr lang="ar-IQ"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IQ" dirty="0" smtClean="0"/>
              <a:t>مدلول لفظ الجسم</a:t>
            </a:r>
            <a:endParaRPr lang="ar-IQ" dirty="0"/>
          </a:p>
        </p:txBody>
      </p:sp>
      <p:sp>
        <p:nvSpPr>
          <p:cNvPr id="3" name="Content Placeholder 2"/>
          <p:cNvSpPr>
            <a:spLocks noGrp="1"/>
          </p:cNvSpPr>
          <p:nvPr>
            <p:ph idx="1"/>
          </p:nvPr>
        </p:nvSpPr>
        <p:spPr/>
        <p:txBody>
          <a:bodyPr>
            <a:normAutofit fontScale="92500" lnSpcReduction="20000"/>
          </a:bodyPr>
          <a:lstStyle/>
          <a:p>
            <a:pPr>
              <a:buNone/>
            </a:pPr>
            <a:r>
              <a:rPr lang="ar-IQ" dirty="0" smtClean="0"/>
              <a:t>الجسم هو الكيان الذي يباشر وظائف الحياة، وهو محل الحق في سلامة الجسم والموضوع الذي تنصب عليه أفعال الأعتداء على هذا الحق. </a:t>
            </a:r>
          </a:p>
          <a:p>
            <a:pPr algn="just">
              <a:buNone/>
            </a:pPr>
            <a:r>
              <a:rPr lang="ar-IQ" dirty="0" smtClean="0"/>
              <a:t>ويعنى الشارع في هذا النوع من الجرائم بالجسم الحي، فان كانت الحياة قد انقضت قبل ارتكاب الفعل واستحال الجسم الة جثة فهو لم يعد صالحاً محلا لهذه الجرائم. وتستوي جميع أجزاء الجسم في نظر القانون، فلا فرق بين اعتداء ينال جزءً معيناً من الجسم واعتداء ينال جزءً آخر منه، فلا فرق بين الأجزاء الداخلية والخارجية، ولا يعنى القانون بمادة الجسم فقط، بل تعنيه فيها مقدرتها على أداء وظائفها الطبيعية، ومن ثم كان كل مساس بهذه المقدرة اعتداء على سلامة الجسم ولو لم يخلف آثاراً تنال مادته. وتبرير ذلك أن مادة الجسم ليست لها أهمية في ذاتها وانما الذي يمثل الأهمية هو الوظائف التي تؤديها، واذا كان القانون يجرم المساس بمادة الجسم فلأنه يمثل عدواناً ينال بعض وظائفه وما الأول سوى مجرد قرينة على الثاني، فاذا ثبت أن الفعل يعرقل بعض وظائف الجسم ولو على نحو عارض فهو فيه مساس بسلامته.</a:t>
            </a:r>
            <a:endParaRPr lang="ar-IQ"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4422"/>
            <a:ext cx="8229600" cy="5110178"/>
          </a:xfrm>
        </p:spPr>
        <p:txBody>
          <a:bodyPr/>
          <a:lstStyle/>
          <a:p>
            <a:pPr algn="just">
              <a:buNone/>
            </a:pPr>
            <a:r>
              <a:rPr lang="ar-IQ" dirty="0" smtClean="0"/>
              <a:t>والمدلول السابق للجسم يمثل الجانب النفسي أيضاً، فالاعتداء الذي يعرقل الوظائف الذهنية والنفسية هو اعتداء يمس سلامة الجسم، فاتيان فعل يصيب المجني عليه بالجنون أو يصيب امكانياته الذهنية باختلال أياً كان، هو عدوان على سلامة جسمه، بل ان اتيان فعل يحدث صدمة عصبية أو ازعاجاً كاطلاق النار في اتجاة المجني عليه دون قصد اصابته وانما بغية ازعاجه  هو اعتداء على سلامة جسمه وان لم يترك أثراً في مادته. </a:t>
            </a:r>
          </a:p>
          <a:p>
            <a:pPr algn="just">
              <a:buNone/>
            </a:pPr>
            <a:r>
              <a:rPr lang="ar-IQ" dirty="0" smtClean="0"/>
              <a:t>ويقصد بالاختلال، الانحراف عن السبيل المألوف الذي ترسمه القوانين الطبيعية، والاختلال أياً كان مقداره هو ”المرض“.</a:t>
            </a:r>
            <a:endParaRPr lang="ar-IQ"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500034" y="571480"/>
            <a:ext cx="8286808" cy="5786478"/>
          </a:xfrm>
        </p:spPr>
        <p:txBody>
          <a:bodyPr>
            <a:normAutofit/>
          </a:bodyPr>
          <a:lstStyle/>
          <a:p>
            <a:pPr eaLnBrk="1" hangingPunct="1">
              <a:defRPr/>
            </a:pPr>
            <a:r>
              <a:rPr lang="ar-IQ" dirty="0" smtClean="0"/>
              <a:t>ولجرائم الاعتداء على الاشخاص أهمية بالغة في السياسة الجنائية مرجعها الى الاهمية الاجتماعية للحقوق التي تمسها:</a:t>
            </a:r>
          </a:p>
          <a:p>
            <a:pPr algn="just" eaLnBrk="1" hangingPunct="1">
              <a:defRPr/>
            </a:pPr>
            <a:r>
              <a:rPr lang="ar-IQ" dirty="0" smtClean="0"/>
              <a:t>1- فالحق في الحياة: من أهم هذه الحقوق باعتباره شرط الوجود الطبيعي والاجتماعي للانسان وشرط المساهمة في كيان المجتمع ووجوده.</a:t>
            </a:r>
          </a:p>
          <a:p>
            <a:pPr algn="just" eaLnBrk="1" hangingPunct="1">
              <a:defRPr/>
            </a:pPr>
            <a:r>
              <a:rPr lang="ar-IQ" dirty="0" smtClean="0"/>
              <a:t>2- السلامة البدنية: حماية هذا الحق يمكن الانسان من ممارسة نشاطاته الاجتماعية والعادية والمساهمة في ازدهار المجتمع والتمكن من الحفاظ على كيانه.</a:t>
            </a:r>
          </a:p>
          <a:p>
            <a:pPr algn="just" eaLnBrk="1" hangingPunct="1">
              <a:defRPr/>
            </a:pPr>
            <a:r>
              <a:rPr lang="ar-IQ" dirty="0" smtClean="0"/>
              <a:t>3- الحق في صيانة العرض والشرف والحرية: تضمن حماية هذه الحقوق تمتع الشخص بقيمته المعنوية وتدعيم اعتداده بكرامته الانسانية والاجتماعية، فهي تمنح الانسان القدرة على توظيف كافة امكانياته في المساهمة الفاعلة في المجتمع وتضمن أن تسود المجتمع القيم الاخلاقية والاجتماعية التي تحدد مستواه الحضاري. </a:t>
            </a:r>
            <a:endParaRPr lang="en-US" dirty="0" smtClean="0"/>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 calcmode="lin" valueType="num">
                                      <p:cBhvr additive="base">
                                        <p:cTn id="7" dur="500" fill="hold"/>
                                        <p:tgtEl>
                                          <p:spTgt spid="20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51">
                                            <p:txEl>
                                              <p:pRg st="1" end="1"/>
                                            </p:txEl>
                                          </p:spTgt>
                                        </p:tgtEl>
                                        <p:attrNameLst>
                                          <p:attrName>style.visibility</p:attrName>
                                        </p:attrNameLst>
                                      </p:cBhvr>
                                      <p:to>
                                        <p:strVal val="visible"/>
                                      </p:to>
                                    </p:set>
                                    <p:anim calcmode="lin" valueType="num">
                                      <p:cBhvr additive="base">
                                        <p:cTn id="13" dur="500" fill="hold"/>
                                        <p:tgtEl>
                                          <p:spTgt spid="205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051">
                                            <p:txEl>
                                              <p:pRg st="2" end="2"/>
                                            </p:txEl>
                                          </p:spTgt>
                                        </p:tgtEl>
                                        <p:attrNameLst>
                                          <p:attrName>style.visibility</p:attrName>
                                        </p:attrNameLst>
                                      </p:cBhvr>
                                      <p:to>
                                        <p:strVal val="visible"/>
                                      </p:to>
                                    </p:set>
                                    <p:anim calcmode="lin" valueType="num">
                                      <p:cBhvr additive="base">
                                        <p:cTn id="19" dur="500" fill="hold"/>
                                        <p:tgtEl>
                                          <p:spTgt spid="205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05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051">
                                            <p:txEl>
                                              <p:pRg st="3" end="3"/>
                                            </p:txEl>
                                          </p:spTgt>
                                        </p:tgtEl>
                                        <p:attrNameLst>
                                          <p:attrName>style.visibility</p:attrName>
                                        </p:attrNameLst>
                                      </p:cBhvr>
                                      <p:to>
                                        <p:strVal val="visible"/>
                                      </p:to>
                                    </p:set>
                                    <p:anim calcmode="lin" valueType="num">
                                      <p:cBhvr additive="base">
                                        <p:cTn id="25" dur="500" fill="hold"/>
                                        <p:tgtEl>
                                          <p:spTgt spid="205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05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ar-IQ" dirty="0" smtClean="0"/>
              <a:t>دلالة الألفاظ التي أستخدمها الشارع في تحديد نطاق الحماية التي كفلها لهذا الحق</a:t>
            </a:r>
            <a:endParaRPr lang="ar-IQ" dirty="0"/>
          </a:p>
        </p:txBody>
      </p:sp>
      <p:sp>
        <p:nvSpPr>
          <p:cNvPr id="3" name="Content Placeholder 2"/>
          <p:cNvSpPr>
            <a:spLocks noGrp="1"/>
          </p:cNvSpPr>
          <p:nvPr>
            <p:ph idx="1"/>
          </p:nvPr>
        </p:nvSpPr>
        <p:spPr/>
        <p:txBody>
          <a:bodyPr>
            <a:normAutofit fontScale="92500" lnSpcReduction="10000"/>
          </a:bodyPr>
          <a:lstStyle/>
          <a:p>
            <a:pPr algn="just">
              <a:buNone/>
            </a:pPr>
            <a:r>
              <a:rPr lang="ar-IQ" dirty="0" smtClean="0"/>
              <a:t>1- الجرح: هو مساس بأنسجة الجسم يؤدي الى تمزيقها، والتمزيق يعني تحطيم الوحدة الطبيعية التي تجمع بين جزيئات أنسجة الجسم، والأنجسة مجموعة من الخلايا المتلاصقة ترتبط بينها طبقاً لقوانين طبيعية، ولا يعدو الجرح أن يكون تفكيكاً في أية صورة كانت لهذا الالتطاق والترابط. </a:t>
            </a:r>
          </a:p>
          <a:p>
            <a:pPr algn="just">
              <a:buNone/>
            </a:pPr>
            <a:r>
              <a:rPr lang="ar-IQ" dirty="0" smtClean="0"/>
              <a:t>ويعد الجرح متحققاً بقطع الجلد، سواءً أكان القطع سطحياً مقتصراً على مادة الجلد أم كان عميقاً لأنه نال أيضاً الأنسجة الداخلية المكسوة بالجلد. ولا يهم مساحة القطع، أو أن ينبثق الدم خارج الجسم، فقد يقتصر التمزيق على أوعية الدم دون أن ينال الجلد فينسكب الدم في الداخل ويتحول لون الدم الى إزرقاق قاتم، وقد يكون الجرح في الداخل لا تدل عليه علامة بظاهر الجسم كتمزيق ينال الكلى أو الطحال أو أي عضو داخلي، اذ التمزيق قد نال في هذه الحالة أنسجة الجسم ويتحقق الجرح اذا كسرت عظام المجني عليه لأن هذا الكسر لا يتصور الا بتهتك الانسجة التي تكسو هذه العظام. ولا يهم الوسيلة المستخدمة في الجرح.</a:t>
            </a:r>
            <a:endParaRPr lang="ar-IQ"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57232"/>
            <a:ext cx="8229600" cy="5467368"/>
          </a:xfrm>
        </p:spPr>
        <p:txBody>
          <a:bodyPr/>
          <a:lstStyle/>
          <a:p>
            <a:pPr algn="just">
              <a:buNone/>
            </a:pPr>
            <a:r>
              <a:rPr lang="ar-IQ" dirty="0" smtClean="0"/>
              <a:t>الضرب: هو كل مساس بأنسجة الجسم عن طريق الضغط عليها مساساً لا يؤدي الى تمزقها، فهو يؤدي الى الاخلال بحالة الهدوء والاسترخاء الطبيعية التي توجد فيها أنسجة الجسم حينما تتحرر من ضغط الأجسام الخارجية. </a:t>
            </a:r>
            <a:endParaRPr lang="ar-IQ"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IQ" dirty="0" smtClean="0"/>
              <a:t>اعطاء مواد ضارة</a:t>
            </a:r>
            <a:endParaRPr lang="ar-IQ" dirty="0"/>
          </a:p>
        </p:txBody>
      </p:sp>
      <p:sp>
        <p:nvSpPr>
          <p:cNvPr id="3" name="Content Placeholder 2"/>
          <p:cNvSpPr>
            <a:spLocks noGrp="1"/>
          </p:cNvSpPr>
          <p:nvPr>
            <p:ph idx="1"/>
          </p:nvPr>
        </p:nvSpPr>
        <p:spPr/>
        <p:txBody>
          <a:bodyPr/>
          <a:lstStyle/>
          <a:p>
            <a:pPr algn="just"/>
            <a:r>
              <a:rPr lang="ar-IQ" dirty="0" smtClean="0"/>
              <a:t>يقصد به كل فعل من شأنه أن أن يجعل وظائف الحياة في الجسم تنحرف –في قدر ضئيل أو كبير- على النحو الذي ترسمه لها القوانين الطبيعية، ويتحقق هذا الانحراف اذا توقفت وظيفة من هذه الوظائف أياً كانت مدة توقفها، كما يتحقق اذا أدت هذه الوظيفة عملها على نحو يختلف عن النحو المألوف، لذلك ترتب على الفعل اغماء أو عجز عن استعمال حاسة  أو مجرد دوار أو قئ عد الفعل اضراراً بالصحة، ومدلول الصحة يشمل الصحة البدنية والنفسية.</a:t>
            </a:r>
            <a:endParaRPr lang="ar-IQ"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IQ" dirty="0" smtClean="0"/>
              <a:t>ارتكاب فعل مخالف للقانون</a:t>
            </a:r>
            <a:endParaRPr lang="ar-IQ" dirty="0"/>
          </a:p>
        </p:txBody>
      </p:sp>
      <p:sp>
        <p:nvSpPr>
          <p:cNvPr id="3" name="Content Placeholder 2"/>
          <p:cNvSpPr>
            <a:spLocks noGrp="1"/>
          </p:cNvSpPr>
          <p:nvPr>
            <p:ph idx="1"/>
          </p:nvPr>
        </p:nvSpPr>
        <p:spPr/>
        <p:txBody>
          <a:bodyPr>
            <a:normAutofit lnSpcReduction="10000"/>
          </a:bodyPr>
          <a:lstStyle/>
          <a:p>
            <a:pPr algn="just"/>
            <a:r>
              <a:rPr lang="ar-IQ" dirty="0" smtClean="0"/>
              <a:t>حسناً فعل المشرع حينما أستخدم هذا المصطلح، فمن الممكن أن يكون الفعل ماساً بسلامة الجسم، ولكنه لا يدخل ضمن نطاق الجرح أو الضرب أو اعطاء المواد الضارة، مثال على ذلك، توجيه اشعة الى جسم المجني عليه لا تصيب انسجته بتمزق ولكنها تعوق السير الطبيعي لجهاز داخلي فيه كالجهاز الهضمي، أو التنفسي فتجعله يختل في في عمله كأن تنقص من افرازات بعض غدده أو تضعف من عضلات أجزاءه عن الحركة فلا تأتي الانقباضات التي تقتضيها وظيفته، والجمع في مكان واحد بين المجني عليه وشخص مريض بمرض سريع العدوى بنية أن تنتقل العدوى عن طريق تلامس الجسمين أو تقاربهما، أو سكب الماء البارد المثلج في فصل الشتاء على رأس المجني عليه بنية اصابته بمرض الزكام، أو حفر حفرة بغرض ايقاع المجني عليه فيه. </a:t>
            </a:r>
            <a:endParaRPr lang="ar-IQ"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IQ" dirty="0" smtClean="0">
                <a:solidFill>
                  <a:schemeClr val="tx1"/>
                </a:solidFill>
              </a:rPr>
              <a:t>الخطأ غير العمدي</a:t>
            </a:r>
            <a:endParaRPr lang="ar-IQ" dirty="0"/>
          </a:p>
        </p:txBody>
      </p:sp>
      <p:sp>
        <p:nvSpPr>
          <p:cNvPr id="3" name="Content Placeholder 2"/>
          <p:cNvSpPr>
            <a:spLocks noGrp="1"/>
          </p:cNvSpPr>
          <p:nvPr>
            <p:ph idx="1"/>
          </p:nvPr>
        </p:nvSpPr>
        <p:spPr/>
        <p:txBody>
          <a:bodyPr/>
          <a:lstStyle/>
          <a:p>
            <a:pPr>
              <a:defRPr/>
            </a:pPr>
            <a:r>
              <a:rPr lang="ar-IQ" dirty="0" smtClean="0"/>
              <a:t>الخطأ غير العمدي: هو إخلال الفاعل عند تصرفه بواجبات الحيطة والحذر التي يفرضها القانون، وعدم حيلولته تبعاً لذلك دون أن يفضي تصرفه إلى إحداث النتيجة الجرمية في حين كان في إستطاعته وكان واجباً عليه</a:t>
            </a:r>
          </a:p>
          <a:p>
            <a:pPr>
              <a:defRPr/>
            </a:pPr>
            <a:endParaRPr lang="en-US" dirty="0" smtClean="0"/>
          </a:p>
          <a:p>
            <a:endParaRPr lang="ar-IQ" dirty="0" smtClean="0"/>
          </a:p>
          <a:p>
            <a:endParaRPr lang="ar-IQ"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hangingPunct="1">
              <a:defRPr/>
            </a:pPr>
            <a:r>
              <a:rPr lang="ar-IQ" dirty="0" smtClean="0"/>
              <a:t>أساس المسؤولية الجزائية</a:t>
            </a:r>
          </a:p>
        </p:txBody>
      </p:sp>
      <p:sp>
        <p:nvSpPr>
          <p:cNvPr id="3" name="Content Placeholder 2"/>
          <p:cNvSpPr>
            <a:spLocks noGrp="1"/>
          </p:cNvSpPr>
          <p:nvPr>
            <p:ph idx="1"/>
          </p:nvPr>
        </p:nvSpPr>
        <p:spPr/>
        <p:txBody>
          <a:bodyPr>
            <a:normAutofit/>
          </a:bodyPr>
          <a:lstStyle/>
          <a:p>
            <a:pPr algn="just" eaLnBrk="1" hangingPunct="1">
              <a:defRPr/>
            </a:pPr>
            <a:r>
              <a:rPr lang="ar-IQ" dirty="0" smtClean="0"/>
              <a:t>جوهر المسؤولية الجزائية هو إخلال بإلتزام عام يفرضه الشارع وهو إلتزام بمراعاة الحيطة والحذر والحرص على الحقوق والمصالح التي يحميها القانون. وهذا الإلتزام ذو شقين:</a:t>
            </a:r>
          </a:p>
          <a:p>
            <a:pPr algn="just" eaLnBrk="1" hangingPunct="1">
              <a:defRPr/>
            </a:pPr>
            <a:r>
              <a:rPr lang="ar-IQ" dirty="0" smtClean="0"/>
              <a:t>1- موضوعه  اجتناب التصرفات الخطرة </a:t>
            </a:r>
          </a:p>
          <a:p>
            <a:pPr algn="just" eaLnBrk="1" hangingPunct="1">
              <a:defRPr/>
            </a:pPr>
            <a:r>
              <a:rPr lang="ar-IQ" dirty="0" smtClean="0"/>
              <a:t>ولكن هل بالإمكان الإستمرار في الحياة دون ممارسة التصرفات الخطرة؟ بالطبع لا، وهذا يعني أنه يتوجب ممارسة هذه التصرفات وفق أسلوب معين يكفل تجريدها من خطرها أو حصرها في النطاق الذي يرخص به القانون.</a:t>
            </a:r>
          </a:p>
        </p:txBody>
      </p:sp>
    </p:spTree>
  </p:cSld>
  <p:clrMapOvr>
    <a:masterClrMapping/>
  </p:clrMapOvr>
  <p:transition>
    <p:randomBar dir="vert"/>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874" y="1357298"/>
            <a:ext cx="9001126" cy="4214842"/>
          </a:xfrm>
        </p:spPr>
        <p:txBody>
          <a:bodyPr>
            <a:normAutofit/>
          </a:bodyPr>
          <a:lstStyle/>
          <a:p>
            <a:pPr algn="just" eaLnBrk="1" hangingPunct="1">
              <a:defRPr/>
            </a:pPr>
            <a:r>
              <a:rPr lang="ar-IQ" sz="2400" dirty="0" smtClean="0"/>
              <a:t>2- موضوعه التبصر بآثار هذه التصرفات، فإن كان منها ما يمس الحقوق المصالح تعني بذل الجهد للحيلولة دون هذا المساس.</a:t>
            </a:r>
          </a:p>
          <a:p>
            <a:pPr algn="just" eaLnBrk="1" hangingPunct="1">
              <a:defRPr/>
            </a:pPr>
            <a:r>
              <a:rPr lang="ar-IQ" sz="2400" dirty="0" smtClean="0"/>
              <a:t>ويفترض هذا الإلتزام في شقيه إمكانية الإلتزام به، فالقانون لا يفترض من أساليب الإحتياط والحذر إلا ما كان مستطاعاً ولا يفرض التبصر بآثار الفعل والحيلولة دونها الا اذا كان ذلك في وسع الفاعل.</a:t>
            </a:r>
          </a:p>
          <a:p>
            <a:pPr algn="just" eaLnBrk="1" hangingPunct="1">
              <a:defRPr/>
            </a:pPr>
            <a:endParaRPr lang="ar-IQ" sz="2400" dirty="0" smtClean="0"/>
          </a:p>
        </p:txBody>
      </p:sp>
    </p:spTree>
  </p:cSld>
  <p:clrMapOvr>
    <a:masterClrMapping/>
  </p:clrMapOvr>
  <p:transition>
    <p:randomBar dir="vert"/>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hangingPunct="1">
              <a:defRPr/>
            </a:pPr>
            <a:r>
              <a:rPr lang="ar-IQ" dirty="0" smtClean="0"/>
              <a:t>العلاقة بين القصد والخطأ</a:t>
            </a:r>
          </a:p>
        </p:txBody>
      </p:sp>
      <p:graphicFrame>
        <p:nvGraphicFramePr>
          <p:cNvPr id="5" name="Content Placeholder 4"/>
          <p:cNvGraphicFramePr>
            <a:graphicFrameLocks noGrp="1"/>
          </p:cNvGraphicFramePr>
          <p:nvPr>
            <p:ph idx="1"/>
          </p:nvPr>
        </p:nvGraphicFramePr>
        <p:xfrm>
          <a:off x="457200" y="1981200"/>
          <a:ext cx="8229600" cy="4114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randomBar dir="vert"/>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285750" y="214313"/>
          <a:ext cx="8643938" cy="65008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randomBar dir="vert"/>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hangingPunct="1">
              <a:defRPr/>
            </a:pPr>
            <a:r>
              <a:rPr lang="ar-IQ" dirty="0" smtClean="0"/>
              <a:t>عناصر الخطأ غير العمدي</a:t>
            </a:r>
          </a:p>
        </p:txBody>
      </p:sp>
      <p:sp>
        <p:nvSpPr>
          <p:cNvPr id="3" name="Content Placeholder 2"/>
          <p:cNvSpPr>
            <a:spLocks noGrp="1"/>
          </p:cNvSpPr>
          <p:nvPr>
            <p:ph idx="1"/>
          </p:nvPr>
        </p:nvSpPr>
        <p:spPr/>
        <p:txBody>
          <a:bodyPr/>
          <a:lstStyle/>
          <a:p>
            <a:pPr algn="ctr" eaLnBrk="1" hangingPunct="1">
              <a:buFont typeface="Wingdings" pitchFamily="2" charset="2"/>
              <a:buNone/>
              <a:defRPr/>
            </a:pPr>
            <a:r>
              <a:rPr lang="ar-IQ" sz="3000" dirty="0" smtClean="0"/>
              <a:t>العنصر الأول: هو الإخلال بواجبات الحيطة والحذر</a:t>
            </a:r>
          </a:p>
          <a:p>
            <a:pPr algn="ctr" eaLnBrk="1" hangingPunct="1">
              <a:buFont typeface="Wingdings" pitchFamily="2" charset="2"/>
              <a:buNone/>
              <a:defRPr/>
            </a:pPr>
            <a:r>
              <a:rPr lang="ar-IQ" sz="3000" dirty="0" smtClean="0"/>
              <a:t>العنصر الثاني: توافر العلاقة النفسية بين ارادة الفاعل والنتيجة المتحققة</a:t>
            </a:r>
          </a:p>
          <a:p>
            <a:pPr algn="ctr" eaLnBrk="1" hangingPunct="1">
              <a:buFont typeface="Wingdings" pitchFamily="2" charset="2"/>
              <a:buNone/>
              <a:defRPr/>
            </a:pPr>
            <a:r>
              <a:rPr lang="ar-IQ" sz="3000" dirty="0" smtClean="0"/>
              <a:t>ما هو مصدر هذه الواجبات؟ </a:t>
            </a:r>
          </a:p>
          <a:p>
            <a:pPr algn="ctr" eaLnBrk="1" hangingPunct="1">
              <a:buFont typeface="Wingdings" pitchFamily="2" charset="2"/>
              <a:buNone/>
              <a:defRPr/>
            </a:pPr>
            <a:r>
              <a:rPr lang="ar-IQ" sz="3000" dirty="0" smtClean="0"/>
              <a:t>قد يكون مصدر هذه الواجبات هو القانون (بمفهومه الواسع)</a:t>
            </a:r>
          </a:p>
          <a:p>
            <a:pPr algn="ctr" eaLnBrk="1" hangingPunct="1">
              <a:buFont typeface="Wingdings" pitchFamily="2" charset="2"/>
              <a:buNone/>
              <a:defRPr/>
            </a:pPr>
            <a:r>
              <a:rPr lang="ar-IQ" sz="3000" dirty="0" smtClean="0"/>
              <a:t>ولكن المصدر العام لهذه الواجبات هو الخبرة الإنسانية العامة</a:t>
            </a:r>
          </a:p>
          <a:p>
            <a:pPr algn="ctr" eaLnBrk="1" hangingPunct="1">
              <a:buFont typeface="Wingdings" pitchFamily="2" charset="2"/>
              <a:buNone/>
              <a:defRPr/>
            </a:pPr>
            <a:r>
              <a:rPr lang="ar-IQ" sz="3000" dirty="0" smtClean="0"/>
              <a:t>فهذه الخبرة تحدد النحو الصحيح الذي يتعين أن يباشر وفقاً له نوع معين من السلوك وتساهم العلوم والفنون في تكوين هذه الخبرة</a:t>
            </a:r>
          </a:p>
        </p:txBody>
      </p:sp>
    </p:spTree>
  </p:cSld>
  <p:clrMapOvr>
    <a:masterClrMapping/>
  </p:clrMapOvr>
  <p:transition>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42918"/>
            <a:ext cx="8229600" cy="5681682"/>
          </a:xfrm>
        </p:spPr>
        <p:txBody>
          <a:bodyPr/>
          <a:lstStyle/>
          <a:p>
            <a:pPr algn="just">
              <a:buNone/>
            </a:pPr>
            <a:endParaRPr lang="ar-IQ" dirty="0" smtClean="0"/>
          </a:p>
          <a:p>
            <a:pPr algn="just">
              <a:buNone/>
            </a:pPr>
            <a:r>
              <a:rPr lang="ar-IQ" dirty="0" smtClean="0"/>
              <a:t>ولجرائم الاعتداء على الاشخاص أهمية بالغة في التشريع العقابي لكونها تثير أكثر المشاكل الفقهية خصوبة وعمقاً، فمشاكل السببية والامتناع والجريمة المستحيلة والقصد الاحتمالي وسبق الاصرار مجالها الرئيس هي هذه الجرائم وهذه المشاكل من أهم موضوعات القسم العام. </a:t>
            </a:r>
            <a:endParaRPr lang="ar-IQ" dirty="0"/>
          </a:p>
        </p:txBody>
      </p:sp>
    </p:spTree>
  </p:cSld>
  <p:clrMapOvr>
    <a:masterClrMapping/>
  </p:clrMapOvr>
  <p:transition>
    <p:randomBar dir="vert"/>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hangingPunct="1">
              <a:defRPr/>
            </a:pPr>
            <a:r>
              <a:rPr lang="ar-IQ" dirty="0" smtClean="0"/>
              <a:t>الضابط في تحديد الإخلال بواجبات الحيطة والحذر</a:t>
            </a:r>
          </a:p>
        </p:txBody>
      </p:sp>
      <p:sp>
        <p:nvSpPr>
          <p:cNvPr id="3" name="Content Placeholder 2"/>
          <p:cNvSpPr>
            <a:spLocks noGrp="1"/>
          </p:cNvSpPr>
          <p:nvPr>
            <p:ph idx="1"/>
          </p:nvPr>
        </p:nvSpPr>
        <p:spPr/>
        <p:txBody>
          <a:bodyPr/>
          <a:lstStyle/>
          <a:p>
            <a:pPr algn="just" eaLnBrk="1" hangingPunct="1">
              <a:defRPr/>
            </a:pPr>
            <a:r>
              <a:rPr lang="ar-IQ" dirty="0" smtClean="0"/>
              <a:t>هناك ضابطان: ضابط شخصي وآخر موضوعي</a:t>
            </a:r>
          </a:p>
          <a:p>
            <a:pPr algn="just" eaLnBrk="1" hangingPunct="1">
              <a:defRPr/>
            </a:pPr>
            <a:r>
              <a:rPr lang="ar-IQ" dirty="0" smtClean="0"/>
              <a:t>الضابط الشخصي: ويراد به قياس السلوك الذي صدر عن المتهم في ظروف معينة على أساس سلوكه المعتاد فإن كان هذا السلوك أقل حيطة وحذراً مما أعتاده في مثل هذه الظروف نسب اليه الإخلال بواجبات الحيطة والحذر، أما اذا طابق حذره في سلوكه الواقعي الحذر الذي ألف التزامه فلا وجه لأن ينسب اليه هذا الإخلال. </a:t>
            </a:r>
          </a:p>
        </p:txBody>
      </p:sp>
    </p:spTree>
  </p:cSld>
  <p:clrMapOvr>
    <a:masterClrMapping/>
  </p:clrMapOvr>
  <p:transition>
    <p:randomBar dir="vert"/>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1928802"/>
            <a:ext cx="8358246" cy="4595803"/>
          </a:xfrm>
        </p:spPr>
        <p:txBody>
          <a:bodyPr/>
          <a:lstStyle/>
          <a:p>
            <a:pPr algn="just" eaLnBrk="1" hangingPunct="1">
              <a:defRPr/>
            </a:pPr>
            <a:r>
              <a:rPr lang="ar-IQ" dirty="0" smtClean="0"/>
              <a:t>الضابط الموضوعي: ويراد قياس سلوك المتهم بسلوك شخص  مجرد، وهو الشخص المعتاد، اي الشخص الذي يلتزم في تصرفاته قدراً متوسطاً من الحيطة والحذر، فاذا التزم الجاني في تصرفه القدر من الحيطة والحذر الذي يلتزمه الشخص المعتاد فلا محل لاخلال ينسب اليه، أما اذا نزل دونه نسب الاخلال ولو التزم ما اعتاده في تصرفاته، اذ لا يقره القانون على ما ألفه من اهمال. </a:t>
            </a:r>
          </a:p>
        </p:txBody>
      </p:sp>
    </p:spTree>
  </p:cSld>
  <p:clrMapOvr>
    <a:masterClrMapping/>
  </p:clrMapOvr>
  <p:transition>
    <p:randomBar dir="vert"/>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buNone/>
            </a:pPr>
            <a:r>
              <a:rPr lang="ar-IQ" dirty="0" smtClean="0"/>
              <a:t>ولكن الضابط الموضوعي لا يطبق في صورته المطلقة، وانما يتعين أن تراعى في تطبيقه الظروف التي صدر فيها التصرف، ويعني ذلط افتراض ان الشخص المعتاد قد أحاطت به ذات الظروف التي أحاطت بالمتهم حينما أتى تصرفه ثم التساؤل عما اذا كان قد التزم في ظروفه القدر من الحيطة والحذر الذي كان الشخص المعتاد يلتزمه في هذه الظروف: فان التزمه لم ينسب اليه الاخلال، وإن هبط دونه نسب اليه الاخلال، والعلة في هذا القيد قاعدة ((لا التزام بمستحيل))، فلا </a:t>
            </a:r>
            <a:r>
              <a:rPr lang="ar-IQ" smtClean="0"/>
              <a:t>محل في أن  </a:t>
            </a:r>
            <a:r>
              <a:rPr lang="ar-IQ" dirty="0" smtClean="0"/>
              <a:t>يطالب </a:t>
            </a:r>
            <a:r>
              <a:rPr lang="ar-IQ" smtClean="0"/>
              <a:t>الأفراد بالتزام مسلك الشخص المعتاد الا اذا كانت الظروف التي تقترن بتصرفاتهم تجعل ذلك في وسعهم. </a:t>
            </a:r>
            <a:endParaRPr lang="ar-IQ"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hangingPunct="1">
              <a:defRPr/>
            </a:pPr>
            <a:r>
              <a:rPr lang="ar-SA" dirty="0" smtClean="0">
                <a:solidFill>
                  <a:schemeClr val="tx1"/>
                </a:solidFill>
              </a:rPr>
              <a:t>توافقات القصد والخطأ في الجرائم الواقعة على الأشخاص</a:t>
            </a:r>
            <a:endParaRPr lang="ar-IQ" dirty="0" smtClean="0"/>
          </a:p>
        </p:txBody>
      </p:sp>
      <p:sp>
        <p:nvSpPr>
          <p:cNvPr id="3" name="Content Placeholder 2"/>
          <p:cNvSpPr>
            <a:spLocks noGrp="1"/>
          </p:cNvSpPr>
          <p:nvPr>
            <p:ph idx="1"/>
          </p:nvPr>
        </p:nvSpPr>
        <p:spPr/>
        <p:txBody>
          <a:bodyPr/>
          <a:lstStyle/>
          <a:p>
            <a:pPr eaLnBrk="1" hangingPunct="1">
              <a:defRPr/>
            </a:pPr>
            <a:r>
              <a:rPr lang="ar-SA" dirty="0" smtClean="0"/>
              <a:t>يندرج تحت هذا الموضوع ثلاثة مواضيع فرعية:</a:t>
            </a:r>
          </a:p>
          <a:p>
            <a:pPr eaLnBrk="1" hangingPunct="1">
              <a:defRPr/>
            </a:pPr>
            <a:r>
              <a:rPr lang="ar-SA" dirty="0" smtClean="0"/>
              <a:t>1- ال</a:t>
            </a:r>
            <a:r>
              <a:rPr lang="ar-IQ" dirty="0" smtClean="0"/>
              <a:t>غلط</a:t>
            </a:r>
            <a:r>
              <a:rPr lang="ar-SA" dirty="0" smtClean="0"/>
              <a:t> في شخص المجني عليه</a:t>
            </a:r>
          </a:p>
          <a:p>
            <a:pPr eaLnBrk="1" hangingPunct="1">
              <a:defRPr/>
            </a:pPr>
            <a:r>
              <a:rPr lang="ar-SA" dirty="0" smtClean="0"/>
              <a:t>2- تحقق نتائج أخرى إلى جانب النتيجة المستهدفة من قبل الفاعل</a:t>
            </a:r>
          </a:p>
          <a:p>
            <a:pPr eaLnBrk="1" hangingPunct="1">
              <a:defRPr/>
            </a:pPr>
            <a:r>
              <a:rPr lang="ar-SA" dirty="0" smtClean="0"/>
              <a:t>3- تجاوز النتيجة حدود قصد الفاعل (الجرائم المشددة بالنتيجة)</a:t>
            </a:r>
            <a:endParaRPr lang="en-US" dirty="0" smtClean="0"/>
          </a:p>
          <a:p>
            <a:pPr eaLnBrk="1" hangingPunct="1">
              <a:defRPr/>
            </a:pPr>
            <a:endParaRPr lang="ar-IQ" dirty="0" smtClean="0"/>
          </a:p>
        </p:txBody>
      </p:sp>
    </p:spTree>
  </p:cSld>
  <p:clrMapOvr>
    <a:masterClrMapping/>
  </p:clrMapOvr>
  <p:transition>
    <p:randomBar dir="vert"/>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ln>
            <a:solidFill>
              <a:schemeClr val="folHlink"/>
            </a:solidFill>
          </a:ln>
        </p:spPr>
        <p:txBody>
          <a:bodyPr/>
          <a:lstStyle/>
          <a:p>
            <a:pPr algn="ctr" eaLnBrk="1" hangingPunct="1">
              <a:defRPr/>
            </a:pPr>
            <a:r>
              <a:rPr lang="ar-SA" sz="3200" dirty="0" smtClean="0">
                <a:solidFill>
                  <a:schemeClr val="tx1"/>
                </a:solidFill>
              </a:rPr>
              <a:t>إن الهدف من دراسة الموضوع هو بيان مسؤولية الفاعل تجاه النتائج التي تقع بسبب الفعل المرتكب من </a:t>
            </a:r>
            <a:r>
              <a:rPr lang="ar-SA" sz="2800" dirty="0" smtClean="0">
                <a:solidFill>
                  <a:schemeClr val="tx1"/>
                </a:solidFill>
              </a:rPr>
              <a:t>قبله</a:t>
            </a:r>
            <a:r>
              <a:rPr lang="ar-SA" sz="3200" dirty="0" smtClean="0">
                <a:solidFill>
                  <a:schemeClr val="tx1"/>
                </a:solidFill>
              </a:rPr>
              <a:t> والتي لم يكن ينوي تحقيقها منذ البدء.</a:t>
            </a:r>
            <a:endParaRPr lang="en-US" sz="3200" dirty="0" smtClean="0">
              <a:solidFill>
                <a:schemeClr val="tx1"/>
              </a:solidFill>
            </a:endParaRPr>
          </a:p>
        </p:txBody>
      </p:sp>
      <p:sp>
        <p:nvSpPr>
          <p:cNvPr id="7171" name="Rectangle 3"/>
          <p:cNvSpPr>
            <a:spLocks noGrp="1" noChangeArrowheads="1"/>
          </p:cNvSpPr>
          <p:nvPr>
            <p:ph idx="1"/>
          </p:nvPr>
        </p:nvSpPr>
        <p:spPr>
          <a:xfrm>
            <a:off x="457200" y="2338388"/>
            <a:ext cx="8229600" cy="3757612"/>
          </a:xfrm>
          <a:ln>
            <a:solidFill>
              <a:schemeClr val="folHlink"/>
            </a:solidFill>
          </a:ln>
        </p:spPr>
        <p:txBody>
          <a:bodyPr/>
          <a:lstStyle/>
          <a:p>
            <a:pPr algn="ctr" eaLnBrk="1" hangingPunct="1">
              <a:buFont typeface="Wingdings" pitchFamily="2" charset="2"/>
              <a:buNone/>
              <a:defRPr/>
            </a:pPr>
            <a:r>
              <a:rPr lang="ar-SA" sz="2800" dirty="0" smtClean="0"/>
              <a:t>فلو وقع الفاعل في الغلط أثناء إرتكاب الفعل الجرمي وقتل شخصاً آخر معتقداً أنه الشخص المستهدف، فهل يكون مسؤولاً عن النتيجة الواقعة؟ ووفقاً لأية جريمة يمكن معاقبته؟</a:t>
            </a:r>
          </a:p>
          <a:p>
            <a:pPr algn="ctr" eaLnBrk="1" hangingPunct="1">
              <a:buFont typeface="Wingdings" pitchFamily="2" charset="2"/>
              <a:buNone/>
              <a:defRPr/>
            </a:pPr>
            <a:r>
              <a:rPr lang="ar-SA" sz="2800" dirty="0" smtClean="0"/>
              <a:t>لو تحققت نتائج أخرى إلى جانب النتيجة / النتائج المستهدفة من قبل الفاعل، فوفقاً لأية جريمة يمكن مسائلته بالنسبة للنتائج الأخرى؟</a:t>
            </a:r>
          </a:p>
          <a:p>
            <a:pPr algn="ctr" eaLnBrk="1" hangingPunct="1">
              <a:buFont typeface="Wingdings" pitchFamily="2" charset="2"/>
              <a:buNone/>
              <a:defRPr/>
            </a:pPr>
            <a:r>
              <a:rPr lang="ar-SA" sz="2800" dirty="0" smtClean="0"/>
              <a:t>ماذا لو أراد الفاعل نتيجة معينة، ولكن فعله يؤدي إلى تحقق نتيجة أشد مما كان يقصدها، أي النتيجة لا تبقى ضمن حدود قصده بل تستفحل وتخرج من نطاق القصد، فكيف ستكون المسؤولية؟</a:t>
            </a:r>
            <a:endParaRPr lang="en-US" sz="2800" dirty="0" smtClean="0"/>
          </a:p>
        </p:txBody>
      </p:sp>
    </p:spTree>
  </p:cSld>
  <p:clrMapOvr>
    <a:masterClrMapping/>
  </p:clrMapOvr>
  <p:transition>
    <p:randomBar dir="vert"/>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28596" y="285728"/>
            <a:ext cx="8229600" cy="1143000"/>
          </a:xfrm>
        </p:spPr>
        <p:txBody>
          <a:bodyPr/>
          <a:lstStyle/>
          <a:p>
            <a:pPr algn="ctr" eaLnBrk="1" hangingPunct="1">
              <a:defRPr/>
            </a:pPr>
            <a:r>
              <a:rPr lang="ar-SA" dirty="0" smtClean="0">
                <a:solidFill>
                  <a:schemeClr val="tx1"/>
                </a:solidFill>
              </a:rPr>
              <a:t>أساس المشكلة في موضوع التوافقات</a:t>
            </a:r>
            <a:endParaRPr lang="en-US" dirty="0" smtClean="0">
              <a:solidFill>
                <a:schemeClr val="tx1"/>
              </a:solidFill>
            </a:endParaRPr>
          </a:p>
        </p:txBody>
      </p:sp>
      <p:sp>
        <p:nvSpPr>
          <p:cNvPr id="8195" name="Rectangle 3"/>
          <p:cNvSpPr>
            <a:spLocks noGrp="1" noChangeArrowheads="1"/>
          </p:cNvSpPr>
          <p:nvPr>
            <p:ph idx="1"/>
          </p:nvPr>
        </p:nvSpPr>
        <p:spPr>
          <a:xfrm>
            <a:off x="457200" y="1700213"/>
            <a:ext cx="8229600" cy="4395787"/>
          </a:xfrm>
        </p:spPr>
        <p:txBody>
          <a:bodyPr/>
          <a:lstStyle/>
          <a:p>
            <a:pPr algn="ctr" eaLnBrk="1" hangingPunct="1">
              <a:lnSpc>
                <a:spcPct val="90000"/>
              </a:lnSpc>
              <a:buFont typeface="Wingdings" pitchFamily="2" charset="2"/>
              <a:buNone/>
              <a:defRPr/>
            </a:pPr>
            <a:r>
              <a:rPr lang="ar-SA" dirty="0" smtClean="0"/>
              <a:t>إن أساس المشكلة في هذا الموضوع يكمن في تحديد مسؤولية الفاعل تجاه النتائج المتحققة، فالفاعل لا يقصد تحقيقها إلا أن فعله يتسبب في وقوعها، فالعلاقة السببية موجودة بين الفعل والنتيجة، ولكن ماهي نوعية العلاقة النفسية الموجودة بين الفاعل والنتيجة المتحققة التي لم يتحرك الفاعل أساساً لإيقاعها؟</a:t>
            </a:r>
          </a:p>
          <a:p>
            <a:pPr algn="ctr" eaLnBrk="1" hangingPunct="1">
              <a:lnSpc>
                <a:spcPct val="90000"/>
              </a:lnSpc>
              <a:buFont typeface="Wingdings" pitchFamily="2" charset="2"/>
              <a:buNone/>
              <a:defRPr/>
            </a:pPr>
            <a:r>
              <a:rPr lang="ar-SA" dirty="0" smtClean="0"/>
              <a:t>إذاً الذي يتوجب التحري عنه هي نوعية العلاقة النفسية الموجودة بين الفاعل والنتيجة المتحققة. فالقواعد العامة لا تسمح بمعاقبة أي شخص من دون إثبات هذه العلاقة والتي تمتلك صورتان</a:t>
            </a:r>
          </a:p>
          <a:p>
            <a:pPr algn="ctr" eaLnBrk="1" hangingPunct="1">
              <a:lnSpc>
                <a:spcPct val="90000"/>
              </a:lnSpc>
              <a:buFont typeface="Wingdings" pitchFamily="2" charset="2"/>
              <a:buNone/>
              <a:defRPr/>
            </a:pPr>
            <a:r>
              <a:rPr lang="ar-SA" dirty="0" smtClean="0"/>
              <a:t>العلاقة العمدية (القصد) والعلاقة غير العمدية (الخطأ)  </a:t>
            </a:r>
            <a:endParaRPr lang="en-US" dirty="0" smtClean="0"/>
          </a:p>
        </p:txBody>
      </p:sp>
    </p:spTree>
  </p:cSld>
  <p:clrMapOvr>
    <a:masterClrMapping/>
  </p:clrMapOvr>
  <p:transition>
    <p:randomBar dir="vert"/>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8" name="Rectangle 8"/>
          <p:cNvSpPr>
            <a:spLocks noGrp="1" noChangeArrowheads="1"/>
          </p:cNvSpPr>
          <p:nvPr>
            <p:ph type="subTitle" idx="1"/>
          </p:nvPr>
        </p:nvSpPr>
        <p:spPr>
          <a:xfrm>
            <a:off x="395288" y="404813"/>
            <a:ext cx="8353425" cy="5233987"/>
          </a:xfrm>
        </p:spPr>
        <p:txBody>
          <a:bodyPr>
            <a:normAutofit fontScale="92500"/>
          </a:bodyPr>
          <a:lstStyle/>
          <a:p>
            <a:pPr eaLnBrk="1" hangingPunct="1">
              <a:lnSpc>
                <a:spcPct val="90000"/>
              </a:lnSpc>
              <a:defRPr/>
            </a:pPr>
            <a:r>
              <a:rPr lang="ar-SA" sz="3600" dirty="0" smtClean="0"/>
              <a:t>فمثلاً لو أن (أ) أراد أن يقتل (ب) إلا أنه ونتيجة لوقوعه في الغلط يقتل (ج) الذي يتواجد في محل الجريمة بدلاً من (ب). هنا يعتقد (أ) بأنه قتل (ب) في حين في الواقع المقتول هو (ج). </a:t>
            </a:r>
          </a:p>
          <a:p>
            <a:pPr eaLnBrk="1" hangingPunct="1">
              <a:lnSpc>
                <a:spcPct val="90000"/>
              </a:lnSpc>
              <a:defRPr/>
            </a:pPr>
            <a:r>
              <a:rPr lang="ar-SA" sz="3600" dirty="0" smtClean="0"/>
              <a:t>السؤال الذي يثور هنا هل أن (أ) مسؤول عن مقتل (ج) أم أنه غير مسؤول؟ </a:t>
            </a:r>
          </a:p>
          <a:p>
            <a:pPr eaLnBrk="1" hangingPunct="1">
              <a:lnSpc>
                <a:spcPct val="90000"/>
              </a:lnSpc>
              <a:defRPr/>
            </a:pPr>
            <a:r>
              <a:rPr lang="ar-SA" sz="3600" dirty="0" smtClean="0"/>
              <a:t>إن كان مسؤولاً، فما هي نوعية الجريمة التي يمكن معاقبته بموجبها؟ </a:t>
            </a:r>
          </a:p>
          <a:p>
            <a:pPr eaLnBrk="1" hangingPunct="1">
              <a:lnSpc>
                <a:spcPct val="90000"/>
              </a:lnSpc>
              <a:defRPr/>
            </a:pPr>
            <a:r>
              <a:rPr lang="ar-SA" sz="3600" dirty="0" smtClean="0"/>
              <a:t>علماً أن شخص (ب) كان هو المستهدف منذ البدء ومن أجله فقط قرر (أ) إرتكاب جريمة القتل</a:t>
            </a:r>
          </a:p>
          <a:p>
            <a:pPr eaLnBrk="1" hangingPunct="1">
              <a:lnSpc>
                <a:spcPct val="90000"/>
              </a:lnSpc>
              <a:defRPr/>
            </a:pPr>
            <a:r>
              <a:rPr lang="ar-SA" sz="3600" dirty="0" smtClean="0"/>
              <a:t>هل يمكن مسائلة شخص عن نتيجة لم يكن يقصد إيقاعها؟  </a:t>
            </a:r>
            <a:endParaRPr lang="en-US" sz="3600" dirty="0" smtClean="0"/>
          </a:p>
        </p:txBody>
      </p:sp>
    </p:spTree>
  </p:cSld>
  <p:clrMapOvr>
    <a:masterClrMapping/>
  </p:clrMapOvr>
  <p:transition>
    <p:randomBar dir="vert"/>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idx="1"/>
          </p:nvPr>
        </p:nvSpPr>
        <p:spPr>
          <a:xfrm>
            <a:off x="179388" y="1000108"/>
            <a:ext cx="8785225" cy="5668980"/>
          </a:xfrm>
        </p:spPr>
        <p:txBody>
          <a:bodyPr/>
          <a:lstStyle/>
          <a:p>
            <a:pPr algn="ctr" eaLnBrk="1" hangingPunct="1">
              <a:buFont typeface="Wingdings" pitchFamily="2" charset="2"/>
              <a:buNone/>
              <a:defRPr/>
            </a:pPr>
            <a:r>
              <a:rPr lang="ar-SA" dirty="0" smtClean="0">
                <a:latin typeface="Simplified Arabic" pitchFamily="2" charset="-78"/>
                <a:cs typeface="Simplified Arabic" pitchFamily="2" charset="-78"/>
              </a:rPr>
              <a:t>قد يرتكب الفاعل فعله من أجل تحقيق نتائج معينة، كأن يقصد قتل شخص معين، إلا فعله يؤدي إلى وقوع نتائج أخرى، كمن يضع قنبلة على جانب الطريق بهدف قتل شخص معين إلا فعله يؤدي إلى قتل وجرح أشخاص آخرين، أو أن يطلق الفاعل عدة إطلاقات بهدف قتل شخص معين إلا فعله يؤدي إلى قتل أو جرح شخص / أشخاص آخرين</a:t>
            </a:r>
          </a:p>
          <a:p>
            <a:pPr algn="ctr" eaLnBrk="1" hangingPunct="1">
              <a:buFont typeface="Wingdings" pitchFamily="2" charset="2"/>
              <a:buNone/>
              <a:defRPr/>
            </a:pPr>
            <a:r>
              <a:rPr lang="ar-SA" dirty="0" smtClean="0">
                <a:latin typeface="Simplified Arabic" pitchFamily="2" charset="-78"/>
                <a:cs typeface="Simplified Arabic" pitchFamily="2" charset="-78"/>
              </a:rPr>
              <a:t>فهل يمكن مسائلة هكذا شخص عن النتائج المتحققة إلى جانب النتيجة / النتائج التي كان بالأساس يستهدفها؟</a:t>
            </a:r>
          </a:p>
          <a:p>
            <a:pPr algn="ctr" eaLnBrk="1" hangingPunct="1">
              <a:buFont typeface="Wingdings" pitchFamily="2" charset="2"/>
              <a:buNone/>
              <a:defRPr/>
            </a:pPr>
            <a:r>
              <a:rPr lang="ar-SA" dirty="0" smtClean="0">
                <a:latin typeface="Simplified Arabic" pitchFamily="2" charset="-78"/>
                <a:cs typeface="Simplified Arabic" pitchFamily="2" charset="-78"/>
              </a:rPr>
              <a:t>ففي مثل هذه الحالات لا يمكن القول بعدم وجود المسؤولية الجزائية لوجود رابطة سببية بين الفعل المرتكب والنتائج المتحققة </a:t>
            </a:r>
          </a:p>
          <a:p>
            <a:pPr algn="ctr" eaLnBrk="1" hangingPunct="1">
              <a:buFont typeface="Wingdings" pitchFamily="2" charset="2"/>
              <a:buNone/>
              <a:defRPr/>
            </a:pPr>
            <a:r>
              <a:rPr lang="ar-SA" dirty="0" smtClean="0">
                <a:latin typeface="Simplified Arabic" pitchFamily="2" charset="-78"/>
                <a:cs typeface="Simplified Arabic" pitchFamily="2" charset="-78"/>
              </a:rPr>
              <a:t>ولا يمكن مسائلة الفاعل إستناداً إلى هذه الرابطة</a:t>
            </a:r>
          </a:p>
          <a:p>
            <a:pPr algn="ctr" eaLnBrk="1" hangingPunct="1">
              <a:buFont typeface="Wingdings" pitchFamily="2" charset="2"/>
              <a:buNone/>
              <a:defRPr/>
            </a:pPr>
            <a:r>
              <a:rPr lang="ar-SA" dirty="0" smtClean="0">
                <a:latin typeface="Simplified Arabic" pitchFamily="2" charset="-78"/>
                <a:cs typeface="Simplified Arabic" pitchFamily="2" charset="-78"/>
              </a:rPr>
              <a:t>بل لابد من تحديد نوعية الرابطة النفسية بين الفاعل وبين النتائج المتحققة</a:t>
            </a:r>
            <a:endParaRPr lang="en-US" dirty="0" smtClean="0">
              <a:latin typeface="Simplified Arabic" pitchFamily="2" charset="-78"/>
              <a:cs typeface="Simplified Arabic" pitchFamily="2" charset="-78"/>
            </a:endParaRPr>
          </a:p>
        </p:txBody>
      </p:sp>
    </p:spTree>
  </p:cSld>
  <p:clrMapOvr>
    <a:masterClrMapping/>
  </p:clrMapOvr>
  <p:transition>
    <p:randomBar dir="vert"/>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algn="ctr" eaLnBrk="1" hangingPunct="1">
              <a:defRPr/>
            </a:pPr>
            <a:r>
              <a:rPr lang="ar-SA" sz="4000" dirty="0" smtClean="0">
                <a:solidFill>
                  <a:schemeClr val="tx1"/>
                </a:solidFill>
              </a:rPr>
              <a:t>حالة الوقوع في الغلط حول شخص المجني عليه</a:t>
            </a:r>
            <a:endParaRPr lang="en-US" sz="4000" dirty="0" smtClean="0">
              <a:solidFill>
                <a:schemeClr val="tx1"/>
              </a:solidFill>
            </a:endParaRPr>
          </a:p>
        </p:txBody>
      </p:sp>
      <p:sp>
        <p:nvSpPr>
          <p:cNvPr id="15363" name="Rectangle 3"/>
          <p:cNvSpPr>
            <a:spLocks noGrp="1" noChangeArrowheads="1"/>
          </p:cNvSpPr>
          <p:nvPr>
            <p:ph idx="1"/>
          </p:nvPr>
        </p:nvSpPr>
        <p:spPr/>
        <p:txBody>
          <a:bodyPr/>
          <a:lstStyle/>
          <a:p>
            <a:pPr algn="ctr" eaLnBrk="1" hangingPunct="1">
              <a:lnSpc>
                <a:spcPct val="90000"/>
              </a:lnSpc>
              <a:buFont typeface="Wingdings" pitchFamily="2" charset="2"/>
              <a:buNone/>
              <a:defRPr/>
            </a:pPr>
            <a:r>
              <a:rPr lang="ar-SA" smtClean="0"/>
              <a:t>يعني هذا الغلط أن الفاعل قتل بفعله شخصاً معتقداً أنه ذات الشخص الذي أراد قتله، فهذا الغلط لا يؤثر في المسؤولية الجزائية بل يعاقب وفقاً لجريمة القتل العمد ولا يبدل التكييف القانوني لفعله</a:t>
            </a:r>
          </a:p>
          <a:p>
            <a:pPr algn="ctr" eaLnBrk="1" hangingPunct="1">
              <a:lnSpc>
                <a:spcPct val="90000"/>
              </a:lnSpc>
              <a:buFont typeface="Wingdings" pitchFamily="2" charset="2"/>
              <a:buNone/>
              <a:defRPr/>
            </a:pPr>
            <a:r>
              <a:rPr lang="ar-SA" smtClean="0"/>
              <a:t>لأن النتيجة التي أرادها وهي قتل إنسان أي إنهاء حياة إنسان</a:t>
            </a:r>
          </a:p>
          <a:p>
            <a:pPr algn="ctr" eaLnBrk="1" hangingPunct="1">
              <a:lnSpc>
                <a:spcPct val="90000"/>
              </a:lnSpc>
              <a:buFont typeface="Wingdings" pitchFamily="2" charset="2"/>
              <a:buNone/>
              <a:defRPr/>
            </a:pPr>
            <a:r>
              <a:rPr lang="ar-SA" smtClean="0"/>
              <a:t>فوظيفة قانون العقوبات هي توفير الحماية الجزائية لذات المصالح المعتبرة في التجريم دون الأخذ بنظر الإعتبار فيمن تتجسد هذه المصالح ولأن قصد الفاعل كان متحققاً وقت إرتكاب الجريمة وكان منصباً على الإعتداء على الحياة بهدف إنهائه</a:t>
            </a:r>
            <a:endParaRPr lang="en-US" smtClean="0"/>
          </a:p>
        </p:txBody>
      </p:sp>
    </p:spTree>
  </p:cSld>
  <p:clrMapOvr>
    <a:masterClrMapping/>
  </p:clrMapOvr>
  <p:transition>
    <p:randomBar dir="vert"/>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idx="1"/>
          </p:nvPr>
        </p:nvSpPr>
        <p:spPr>
          <a:xfrm>
            <a:off x="323850" y="1142984"/>
            <a:ext cx="8540750" cy="4956191"/>
          </a:xfrm>
        </p:spPr>
        <p:txBody>
          <a:bodyPr/>
          <a:lstStyle/>
          <a:p>
            <a:pPr algn="ctr" eaLnBrk="1" hangingPunct="1">
              <a:buFont typeface="Wingdings" pitchFamily="2" charset="2"/>
              <a:buNone/>
              <a:defRPr/>
            </a:pPr>
            <a:r>
              <a:rPr lang="ar-SA" dirty="0" smtClean="0"/>
              <a:t>وهذا ما قضت محكمة النقض المصرية حيث جاء فس نص القرار</a:t>
            </a:r>
          </a:p>
          <a:p>
            <a:pPr algn="ctr" eaLnBrk="1" hangingPunct="1">
              <a:buFont typeface="Wingdings" pitchFamily="2" charset="2"/>
              <a:buNone/>
              <a:defRPr/>
            </a:pPr>
            <a:r>
              <a:rPr lang="ar-SA" dirty="0" smtClean="0">
                <a:latin typeface="Arial"/>
              </a:rPr>
              <a:t>”من المقرر أن الخطأ في شخص المجني عليه لا يغير من قصد المتهم ولا من ماهية الفعل الجنائي الذي ارتكبه تحقيقاً لهذا القصد“</a:t>
            </a:r>
          </a:p>
          <a:p>
            <a:pPr algn="ctr" eaLnBrk="1" hangingPunct="1">
              <a:buFont typeface="Wingdings" pitchFamily="2" charset="2"/>
              <a:buNone/>
              <a:defRPr/>
            </a:pPr>
            <a:r>
              <a:rPr lang="ar-SA" dirty="0" smtClean="0">
                <a:latin typeface="Arial"/>
              </a:rPr>
              <a:t>”إنه وإن كان صحيحاً إنه يكفي للعقاب على القتل العمد أن يكون الفاعل قد قصد بالفعل الذي قارفه إزهاق روح إنسان ولو كان القتل الذي أنتواه قد أصاب غير المقصود –سواء أكان ذلك ناشئاً عن الخطأ في شخص من وقع عليه الفعل أو عن الخطأ في توجيه الفعل، لأنه يجب بالبداهة أن تتحقق نية القتل بادئ ذي بدء بالنسبة إلى الشخص المقصود إصابته أولاً وبالذات“</a:t>
            </a:r>
            <a:endParaRPr lang="en-US" dirty="0" smtClean="0"/>
          </a:p>
        </p:txBody>
      </p:sp>
    </p:spTree>
  </p:cSld>
  <p:clrMapOvr>
    <a:masterClrMapping/>
  </p:clrMapOvr>
  <p:transition>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IQ" dirty="0" smtClean="0"/>
              <a:t>جريمة القتل العمد</a:t>
            </a:r>
            <a:endParaRPr lang="ar-IQ" dirty="0"/>
          </a:p>
        </p:txBody>
      </p:sp>
      <p:sp>
        <p:nvSpPr>
          <p:cNvPr id="3" name="Content Placeholder 2"/>
          <p:cNvSpPr>
            <a:spLocks noGrp="1"/>
          </p:cNvSpPr>
          <p:nvPr>
            <p:ph idx="1"/>
          </p:nvPr>
        </p:nvSpPr>
        <p:spPr/>
        <p:txBody>
          <a:bodyPr/>
          <a:lstStyle/>
          <a:p>
            <a:pPr algn="just">
              <a:buNone/>
            </a:pPr>
            <a:r>
              <a:rPr lang="ar-IQ" dirty="0" smtClean="0"/>
              <a:t>يمكن تعريف جريمة القتل على أنه اعتداء على حياة الغير بحيث تترتب عليه التعطيل الكلي للوظائف التي تؤديها أجهزة الجسم الداخلية والخارجية والوظائف الفسيولوجية والذهنية، أي انه عبارة عن اعتداء تؤدي الى تجريد الجسم من الحياة وتحويله الى جثة هامدة. </a:t>
            </a:r>
            <a:endParaRPr lang="ar-IQ" dirty="0"/>
          </a:p>
        </p:txBody>
      </p:sp>
    </p:spTree>
  </p:cSld>
  <p:clrMapOvr>
    <a:masterClrMapping/>
  </p:clrMapOvr>
  <p:transition>
    <p:randomBar dir="vert"/>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normAutofit fontScale="90000"/>
          </a:bodyPr>
          <a:lstStyle/>
          <a:p>
            <a:pPr algn="ctr" eaLnBrk="1" hangingPunct="1">
              <a:defRPr/>
            </a:pPr>
            <a:r>
              <a:rPr lang="ar-SA" sz="4000" smtClean="0">
                <a:solidFill>
                  <a:schemeClr val="tx1"/>
                </a:solidFill>
              </a:rPr>
              <a:t>حالة تحقق نتائج أخرى إلى جانب النتيجة المستهدفة (الخطأ في التصويب أو الحيدة عن الهدف)</a:t>
            </a:r>
            <a:endParaRPr lang="en-US" sz="4000" dirty="0" smtClean="0">
              <a:solidFill>
                <a:schemeClr val="tx1"/>
              </a:solidFill>
            </a:endParaRPr>
          </a:p>
        </p:txBody>
      </p:sp>
      <p:sp>
        <p:nvSpPr>
          <p:cNvPr id="17411" name="Rectangle 3"/>
          <p:cNvSpPr>
            <a:spLocks noGrp="1" noChangeArrowheads="1"/>
          </p:cNvSpPr>
          <p:nvPr>
            <p:ph idx="1"/>
          </p:nvPr>
        </p:nvSpPr>
        <p:spPr/>
        <p:txBody>
          <a:bodyPr/>
          <a:lstStyle/>
          <a:p>
            <a:pPr algn="ctr" eaLnBrk="1" hangingPunct="1">
              <a:lnSpc>
                <a:spcPct val="90000"/>
              </a:lnSpc>
              <a:buFont typeface="Wingdings" pitchFamily="2" charset="2"/>
              <a:buNone/>
              <a:defRPr/>
            </a:pPr>
            <a:r>
              <a:rPr lang="ar-SA" smtClean="0"/>
              <a:t>تتحقق هذه الحالة حينما يؤدي الفعل المرتكب من قبل الفاعل إلى إصابة شخص آخر إلى جانب الشخص المعني (المستهدف)</a:t>
            </a:r>
          </a:p>
          <a:p>
            <a:pPr algn="ctr" eaLnBrk="1" hangingPunct="1">
              <a:lnSpc>
                <a:spcPct val="90000"/>
              </a:lnSpc>
              <a:buFont typeface="Wingdings" pitchFamily="2" charset="2"/>
              <a:buNone/>
              <a:defRPr/>
            </a:pPr>
            <a:r>
              <a:rPr lang="ar-SA" smtClean="0"/>
              <a:t>فلو قام (أ) بإطلاق النار بإتجاه (ب) بقصد قتله، إلا الإطلاقة بالإضافة إلى (ب) أصابت (ج) أيضاً</a:t>
            </a:r>
          </a:p>
          <a:p>
            <a:pPr algn="ctr" eaLnBrk="1" hangingPunct="1">
              <a:lnSpc>
                <a:spcPct val="90000"/>
              </a:lnSpc>
              <a:buFont typeface="Wingdings" pitchFamily="2" charset="2"/>
              <a:buNone/>
              <a:defRPr/>
            </a:pPr>
            <a:r>
              <a:rPr lang="ar-SA" smtClean="0"/>
              <a:t>في مثل هذه الحالات لا توجد أية إشكالية بالنسبة لمسؤولية الفاعل تجاه النتيجة المستهدفة لأنه إرتكب فعله بقصد تحقيقها وتوقعها كأثر محتمل لفعله، ولكن التساؤل يثور حول مسؤولية الفاعل تجاه النتيجة الأخرى المتحققة إلى جانب النتيجة المستهدفة والتي تحققت جراء الفعل المرتكب من قبل الفاعل</a:t>
            </a:r>
            <a:endParaRPr lang="en-US" smtClean="0"/>
          </a:p>
        </p:txBody>
      </p:sp>
    </p:spTree>
  </p:cSld>
  <p:clrMapOvr>
    <a:masterClrMapping/>
  </p:clrMapOvr>
  <p:transition>
    <p:randomBar dir="vert"/>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idx="1"/>
          </p:nvPr>
        </p:nvSpPr>
        <p:spPr>
          <a:xfrm>
            <a:off x="301625" y="549275"/>
            <a:ext cx="8540750" cy="5549900"/>
          </a:xfrm>
        </p:spPr>
        <p:txBody>
          <a:bodyPr/>
          <a:lstStyle/>
          <a:p>
            <a:pPr algn="ctr" eaLnBrk="1" hangingPunct="1">
              <a:buFont typeface="Wingdings" pitchFamily="2" charset="2"/>
              <a:buNone/>
              <a:defRPr/>
            </a:pPr>
            <a:r>
              <a:rPr lang="ar-SA" smtClean="0"/>
              <a:t>هل يعاقب الفاعل عن جريمة عمدية بالنسبة للنتيجة الأخرى أم يعاقب عن جريمة غير عمدية؟</a:t>
            </a:r>
          </a:p>
          <a:p>
            <a:pPr algn="ctr" eaLnBrk="1" hangingPunct="1">
              <a:buFont typeface="Wingdings" pitchFamily="2" charset="2"/>
              <a:buNone/>
              <a:defRPr/>
            </a:pPr>
            <a:r>
              <a:rPr lang="ar-SA" smtClean="0"/>
              <a:t>الجواب يكمن في تثبيت نوعية توقع للنتيجة وعن قبوله لها من عدمه</a:t>
            </a:r>
          </a:p>
          <a:p>
            <a:pPr algn="ctr" eaLnBrk="1" hangingPunct="1">
              <a:buFont typeface="Wingdings" pitchFamily="2" charset="2"/>
              <a:buNone/>
              <a:defRPr/>
            </a:pPr>
            <a:r>
              <a:rPr lang="ar-SA" smtClean="0"/>
              <a:t>فإذا توقع الفاعل النتيجة كأثر حتمي لفعله وقبل بها يعاقب وفقاً لجريمة عمدية إستناداً إلى القصد المباشر من الدرجة الثانية</a:t>
            </a:r>
          </a:p>
          <a:p>
            <a:pPr algn="ctr" eaLnBrk="1" hangingPunct="1">
              <a:buFont typeface="Wingdings" pitchFamily="2" charset="2"/>
              <a:buNone/>
              <a:defRPr/>
            </a:pPr>
            <a:r>
              <a:rPr lang="ar-SA" smtClean="0"/>
              <a:t>أما إذا توقعها كأثر محتمل لفعله قد تحدث وقد لا تحدث وإن فإنه يقبل بها يعاقب عن جريمة عمدية إستناداً إلى القصد الإحتمالي</a:t>
            </a:r>
          </a:p>
          <a:p>
            <a:pPr algn="ctr" eaLnBrk="1" hangingPunct="1">
              <a:buFont typeface="Wingdings" pitchFamily="2" charset="2"/>
              <a:buNone/>
              <a:defRPr/>
            </a:pPr>
            <a:r>
              <a:rPr lang="ar-SA" smtClean="0"/>
              <a:t>فإذا لم يتم إثبات ذلك يعاقب عندها عن جريمة غير عمدية</a:t>
            </a:r>
            <a:endParaRPr lang="en-US" smtClean="0"/>
          </a:p>
        </p:txBody>
      </p:sp>
    </p:spTree>
  </p:cSld>
  <p:clrMapOvr>
    <a:masterClrMapping/>
  </p:clrMapOvr>
  <p:transition>
    <p:randomBar dir="vert"/>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algn="ctr" eaLnBrk="1" hangingPunct="1">
              <a:defRPr/>
            </a:pPr>
            <a:r>
              <a:rPr lang="ar-SA" dirty="0" smtClean="0">
                <a:solidFill>
                  <a:schemeClr val="tx1"/>
                </a:solidFill>
              </a:rPr>
              <a:t>الجرائم ذات النتيجة التي تجاوز قصد الفاعل</a:t>
            </a:r>
            <a:endParaRPr lang="en-US" dirty="0" smtClean="0">
              <a:solidFill>
                <a:schemeClr val="tx1"/>
              </a:solidFill>
            </a:endParaRPr>
          </a:p>
        </p:txBody>
      </p:sp>
      <p:sp>
        <p:nvSpPr>
          <p:cNvPr id="19459" name="Rectangle 3"/>
          <p:cNvSpPr>
            <a:spLocks noGrp="1" noChangeArrowheads="1"/>
          </p:cNvSpPr>
          <p:nvPr>
            <p:ph idx="1"/>
          </p:nvPr>
        </p:nvSpPr>
        <p:spPr/>
        <p:txBody>
          <a:bodyPr>
            <a:normAutofit lnSpcReduction="10000"/>
          </a:bodyPr>
          <a:lstStyle/>
          <a:p>
            <a:pPr algn="ctr" eaLnBrk="1" hangingPunct="1">
              <a:buFont typeface="Wingdings" pitchFamily="2" charset="2"/>
              <a:buNone/>
              <a:defRPr/>
            </a:pPr>
            <a:r>
              <a:rPr lang="ar-SA" sz="2800" smtClean="0"/>
              <a:t>تفترض هذا النوع من الجرائم أن الفاعل قد أقترف فعلاً من شأنه إحداث نتيجة معينة وتوافر لديه حين إرتكابه القصد المتجه إلى إحداثه، ولكن آثار الفعل لم تقف عند هذه النتيجة بل جاوزتها فأفضت إلى تحقق نتيجة أخرى أشد جسامة لم يتجه القصد الجرمي إليها ولكن أرتبطت بفعله بعلاقة السببية.</a:t>
            </a:r>
          </a:p>
          <a:p>
            <a:pPr algn="ctr" eaLnBrk="1" hangingPunct="1">
              <a:buFont typeface="Wingdings" pitchFamily="2" charset="2"/>
              <a:buNone/>
              <a:defRPr/>
            </a:pPr>
            <a:r>
              <a:rPr lang="ar-SA" sz="2800" smtClean="0"/>
              <a:t>ففي هذا النوع من الجرائم نجد بأن الفعل المرتكب أو الإمتناع يؤدي إلى حدوث آثار معينة تتمثل في نتيجتين تتفاوتان من حيث الجسامة. فالنتيجة الأولى أقل جسامة من الثانية، وكلتاهما تتحققان جراء الفعل المرتكب أو الإمتناع، أي توجد علاقة سببية بين الفعل أو الإمتناع وبين النتيجتين.</a:t>
            </a:r>
            <a:endParaRPr lang="en-US" sz="2800" smtClean="0"/>
          </a:p>
        </p:txBody>
      </p:sp>
    </p:spTree>
  </p:cSld>
  <p:clrMapOvr>
    <a:masterClrMapping/>
  </p:clrMapOvr>
  <p:transition>
    <p:randomBar dir="vert"/>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idx="1"/>
          </p:nvPr>
        </p:nvSpPr>
        <p:spPr>
          <a:xfrm>
            <a:off x="301625" y="1428736"/>
            <a:ext cx="8540750" cy="4670438"/>
          </a:xfrm>
        </p:spPr>
        <p:txBody>
          <a:bodyPr>
            <a:normAutofit fontScale="92500"/>
          </a:bodyPr>
          <a:lstStyle/>
          <a:p>
            <a:pPr algn="ctr" eaLnBrk="1" hangingPunct="1">
              <a:buFont typeface="Wingdings" pitchFamily="2" charset="2"/>
              <a:buNone/>
              <a:defRPr/>
            </a:pPr>
            <a:r>
              <a:rPr lang="ar-SA" sz="2800" dirty="0" smtClean="0"/>
              <a:t>وكذلك يلاحظ بأن النتيجتان تمتلكان الإتجاه ذاته أي أنهما يمسان حقوقاً مرتبطة ببعضها الآخر، أي أن النتيجة الأولى لا تعدو أن تكون سوى تطور للنتيجة الأولى وإتساع لنطاقها وتضخم لآثرها</a:t>
            </a:r>
          </a:p>
          <a:p>
            <a:pPr algn="ctr" eaLnBrk="1" hangingPunct="1">
              <a:buFont typeface="Wingdings" pitchFamily="2" charset="2"/>
              <a:buNone/>
              <a:defRPr/>
            </a:pPr>
            <a:r>
              <a:rPr lang="ar-SA" sz="2800" dirty="0" smtClean="0"/>
              <a:t>وفي الوقت ذاته فإن هذا النوع من الجرائم تفترض وجود قصد متجه نحو إحداث النتيجة الأقل جسامة وتفترض إنتفاء القصد الجرمي بالنسبة للنتيجة الأشد</a:t>
            </a:r>
          </a:p>
          <a:p>
            <a:pPr algn="ctr" eaLnBrk="1" hangingPunct="1">
              <a:buFont typeface="Wingdings" pitchFamily="2" charset="2"/>
              <a:buNone/>
              <a:defRPr/>
            </a:pPr>
            <a:r>
              <a:rPr lang="ar-SA" sz="2800" dirty="0" smtClean="0"/>
              <a:t>شروط تحقق هذا النوع من الجرائم</a:t>
            </a:r>
          </a:p>
          <a:p>
            <a:pPr algn="ctr" eaLnBrk="1" hangingPunct="1">
              <a:buFont typeface="Wingdings" pitchFamily="2" charset="2"/>
              <a:buNone/>
              <a:defRPr/>
            </a:pPr>
            <a:r>
              <a:rPr lang="ar-SA" sz="2800" dirty="0" smtClean="0"/>
              <a:t>1- إرتكاب فعل أو الإمتناع عنه بقصد تحقيق نتيجة معينة</a:t>
            </a:r>
          </a:p>
          <a:p>
            <a:pPr algn="ctr" eaLnBrk="1" hangingPunct="1">
              <a:buFont typeface="Wingdings" pitchFamily="2" charset="2"/>
              <a:buNone/>
              <a:defRPr/>
            </a:pPr>
            <a:r>
              <a:rPr lang="ar-SA" sz="2800" dirty="0" smtClean="0"/>
              <a:t>2- تحقق نتيجة أشد من النتيجة التي كان الفاعل يقصد تحقيقها</a:t>
            </a:r>
          </a:p>
          <a:p>
            <a:pPr algn="ctr" eaLnBrk="1" hangingPunct="1">
              <a:buFont typeface="Wingdings" pitchFamily="2" charset="2"/>
              <a:buNone/>
              <a:defRPr/>
            </a:pPr>
            <a:r>
              <a:rPr lang="ar-SA" sz="2800" dirty="0" smtClean="0"/>
              <a:t>3- وجود علاقة سببية بين الفعل أو الإمتناع وبين النتيجتين</a:t>
            </a:r>
          </a:p>
          <a:p>
            <a:pPr algn="ctr" eaLnBrk="1" hangingPunct="1">
              <a:buFont typeface="Wingdings" pitchFamily="2" charset="2"/>
              <a:buNone/>
              <a:defRPr/>
            </a:pPr>
            <a:r>
              <a:rPr lang="ar-SA" sz="2800" dirty="0" smtClean="0"/>
              <a:t>4- إتجاه إرادة الفاعل نحو النتيجة الأقل جسامة وإنتفاء قصده تجاه النتيجة الأشد</a:t>
            </a:r>
            <a:endParaRPr lang="en-US" sz="2800" dirty="0" smtClean="0"/>
          </a:p>
        </p:txBody>
      </p:sp>
    </p:spTree>
  </p:cSld>
  <p:clrMapOvr>
    <a:masterClrMapping/>
  </p:clrMapOvr>
  <p:transition>
    <p:randomBar dir="vert"/>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720725" y="444500"/>
            <a:ext cx="7939088" cy="669925"/>
          </a:xfrm>
        </p:spPr>
        <p:txBody>
          <a:bodyPr/>
          <a:lstStyle/>
          <a:p>
            <a:pPr algn="ctr" eaLnBrk="1" hangingPunct="1">
              <a:defRPr/>
            </a:pPr>
            <a:r>
              <a:rPr lang="ar-SA" sz="3200" dirty="0" smtClean="0">
                <a:solidFill>
                  <a:schemeClr val="tx1"/>
                </a:solidFill>
              </a:rPr>
              <a:t>إنتفاء إحدى الشروط السابقة يعني عدم تحقق هذا النوع من الجرائم</a:t>
            </a:r>
            <a:endParaRPr lang="en-US" sz="3200" dirty="0" smtClean="0">
              <a:solidFill>
                <a:schemeClr val="tx1"/>
              </a:solidFill>
            </a:endParaRPr>
          </a:p>
        </p:txBody>
      </p:sp>
      <p:sp>
        <p:nvSpPr>
          <p:cNvPr id="21507" name="Rectangle 3"/>
          <p:cNvSpPr>
            <a:spLocks noGrp="1" noChangeArrowheads="1"/>
          </p:cNvSpPr>
          <p:nvPr>
            <p:ph idx="1"/>
          </p:nvPr>
        </p:nvSpPr>
        <p:spPr>
          <a:xfrm>
            <a:off x="179388" y="1341438"/>
            <a:ext cx="8785225" cy="5111750"/>
          </a:xfrm>
        </p:spPr>
        <p:txBody>
          <a:bodyPr/>
          <a:lstStyle/>
          <a:p>
            <a:pPr algn="ctr" eaLnBrk="1" hangingPunct="1">
              <a:lnSpc>
                <a:spcPct val="90000"/>
              </a:lnSpc>
              <a:buFont typeface="Wingdings" pitchFamily="2" charset="2"/>
              <a:buNone/>
              <a:defRPr/>
            </a:pPr>
            <a:r>
              <a:rPr lang="ar-SA" sz="2800" smtClean="0"/>
              <a:t>- فإن لم تترتب على فعل الفاعل غير نتيجة واحدة أي لم تفضي فعله إلى تحقق نتيجة أشد كانت جريمته عمدية أو غير عمدية حسب ما إذا ما توافر لديه القصد الجرمي أو الخطأ غير العمدي</a:t>
            </a:r>
          </a:p>
          <a:p>
            <a:pPr algn="ctr" eaLnBrk="1" hangingPunct="1">
              <a:lnSpc>
                <a:spcPct val="90000"/>
              </a:lnSpc>
              <a:buFont typeface="Wingdings" pitchFamily="2" charset="2"/>
              <a:buNone/>
              <a:defRPr/>
            </a:pPr>
            <a:r>
              <a:rPr lang="ar-SA" sz="2800" smtClean="0"/>
              <a:t>- وإذا إنتفت العلاقة السببية بين الفعل أو الإمتناع والنتيجة الأشد جسامةً، إنتفت إمكانية مسائلة الفاعل عنها، وأقتصرت مسؤوليته على النتيجة التي توافرت بينها وبين فعله علاقة سببية</a:t>
            </a:r>
          </a:p>
          <a:p>
            <a:pPr algn="ctr" eaLnBrk="1" hangingPunct="1">
              <a:lnSpc>
                <a:spcPct val="90000"/>
              </a:lnSpc>
              <a:buFont typeface="Wingdings" pitchFamily="2" charset="2"/>
              <a:buNone/>
              <a:defRPr/>
            </a:pPr>
            <a:r>
              <a:rPr lang="ar-SA" sz="2800" smtClean="0"/>
              <a:t>- وإذا ثبت عدم إتجاه إرادة الفاعل نحو النتيجة الأقل جسامة كانت مسؤولية الفاعل غير عمدية وأنتفت إمكانية مسائلته عن جريمة ذات نتيجة تجاوز قصده</a:t>
            </a:r>
          </a:p>
          <a:p>
            <a:pPr algn="ctr" eaLnBrk="1" hangingPunct="1">
              <a:lnSpc>
                <a:spcPct val="90000"/>
              </a:lnSpc>
              <a:buFont typeface="Wingdings" pitchFamily="2" charset="2"/>
              <a:buNone/>
              <a:defRPr/>
            </a:pPr>
            <a:r>
              <a:rPr lang="ar-SA" sz="2800" smtClean="0"/>
              <a:t>- وإذا لم يوجد إتساق وتقارب بين النتيجتين بأن كان كل منهما تمثل عدواناً على نوع من الحقوق يختلف إختلافاً أساسياً على النوع الذي تمسه النتيجة الأخرى فإننا لا نكون هذا النوع من الجرائم</a:t>
            </a:r>
            <a:endParaRPr lang="en-US" sz="2800" smtClean="0"/>
          </a:p>
        </p:txBody>
      </p:sp>
    </p:spTree>
  </p:cSld>
  <p:clrMapOvr>
    <a:masterClrMapping/>
  </p:clrMapOvr>
  <p:transition>
    <p:randomBar dir="vert"/>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defRPr/>
            </a:pPr>
            <a:r>
              <a:rPr lang="ar-SA" sz="4000" smtClean="0">
                <a:solidFill>
                  <a:schemeClr val="tx1"/>
                </a:solidFill>
              </a:rPr>
              <a:t>أمثلة هذا النوع من الجرائم في قانون العقوبات العراقي</a:t>
            </a:r>
            <a:endParaRPr lang="en-US" sz="4000" smtClean="0">
              <a:solidFill>
                <a:schemeClr val="tx1"/>
              </a:solidFill>
            </a:endParaRPr>
          </a:p>
        </p:txBody>
      </p:sp>
      <p:sp>
        <p:nvSpPr>
          <p:cNvPr id="22531" name="Rectangle 3"/>
          <p:cNvSpPr>
            <a:spLocks noGrp="1" noChangeArrowheads="1"/>
          </p:cNvSpPr>
          <p:nvPr>
            <p:ph idx="1"/>
          </p:nvPr>
        </p:nvSpPr>
        <p:spPr/>
        <p:txBody>
          <a:bodyPr/>
          <a:lstStyle/>
          <a:p>
            <a:pPr algn="ctr" eaLnBrk="1" hangingPunct="1">
              <a:buFont typeface="Wingdings" pitchFamily="2" charset="2"/>
              <a:buNone/>
              <a:defRPr/>
            </a:pPr>
            <a:r>
              <a:rPr lang="ar-SA" sz="2800" smtClean="0"/>
              <a:t>تمثل جريمة الضرب المفضي إلى الموت (المادة 410) وجريمة الضرب المفضي إلى عاهة مستديمة (المادة 412-2) خير مثال على هذا النوع من الجرائم</a:t>
            </a:r>
          </a:p>
          <a:p>
            <a:pPr algn="ctr" eaLnBrk="1" hangingPunct="1">
              <a:buFont typeface="Wingdings" pitchFamily="2" charset="2"/>
              <a:buNone/>
              <a:defRPr/>
            </a:pPr>
            <a:r>
              <a:rPr lang="ar-SA" sz="2800" smtClean="0"/>
              <a:t>فمثلاً لا وقوع لجريمة الضرب المفضي إلى الموت إلا إذا قصد الفاعل إيذاء المجني عليه وأفضى فعله إلى موته</a:t>
            </a:r>
          </a:p>
          <a:p>
            <a:pPr algn="ctr" eaLnBrk="1" hangingPunct="1">
              <a:buFont typeface="Wingdings" pitchFamily="2" charset="2"/>
              <a:buNone/>
              <a:defRPr/>
            </a:pPr>
            <a:r>
              <a:rPr lang="ar-SA" sz="2800" smtClean="0"/>
              <a:t>فلو وجه إرادته إلى نتيجة الموت، فلا يمكن القول بوقوع هذه الجريمة</a:t>
            </a:r>
          </a:p>
          <a:p>
            <a:pPr algn="ctr" eaLnBrk="1" hangingPunct="1">
              <a:buFont typeface="Wingdings" pitchFamily="2" charset="2"/>
              <a:buNone/>
              <a:defRPr/>
            </a:pPr>
            <a:r>
              <a:rPr lang="ar-SA" sz="2800" smtClean="0"/>
              <a:t>فعدم توجيه الإرادة نحو نتيجة الموت يعد ركناً من أركان جريمة الضرب المفضي إلى الموت</a:t>
            </a:r>
          </a:p>
          <a:p>
            <a:pPr algn="ctr" eaLnBrk="1" hangingPunct="1">
              <a:buFont typeface="Wingdings" pitchFamily="2" charset="2"/>
              <a:buNone/>
              <a:defRPr/>
            </a:pPr>
            <a:r>
              <a:rPr lang="ar-SA" sz="2800" smtClean="0"/>
              <a:t>والقول نفسه ينطبق على جريمة الضرب المفضي إلى  عاهة مستديمة</a:t>
            </a:r>
            <a:endParaRPr lang="en-US" sz="2800" smtClean="0"/>
          </a:p>
        </p:txBody>
      </p:sp>
    </p:spTree>
  </p:cSld>
  <p:clrMapOvr>
    <a:masterClrMapping/>
  </p:clrMapOvr>
  <p:transition>
    <p:randomBar dir="vert"/>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defRPr/>
            </a:pPr>
            <a:r>
              <a:rPr lang="ar-SA" sz="4000" smtClean="0">
                <a:solidFill>
                  <a:schemeClr val="tx1"/>
                </a:solidFill>
              </a:rPr>
              <a:t>موقف المشرع العراقي من هذا النوع من الجرائم</a:t>
            </a:r>
            <a:endParaRPr lang="en-US" sz="4000" smtClean="0">
              <a:solidFill>
                <a:schemeClr val="tx1"/>
              </a:solidFill>
            </a:endParaRPr>
          </a:p>
        </p:txBody>
      </p:sp>
      <p:sp>
        <p:nvSpPr>
          <p:cNvPr id="23555" name="Rectangle 3"/>
          <p:cNvSpPr>
            <a:spLocks noGrp="1" noChangeArrowheads="1"/>
          </p:cNvSpPr>
          <p:nvPr>
            <p:ph idx="1"/>
          </p:nvPr>
        </p:nvSpPr>
        <p:spPr>
          <a:xfrm>
            <a:off x="323850" y="1700213"/>
            <a:ext cx="8540750" cy="4776787"/>
          </a:xfrm>
        </p:spPr>
        <p:txBody>
          <a:bodyPr/>
          <a:lstStyle/>
          <a:p>
            <a:pPr algn="ctr" eaLnBrk="1" hangingPunct="1">
              <a:buFont typeface="Wingdings" pitchFamily="2" charset="2"/>
              <a:buNone/>
              <a:defRPr/>
            </a:pPr>
            <a:r>
              <a:rPr lang="ar-SA" sz="3600" smtClean="0"/>
              <a:t>لدى إمعان النظر في النصوص العقابية التي تتضمن هذا النوع من الجرائم نجد بأن المشرع العراقي قد أخذ بالتوجه الفقهي السائد في إيطاليا</a:t>
            </a:r>
          </a:p>
          <a:p>
            <a:pPr algn="ctr" eaLnBrk="1" hangingPunct="1">
              <a:buFont typeface="Wingdings" pitchFamily="2" charset="2"/>
              <a:buNone/>
              <a:defRPr/>
            </a:pPr>
            <a:r>
              <a:rPr lang="ar-SA" sz="3600" smtClean="0"/>
              <a:t>وهذا التوجه يرى بوجوب مسائلة الفاعل عن النتيجة الأشد بمجرد ثبوت العلاقة السببية بين فعله وبين هذه النتيجة</a:t>
            </a:r>
          </a:p>
          <a:p>
            <a:pPr algn="ctr" eaLnBrk="1" hangingPunct="1">
              <a:buFont typeface="Wingdings" pitchFamily="2" charset="2"/>
              <a:buNone/>
              <a:defRPr/>
            </a:pPr>
            <a:r>
              <a:rPr lang="ar-SA" sz="3600" smtClean="0"/>
              <a:t>وهذا يعني بأن هذا التوجه لا يرى بضرورة البحث عن العلاقة النفسية الموجودة بين الفاعل وبين هذه النتيجة</a:t>
            </a:r>
            <a:endParaRPr lang="en-US" sz="3600" smtClean="0"/>
          </a:p>
        </p:txBody>
      </p:sp>
    </p:spTree>
  </p:cSld>
  <p:clrMapOvr>
    <a:masterClrMapping/>
  </p:clrMapOvr>
  <p:transition>
    <p:randomBar dir="vert"/>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idx="1"/>
          </p:nvPr>
        </p:nvSpPr>
        <p:spPr>
          <a:xfrm>
            <a:off x="301625" y="1214421"/>
            <a:ext cx="8540750" cy="4429157"/>
          </a:xfrm>
        </p:spPr>
        <p:txBody>
          <a:bodyPr>
            <a:normAutofit lnSpcReduction="10000"/>
          </a:bodyPr>
          <a:lstStyle/>
          <a:p>
            <a:pPr algn="ctr" eaLnBrk="1" hangingPunct="1">
              <a:buFont typeface="Wingdings" pitchFamily="2" charset="2"/>
              <a:buNone/>
              <a:defRPr/>
            </a:pPr>
            <a:r>
              <a:rPr lang="ar-SA" sz="3600" dirty="0" smtClean="0"/>
              <a:t>أي</a:t>
            </a:r>
            <a:r>
              <a:rPr lang="ar-SA" dirty="0" smtClean="0"/>
              <a:t> أن أساس المسؤولية الجزائية لدى هذا التوجه هو أساس مادي</a:t>
            </a:r>
          </a:p>
          <a:p>
            <a:pPr algn="ctr" eaLnBrk="1" hangingPunct="1">
              <a:buFont typeface="Wingdings" pitchFamily="2" charset="2"/>
              <a:buNone/>
              <a:defRPr/>
            </a:pPr>
            <a:r>
              <a:rPr lang="ar-SA" dirty="0" smtClean="0"/>
              <a:t>لا يأخذ بنظر الإعتبار ضرورة إثبات نوع العلاقة النفسية الموجودة بين الفاعل والنتيجة الأشد التي نتجت عن فعله وهذا مخالف للقواعد العامة الثابتة في المدونة العقابية والتي تشترط ثبوت هذه العلاقة لكي يمكن مسائلة الفاعل عن النتائج الجرمية التي تتحقق بسبب فعله</a:t>
            </a:r>
          </a:p>
          <a:p>
            <a:pPr algn="ctr" eaLnBrk="1" hangingPunct="1">
              <a:buFont typeface="Wingdings" pitchFamily="2" charset="2"/>
              <a:buNone/>
              <a:defRPr/>
            </a:pPr>
            <a:r>
              <a:rPr lang="ar-SA" dirty="0" smtClean="0"/>
              <a:t>فمن المعروف أن العلاقة النفسية بين الفاعل والجريمة (المسؤولية الجزائية) تمتلك صورتان لا ثالث لهما</a:t>
            </a:r>
          </a:p>
          <a:p>
            <a:pPr algn="ctr" eaLnBrk="1" hangingPunct="1">
              <a:buFont typeface="Wingdings" pitchFamily="2" charset="2"/>
              <a:buNone/>
              <a:defRPr/>
            </a:pPr>
            <a:r>
              <a:rPr lang="ar-SA" dirty="0" smtClean="0"/>
              <a:t>القصد والخطأ وفي هذا النوع من الجرائم لابد من ثبوت إسناد النتيجة الأشد إلى خطأ الفاعل أي لا بد من وجود علاقة غير عمدية بين الفاعل وبين النتيجة الأشد</a:t>
            </a:r>
            <a:endParaRPr lang="en-US" dirty="0" smtClean="0"/>
          </a:p>
        </p:txBody>
      </p:sp>
    </p:spTree>
  </p:cSld>
  <p:clrMapOvr>
    <a:masterClrMapping/>
  </p:clrMapOvr>
  <p:transition>
    <p:randomBar dir="vert"/>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defRPr/>
            </a:pPr>
            <a:r>
              <a:rPr lang="ar-SA" smtClean="0">
                <a:solidFill>
                  <a:schemeClr val="tx1"/>
                </a:solidFill>
              </a:rPr>
              <a:t>موقف التشريعات المقارنة</a:t>
            </a:r>
            <a:endParaRPr lang="en-US" smtClean="0">
              <a:solidFill>
                <a:schemeClr val="tx1"/>
              </a:solidFill>
            </a:endParaRPr>
          </a:p>
        </p:txBody>
      </p:sp>
      <p:sp>
        <p:nvSpPr>
          <p:cNvPr id="25603" name="Rectangle 3"/>
          <p:cNvSpPr>
            <a:spLocks noGrp="1" noChangeArrowheads="1"/>
          </p:cNvSpPr>
          <p:nvPr>
            <p:ph idx="1"/>
          </p:nvPr>
        </p:nvSpPr>
        <p:spPr/>
        <p:txBody>
          <a:bodyPr/>
          <a:lstStyle/>
          <a:p>
            <a:pPr algn="ctr" eaLnBrk="1" hangingPunct="1">
              <a:lnSpc>
                <a:spcPct val="90000"/>
              </a:lnSpc>
              <a:buFont typeface="Wingdings" pitchFamily="2" charset="2"/>
              <a:buNone/>
              <a:defRPr/>
            </a:pPr>
            <a:r>
              <a:rPr lang="ar-SA" smtClean="0"/>
              <a:t>المادة 29 من قانون العقوبات اليوناني تنص على أنه في الحالات التي ”يقرر القانون فيها تشديد عقوبة الفعل إذا أفضى إلى نتيجة معينة، فإن هذه العقوبة توقع فقط إذا أمكن إسناد هذه النتيجة إلى خطأ الفاعل“</a:t>
            </a:r>
          </a:p>
          <a:p>
            <a:pPr algn="ctr" eaLnBrk="1" hangingPunct="1">
              <a:lnSpc>
                <a:spcPct val="90000"/>
              </a:lnSpc>
              <a:buFont typeface="Wingdings" pitchFamily="2" charset="2"/>
              <a:buNone/>
              <a:defRPr/>
            </a:pPr>
            <a:r>
              <a:rPr lang="ar-SA" smtClean="0"/>
              <a:t>تنص المادة 20 من قانون العقوبات الدانماركي على أنه ”إذا كان توقيع العقوبة أو تشديدها مشروطاً بكون الجريمة العمدية قد أفضت إلى نتيجة غير مقصودة فإن العقوبة لا توقع إلا إذا أسندت النتيجة إلى إهمال مرتكب الفعل أو كان قد أغفل –في حدود إمكانياته- توقعها بعد أن تحقق له خطر حدوثها“</a:t>
            </a:r>
          </a:p>
          <a:p>
            <a:pPr algn="ctr" eaLnBrk="1" hangingPunct="1">
              <a:lnSpc>
                <a:spcPct val="90000"/>
              </a:lnSpc>
              <a:buFont typeface="Wingdings" pitchFamily="2" charset="2"/>
              <a:buNone/>
              <a:defRPr/>
            </a:pPr>
            <a:endParaRPr lang="en-US" smtClean="0"/>
          </a:p>
        </p:txBody>
      </p:sp>
    </p:spTree>
  </p:cSld>
  <p:clrMapOvr>
    <a:masterClrMapping/>
  </p:clrMapOvr>
  <p:transition>
    <p:randomBar dir="vert"/>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p:cNvSpPr>
            <a:spLocks noGrp="1" noChangeArrowheads="1"/>
          </p:cNvSpPr>
          <p:nvPr>
            <p:ph idx="1"/>
          </p:nvPr>
        </p:nvSpPr>
        <p:spPr>
          <a:xfrm>
            <a:off x="301625" y="404813"/>
            <a:ext cx="8540750" cy="5694362"/>
          </a:xfrm>
        </p:spPr>
        <p:txBody>
          <a:bodyPr/>
          <a:lstStyle/>
          <a:p>
            <a:pPr eaLnBrk="1" hangingPunct="1">
              <a:lnSpc>
                <a:spcPct val="80000"/>
              </a:lnSpc>
              <a:defRPr/>
            </a:pPr>
            <a:r>
              <a:rPr lang="ar-SA" sz="1800" b="1" u="sng" smtClean="0"/>
              <a:t>بين حكم كل من الحالات التالية معززا إجابتك بالأسانيد القانونية:</a:t>
            </a:r>
            <a:endParaRPr lang="ar-SA" sz="1800" b="1" smtClean="0"/>
          </a:p>
          <a:p>
            <a:pPr eaLnBrk="1" hangingPunct="1">
              <a:lnSpc>
                <a:spcPct val="80000"/>
              </a:lnSpc>
              <a:defRPr/>
            </a:pPr>
            <a:r>
              <a:rPr lang="ar-SA" sz="1800" b="1" smtClean="0"/>
              <a:t>1- </a:t>
            </a:r>
            <a:r>
              <a:rPr lang="ar-SA" sz="1800" smtClean="0"/>
              <a:t>"توجد عداوة عشائرية سابقة بين كل من (أ) و (ب) بسبب قتل (ب) لوالد (أ). وفي أحد الأيام ولدى عودته إلى المنزل لاحظ (أ) وجود (ب) في المقهى القريب من داره. فسارع (أ) إلى إحضار سلاحه من المنزل وتوجه نحو المقهى، وهناك أطلق 4 أطلاقات بإتجاه (ب) مما أدى إلى إصابته بجروح حالت الإسعافات الطبية دون وفاته وإلى وفاة (ج)". </a:t>
            </a:r>
            <a:endParaRPr lang="ar-SA" sz="1800" b="1" smtClean="0"/>
          </a:p>
          <a:p>
            <a:pPr eaLnBrk="1" hangingPunct="1">
              <a:lnSpc>
                <a:spcPct val="80000"/>
              </a:lnSpc>
              <a:defRPr/>
            </a:pPr>
            <a:r>
              <a:rPr lang="ar-SA" sz="1800" b="1" smtClean="0"/>
              <a:t>أ- ماهي مسؤولية (أ) الجنائية تجاه إصابة (ب) ومقتل (ج)؟ ولماذا؟.</a:t>
            </a:r>
          </a:p>
          <a:p>
            <a:pPr eaLnBrk="1" hangingPunct="1">
              <a:lnSpc>
                <a:spcPct val="80000"/>
              </a:lnSpc>
              <a:defRPr/>
            </a:pPr>
            <a:r>
              <a:rPr lang="ar-SA" sz="1800" b="1" smtClean="0"/>
              <a:t>ب- هل يمكن تشديد عقوبة (أ) وفقاً لسبق الإصرار أم وفقاً للترصد؟ ولماذا؟.</a:t>
            </a:r>
          </a:p>
          <a:p>
            <a:pPr eaLnBrk="1" hangingPunct="1">
              <a:lnSpc>
                <a:spcPct val="80000"/>
              </a:lnSpc>
              <a:defRPr/>
            </a:pPr>
            <a:r>
              <a:rPr lang="ar-SA" sz="1800" b="1" smtClean="0"/>
              <a:t>ج- هل يمكن تشديد عقوبة (أ) وفقاً للفقرة (1-ه/406) أم لا؟ ولماذا؟.</a:t>
            </a:r>
          </a:p>
          <a:p>
            <a:pPr eaLnBrk="1" hangingPunct="1">
              <a:lnSpc>
                <a:spcPct val="80000"/>
              </a:lnSpc>
              <a:defRPr/>
            </a:pPr>
            <a:r>
              <a:rPr lang="ar-SA" sz="1800" b="1" smtClean="0"/>
              <a:t>"إذا أقترن القتل عمداً بجريمة أو أكثر من جرائم القتل عمداً أو الشروع فيه".</a:t>
            </a:r>
          </a:p>
          <a:p>
            <a:pPr eaLnBrk="1" hangingPunct="1">
              <a:lnSpc>
                <a:spcPct val="80000"/>
              </a:lnSpc>
              <a:defRPr/>
            </a:pPr>
            <a:r>
              <a:rPr lang="ar-SA" sz="1800" b="1" smtClean="0"/>
              <a:t>2- </a:t>
            </a:r>
            <a:r>
              <a:rPr lang="ar-SA" sz="1800" smtClean="0"/>
              <a:t>"قام (أ) بإطلاق عدة عيارات نارية لمنع زواج أخته لكونه لم يكن راضياً عن هذا الزواج. وكانت الإطلاقات بإتجاه السماء، وقامت أخته (ب) لتمنعه من الإستمرار في إطلاق الرصاص، فأمسكت بالمسدس، وأثناء مجاذبته المسدس معها ثارت منه إطلاقة أصابت (ب) فقتلتها على الفور".</a:t>
            </a:r>
            <a:endParaRPr lang="ar-SA" sz="1800" b="1" smtClean="0"/>
          </a:p>
          <a:p>
            <a:pPr eaLnBrk="1" hangingPunct="1">
              <a:lnSpc>
                <a:spcPct val="80000"/>
              </a:lnSpc>
              <a:defRPr/>
            </a:pPr>
            <a:r>
              <a:rPr lang="ar-SA" sz="1800" b="1" smtClean="0"/>
              <a:t>- هل يمكن مسائلة (أ) وفقاً لجريمة القتل الخطأ أم وفقاً لجريمة الضرب المفضي إلى الموت أي الجرائم التي تجاوز فيها النتيجة قصد الفاعل؟ ولماذا؟. </a:t>
            </a:r>
          </a:p>
          <a:p>
            <a:pPr eaLnBrk="1" hangingPunct="1">
              <a:lnSpc>
                <a:spcPct val="80000"/>
              </a:lnSpc>
              <a:defRPr/>
            </a:pPr>
            <a:r>
              <a:rPr lang="ar-SA" sz="1800" b="1" smtClean="0"/>
              <a:t>3- </a:t>
            </a:r>
            <a:r>
              <a:rPr lang="ar-SA" sz="1800" smtClean="0"/>
              <a:t>"بسبب العداوة السابقة أتفق كل من (أ) و (ب) على القيام بقتل (ج). وفي أحد الأيام قام كل من الفاعلين بتنفيذ الإتفاق المبرم فيما بينهم فقام كل من (أ و ب) بتوجيه عدة طعنات من خلال السكين التي كانت بحوزتهم إلى (ج) مما أدى إلى قتله على الفور. وبعد ذلك قام (أ) بأخذ النقود التي كانت بحوزة (ج)". </a:t>
            </a:r>
            <a:endParaRPr lang="ar-SA" sz="1800" b="1" smtClean="0"/>
          </a:p>
          <a:p>
            <a:pPr eaLnBrk="1" hangingPunct="1">
              <a:lnSpc>
                <a:spcPct val="80000"/>
              </a:lnSpc>
              <a:defRPr/>
            </a:pPr>
            <a:r>
              <a:rPr lang="ar-SA" sz="1800" b="1" smtClean="0"/>
              <a:t>- هل يمكن تشديد عقوبة جريمة القتل العمد المرتكب من قبل (أ و ب) وفقاً للفقرة (ح-1) من المادة 406 أم لا؟ ولماذا؟. </a:t>
            </a:r>
          </a:p>
          <a:p>
            <a:pPr eaLnBrk="1" hangingPunct="1">
              <a:lnSpc>
                <a:spcPct val="80000"/>
              </a:lnSpc>
              <a:defRPr/>
            </a:pPr>
            <a:r>
              <a:rPr lang="ar-SA" sz="1800" b="1" smtClean="0"/>
              <a:t>"ح- إذا ارتكب القتل تميهداً لارتكاب جناية أو جنحة معاقب عليها بالحبس مدة لا تقل على سنة أو تسهيلاً لارتكابها او تنفيذاً لها أو تمكيناً لمرتكبها أو شريكه على الفرار أو التخلص من العقاب".</a:t>
            </a:r>
            <a:r>
              <a:rPr lang="ar-SA" sz="1800" smtClean="0"/>
              <a:t> </a:t>
            </a:r>
            <a:endParaRPr lang="en-US" sz="1800" smtClean="0"/>
          </a:p>
        </p:txBody>
      </p:sp>
    </p:spTree>
  </p:cSld>
  <p:clrMapOvr>
    <a:masterClrMapping/>
  </p:clrMapOvr>
  <p:transition>
    <p:randomBar dir="ver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IQ" dirty="0" smtClean="0"/>
              <a:t>محل الاعتداء في جريمة القتل العمدي</a:t>
            </a:r>
            <a:endParaRPr lang="ar-IQ" dirty="0"/>
          </a:p>
        </p:txBody>
      </p:sp>
      <p:sp>
        <p:nvSpPr>
          <p:cNvPr id="3" name="Content Placeholder 2"/>
          <p:cNvSpPr>
            <a:spLocks noGrp="1"/>
          </p:cNvSpPr>
          <p:nvPr>
            <p:ph idx="1"/>
          </p:nvPr>
        </p:nvSpPr>
        <p:spPr/>
        <p:txBody>
          <a:bodyPr/>
          <a:lstStyle/>
          <a:p>
            <a:pPr algn="just">
              <a:buNone/>
            </a:pPr>
            <a:r>
              <a:rPr lang="ar-IQ" dirty="0" smtClean="0"/>
              <a:t>الحق في الحياة هو المصلحة التي يحميها القانون، والحياة تكييف يخلع على الجسم اذا كان يباشر مجموعة من الوظائف العضوية على النحو الذي تحدده قوانين طبيعية معينة، وهذه الوظائف متعددة بتعدد أعضاء الجسم وتعدد اجهزته، وبعضها تقوم به أجزاؤه الخارجية وبعضها تؤديه أجهزته الداخلية، بعض هذه الوظائف فسيولوجي وبعضها ذهني نفسي، ويؤدي الجسم هذه الوظائف طبقاً لقوانين طبيعية تحدد النحو العادي الأصلي الذي تؤدي هذه الوظائف وفقاً له. </a:t>
            </a:r>
          </a:p>
          <a:p>
            <a:pPr algn="just">
              <a:buNone/>
            </a:pPr>
            <a:r>
              <a:rPr lang="ar-IQ" dirty="0" smtClean="0"/>
              <a:t>والحق في الحياة محمي من قبل الشارع على نحو مجرد بغض النظر عن الشخص صاحب هذا الحق، فكل حي يستحق هذه الحماية، سواء أكان رجل أم أمرأة غنياً أو فقيراً عاقلاً أو مجنوناً بالغاً أو صغيراً.</a:t>
            </a:r>
            <a:endParaRPr lang="ar-IQ" dirty="0"/>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457200" y="704088"/>
            <a:ext cx="8229600" cy="796086"/>
          </a:xfrm>
        </p:spPr>
        <p:txBody>
          <a:bodyPr>
            <a:normAutofit fontScale="90000"/>
          </a:bodyPr>
          <a:lstStyle/>
          <a:p>
            <a:pPr algn="ctr" eaLnBrk="1" hangingPunct="1">
              <a:defRPr/>
            </a:pPr>
            <a:r>
              <a:rPr lang="ar-SA" dirty="0" smtClean="0"/>
              <a:t>الأجوبة النموذجية للإمتحان</a:t>
            </a:r>
            <a:endParaRPr lang="en-US" dirty="0" smtClean="0"/>
          </a:p>
        </p:txBody>
      </p:sp>
      <p:sp>
        <p:nvSpPr>
          <p:cNvPr id="44035" name="Rectangle 3"/>
          <p:cNvSpPr>
            <a:spLocks noGrp="1" noChangeArrowheads="1"/>
          </p:cNvSpPr>
          <p:nvPr>
            <p:ph idx="1"/>
          </p:nvPr>
        </p:nvSpPr>
        <p:spPr>
          <a:xfrm>
            <a:off x="301625" y="1785926"/>
            <a:ext cx="8540750" cy="4313249"/>
          </a:xfrm>
        </p:spPr>
        <p:txBody>
          <a:bodyPr>
            <a:normAutofit lnSpcReduction="10000"/>
          </a:bodyPr>
          <a:lstStyle/>
          <a:p>
            <a:pPr algn="ctr" eaLnBrk="1" hangingPunct="1">
              <a:lnSpc>
                <a:spcPct val="80000"/>
              </a:lnSpc>
              <a:buFont typeface="Wingdings" pitchFamily="2" charset="2"/>
              <a:buNone/>
              <a:defRPr/>
            </a:pPr>
            <a:r>
              <a:rPr lang="ar-SA" sz="2400" dirty="0" smtClean="0"/>
              <a:t>1- أ- بالنسبة لإصابة (ب) بالجروح فإنه يتوجب مسائلة (أ) وفقاً للشروع في القتل، لكون (أ) قد وجه إرادته نحو الفعل المرتكب من قبله وإن هذا الفعل يشكل خطورة على حياة (ب) ووجه إرادته كذلك نحو النتيجة المتمثلة بموت (ب)، إلا أن عوامل خارجية منعت وقوع النتيجة، أما بالنسبة لـ(ج) فإنه يتوجب مسائلة (أ) وفقاً لجريمة القتل العمد إن توقع النتيجة كأثر محتمل لفعله قد تحدث أو قد لا تحدث وإن حدثت فإنه يقبل بها، أما إن لم يقبل بها أو لم يتوقعها وكان بإمكانه توقعها غير إنه أهملها، عندها يتوجب مسائلته عن جريمة القتل الخطأ</a:t>
            </a:r>
          </a:p>
          <a:p>
            <a:pPr algn="ctr" eaLnBrk="1" hangingPunct="1">
              <a:lnSpc>
                <a:spcPct val="80000"/>
              </a:lnSpc>
              <a:buFont typeface="Wingdings" pitchFamily="2" charset="2"/>
              <a:buNone/>
              <a:defRPr/>
            </a:pPr>
            <a:r>
              <a:rPr lang="ar-SA" sz="2400" dirty="0" smtClean="0"/>
              <a:t>1-ب- لا يمكن تشديد (أ) عقوبة وفقاً لسبق الإصرار، لأن قرار القتل كان قراراً آنياً ولم يتخذ في حالة الهدوء والإستقرار النفسي بعيداً عن ثورة الغضب والهياج والإنفعالات، ولكن يمكن تشديد العقوبة وفقاً للترصد، لأن (أ) إرتكب الفعل على نحو مفاجئ أدت إلى سلب (ب) إمكانية الدفاع عن نفسه</a:t>
            </a:r>
          </a:p>
          <a:p>
            <a:pPr algn="ctr" eaLnBrk="1" hangingPunct="1">
              <a:lnSpc>
                <a:spcPct val="80000"/>
              </a:lnSpc>
              <a:buFont typeface="Wingdings" pitchFamily="2" charset="2"/>
              <a:buNone/>
              <a:defRPr/>
            </a:pPr>
            <a:r>
              <a:rPr lang="ar-SA" sz="2400" dirty="0" smtClean="0"/>
              <a:t>1-ج- لا يمكن تشديد العقوبة وفقاً للفقرة المشار إليها في السؤال، لأنه يتوجب أن يقترن قتل عمدي تام بجريمة قتل عمدي آخر أو الشروع فيه، وفي هذه الواقعة نجد بأن الجريمة الأولى كانت شروعاً في القتل وليس قتل عمدي تام</a:t>
            </a:r>
            <a:endParaRPr lang="en-US" sz="2400" dirty="0" smtClean="0"/>
          </a:p>
        </p:txBody>
      </p:sp>
    </p:spTree>
  </p:cSld>
  <p:clrMapOvr>
    <a:masterClrMapping/>
  </p:clrMapOvr>
  <p:transition>
    <p:randomBar dir="vert"/>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idx="1"/>
          </p:nvPr>
        </p:nvSpPr>
        <p:spPr>
          <a:xfrm>
            <a:off x="301625" y="1071545"/>
            <a:ext cx="8540750" cy="5027629"/>
          </a:xfrm>
        </p:spPr>
        <p:txBody>
          <a:bodyPr>
            <a:normAutofit lnSpcReduction="10000"/>
          </a:bodyPr>
          <a:lstStyle/>
          <a:p>
            <a:pPr algn="ctr" eaLnBrk="1" hangingPunct="1">
              <a:buFont typeface="Wingdings" pitchFamily="2" charset="2"/>
              <a:buNone/>
              <a:defRPr/>
            </a:pPr>
            <a:r>
              <a:rPr lang="ar-SA" sz="2800" dirty="0" smtClean="0"/>
              <a:t>2- يتوجب مسائلة (أ) وفقاً لجريمة القتل الخطأ، لأن من شروط تحقق الجرائم التي تجاوز فيها النتيجة قصد الفاعل هو إرتكاب فعل عمدي بقصد تحقيق نتيجة معينة إلا أن الفعل يتفاقم ويؤدي إلى تحقق نتيجة أخرى أشد من تلك التي أراد الفاعل تحقيقها، وهنا نجد بأن (أ) قد وجه الإطلاقات إلى السماء وهذا يعني بأنه لم تكن لديه نية قتل أي شخص، وبالتالي فإن فعله لا يعد فعلاً عمدياً</a:t>
            </a:r>
          </a:p>
          <a:p>
            <a:pPr algn="ctr" eaLnBrk="1" hangingPunct="1">
              <a:buFont typeface="Wingdings" pitchFamily="2" charset="2"/>
              <a:buNone/>
              <a:defRPr/>
            </a:pPr>
            <a:r>
              <a:rPr lang="ar-SA" sz="2800" dirty="0" smtClean="0"/>
              <a:t>3- هنا لا يمكن تشديد العقوبة وفقاً للفقرة المشار إليها في السؤال، لأن من شروط تطبيقها إرتكاب القتل بهدف إرتكاب جريمة أخرى، أي أن يرتكب الفاعل جريمة القتل كأداة للوصول إلى إرتكاب جريمة اخرى، فيتوجب أن يمتلك الفاعل هذه النية لدى إرتكابه لجريمة القتل، وهنا نجد بأن (أ) قد تكونت لديه نية السرقة بعد إرتكاب جريمة القتل، أي أنه لم يرتكب القتل تمهيداً لسرقة (ج)</a:t>
            </a:r>
            <a:endParaRPr lang="en-US" sz="2800" dirty="0" smtClean="0"/>
          </a:p>
        </p:txBody>
      </p:sp>
    </p:spTree>
  </p:cSld>
  <p:clrMapOvr>
    <a:masterClrMapping/>
  </p:clrMapOvr>
  <p:transition>
    <p:randomBar dir="vert"/>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normAutofit fontScale="90000"/>
          </a:bodyPr>
          <a:lstStyle/>
          <a:p>
            <a:pPr algn="ctr" eaLnBrk="1" hangingPunct="1">
              <a:defRPr/>
            </a:pPr>
            <a:r>
              <a:rPr lang="ar-SA" sz="4000" dirty="0" smtClean="0">
                <a:solidFill>
                  <a:schemeClr val="tx1"/>
                </a:solidFill>
              </a:rPr>
              <a:t>جريمة السرقة</a:t>
            </a:r>
            <a:br>
              <a:rPr lang="ar-SA" sz="4000" dirty="0" smtClean="0">
                <a:solidFill>
                  <a:schemeClr val="tx1"/>
                </a:solidFill>
              </a:rPr>
            </a:br>
            <a:r>
              <a:rPr lang="ar-SA" sz="4000" dirty="0" smtClean="0">
                <a:solidFill>
                  <a:schemeClr val="tx1"/>
                </a:solidFill>
              </a:rPr>
              <a:t>أركان جريمة السرقة</a:t>
            </a:r>
            <a:endParaRPr lang="en-US" sz="4000" dirty="0" smtClean="0">
              <a:solidFill>
                <a:schemeClr val="tx1"/>
              </a:solidFill>
            </a:endParaRPr>
          </a:p>
        </p:txBody>
      </p:sp>
      <p:sp>
        <p:nvSpPr>
          <p:cNvPr id="26627" name="Rectangle 3"/>
          <p:cNvSpPr>
            <a:spLocks noGrp="1" noChangeArrowheads="1"/>
          </p:cNvSpPr>
          <p:nvPr>
            <p:ph idx="1"/>
          </p:nvPr>
        </p:nvSpPr>
        <p:spPr/>
        <p:txBody>
          <a:bodyPr>
            <a:normAutofit fontScale="92500" lnSpcReduction="10000"/>
          </a:bodyPr>
          <a:lstStyle/>
          <a:p>
            <a:pPr marL="609600" indent="-609600" algn="ctr" eaLnBrk="1" hangingPunct="1">
              <a:lnSpc>
                <a:spcPct val="80000"/>
              </a:lnSpc>
              <a:buFont typeface="Wingdings" pitchFamily="2" charset="2"/>
              <a:buNone/>
              <a:defRPr/>
            </a:pPr>
            <a:r>
              <a:rPr lang="ar-SA" sz="2800" dirty="0" smtClean="0"/>
              <a:t>الركن المادي</a:t>
            </a:r>
          </a:p>
          <a:p>
            <a:pPr marL="609600" indent="-609600" algn="ctr" eaLnBrk="1" hangingPunct="1">
              <a:lnSpc>
                <a:spcPct val="80000"/>
              </a:lnSpc>
              <a:buFont typeface="Wingdings" pitchFamily="2" charset="2"/>
              <a:buNone/>
              <a:defRPr/>
            </a:pPr>
            <a:r>
              <a:rPr lang="ar-SA" sz="2800" dirty="0" smtClean="0"/>
              <a:t>- الفعل</a:t>
            </a:r>
          </a:p>
          <a:p>
            <a:pPr marL="609600" indent="-609600" algn="ctr" eaLnBrk="1" hangingPunct="1">
              <a:lnSpc>
                <a:spcPct val="80000"/>
              </a:lnSpc>
              <a:buFont typeface="Wingdings" pitchFamily="2" charset="2"/>
              <a:buNone/>
              <a:defRPr/>
            </a:pPr>
            <a:r>
              <a:rPr lang="ar-SA" sz="2800" dirty="0" smtClean="0"/>
              <a:t>يمثل الإختلاس عنصر الفعل في جريمة السرقة</a:t>
            </a:r>
          </a:p>
          <a:p>
            <a:pPr marL="609600" indent="-609600" algn="ctr" eaLnBrk="1" hangingPunct="1">
              <a:lnSpc>
                <a:spcPct val="80000"/>
              </a:lnSpc>
              <a:buFont typeface="Wingdings" pitchFamily="2" charset="2"/>
              <a:buNone/>
              <a:defRPr/>
            </a:pPr>
            <a:r>
              <a:rPr lang="ar-SA" sz="2800" dirty="0" smtClean="0"/>
              <a:t>- محل الفعل</a:t>
            </a:r>
          </a:p>
          <a:p>
            <a:pPr marL="609600" indent="-609600" algn="ctr" eaLnBrk="1" hangingPunct="1">
              <a:lnSpc>
                <a:spcPct val="80000"/>
              </a:lnSpc>
              <a:buFont typeface="Wingdings" pitchFamily="2" charset="2"/>
              <a:buNone/>
              <a:defRPr/>
            </a:pPr>
            <a:r>
              <a:rPr lang="ar-SA" sz="2800" dirty="0" smtClean="0"/>
              <a:t>يتوجب أن ينصب الفعل على مال منقول مملوك لغير الفاعل</a:t>
            </a:r>
          </a:p>
          <a:p>
            <a:pPr marL="609600" indent="-609600" algn="ctr" eaLnBrk="1" hangingPunct="1">
              <a:lnSpc>
                <a:spcPct val="80000"/>
              </a:lnSpc>
              <a:buFont typeface="Wingdings" pitchFamily="2" charset="2"/>
              <a:buAutoNum type="arabic1Minus"/>
              <a:defRPr/>
            </a:pPr>
            <a:r>
              <a:rPr lang="ar-SA" sz="2800" dirty="0" smtClean="0"/>
              <a:t>المقصود بالمال</a:t>
            </a:r>
          </a:p>
          <a:p>
            <a:pPr marL="609600" indent="-609600" algn="ctr" eaLnBrk="1" hangingPunct="1">
              <a:lnSpc>
                <a:spcPct val="80000"/>
              </a:lnSpc>
              <a:buFont typeface="Wingdings" pitchFamily="2" charset="2"/>
              <a:buAutoNum type="arabic1Minus"/>
              <a:defRPr/>
            </a:pPr>
            <a:r>
              <a:rPr lang="ar-SA" sz="2800" dirty="0" smtClean="0"/>
              <a:t>مفهوم المنقول</a:t>
            </a:r>
          </a:p>
          <a:p>
            <a:pPr marL="609600" indent="-609600" algn="ctr" eaLnBrk="1" hangingPunct="1">
              <a:lnSpc>
                <a:spcPct val="80000"/>
              </a:lnSpc>
              <a:buFont typeface="Wingdings" pitchFamily="2" charset="2"/>
              <a:buAutoNum type="arabic1Minus"/>
              <a:defRPr/>
            </a:pPr>
            <a:r>
              <a:rPr lang="ar-SA" sz="2800" dirty="0" smtClean="0"/>
              <a:t>المقصود من ان يكون المال مملوكاً لغير الفاعل</a:t>
            </a:r>
          </a:p>
          <a:p>
            <a:pPr marL="609600" indent="-609600" algn="ctr" eaLnBrk="1" hangingPunct="1">
              <a:lnSpc>
                <a:spcPct val="80000"/>
              </a:lnSpc>
              <a:buFontTx/>
              <a:buChar char="-"/>
              <a:defRPr/>
            </a:pPr>
            <a:r>
              <a:rPr lang="ar-SA" sz="2800" dirty="0" smtClean="0"/>
              <a:t>النتيجة وتتمثل في إخراج المال من حيازة الحائز وإدخاله في حيازة الفاعل </a:t>
            </a:r>
          </a:p>
          <a:p>
            <a:pPr marL="609600" indent="-609600" algn="ctr" eaLnBrk="1" hangingPunct="1">
              <a:lnSpc>
                <a:spcPct val="80000"/>
              </a:lnSpc>
              <a:buFontTx/>
              <a:buChar char="-"/>
              <a:defRPr/>
            </a:pPr>
            <a:r>
              <a:rPr lang="ar-SA" sz="2800" dirty="0" smtClean="0"/>
              <a:t>الركن المعنوي</a:t>
            </a:r>
          </a:p>
          <a:p>
            <a:pPr marL="609600" indent="-609600" algn="ctr" eaLnBrk="1" hangingPunct="1">
              <a:lnSpc>
                <a:spcPct val="80000"/>
              </a:lnSpc>
              <a:buFontTx/>
              <a:buChar char="-"/>
              <a:defRPr/>
            </a:pPr>
            <a:r>
              <a:rPr lang="ar-SA" sz="2800" dirty="0" smtClean="0"/>
              <a:t>وجود نية التملك لدى الفاعل</a:t>
            </a:r>
            <a:endParaRPr lang="en-US" sz="2800" dirty="0" smtClean="0"/>
          </a:p>
        </p:txBody>
      </p:sp>
    </p:spTree>
  </p:cSld>
  <p:clrMapOvr>
    <a:masterClrMapping/>
  </p:clrMapOvr>
  <p:transition>
    <p:randomBar dir="vert"/>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idx="1"/>
          </p:nvPr>
        </p:nvSpPr>
        <p:spPr>
          <a:xfrm>
            <a:off x="323850" y="333375"/>
            <a:ext cx="8540750" cy="6264275"/>
          </a:xfrm>
        </p:spPr>
        <p:txBody>
          <a:bodyPr/>
          <a:lstStyle/>
          <a:p>
            <a:pPr algn="ctr" eaLnBrk="1" hangingPunct="1">
              <a:lnSpc>
                <a:spcPct val="90000"/>
              </a:lnSpc>
              <a:buFont typeface="Wingdings" pitchFamily="2" charset="2"/>
              <a:buNone/>
              <a:defRPr/>
            </a:pPr>
            <a:r>
              <a:rPr lang="ar-SA" smtClean="0"/>
              <a:t>الركن المادي</a:t>
            </a:r>
          </a:p>
          <a:p>
            <a:pPr algn="ctr" eaLnBrk="1" hangingPunct="1">
              <a:lnSpc>
                <a:spcPct val="90000"/>
              </a:lnSpc>
              <a:buFont typeface="Wingdings" pitchFamily="2" charset="2"/>
              <a:buNone/>
              <a:defRPr/>
            </a:pPr>
            <a:r>
              <a:rPr lang="ar-SA" smtClean="0"/>
              <a:t>الفعل (الإختلاس)</a:t>
            </a:r>
          </a:p>
          <a:p>
            <a:pPr algn="ctr" eaLnBrk="1" hangingPunct="1">
              <a:lnSpc>
                <a:spcPct val="90000"/>
              </a:lnSpc>
              <a:buFont typeface="Wingdings" pitchFamily="2" charset="2"/>
              <a:buNone/>
              <a:defRPr/>
            </a:pPr>
            <a:r>
              <a:rPr lang="ar-SA" smtClean="0"/>
              <a:t>إنقسم الفقه الجنائي حول مفهوم الإختلاس إلى إتجاهين</a:t>
            </a:r>
          </a:p>
          <a:p>
            <a:pPr algn="ctr" eaLnBrk="1" hangingPunct="1">
              <a:lnSpc>
                <a:spcPct val="90000"/>
              </a:lnSpc>
              <a:buFont typeface="Wingdings" pitchFamily="2" charset="2"/>
              <a:buNone/>
              <a:defRPr/>
            </a:pPr>
            <a:r>
              <a:rPr lang="ar-SA" smtClean="0"/>
              <a:t>يطلق على الإتجاه الأول النظرية التقليدية</a:t>
            </a:r>
          </a:p>
          <a:p>
            <a:pPr algn="ctr" eaLnBrk="1" hangingPunct="1">
              <a:lnSpc>
                <a:spcPct val="90000"/>
              </a:lnSpc>
              <a:buFont typeface="Wingdings" pitchFamily="2" charset="2"/>
              <a:buNone/>
              <a:defRPr/>
            </a:pPr>
            <a:r>
              <a:rPr lang="ar-SA" smtClean="0"/>
              <a:t>ويطلق على الإتجاه الثاني النظرية الجارسونية أو النظرية الحديثة أو نظرية الحيازة</a:t>
            </a:r>
          </a:p>
          <a:p>
            <a:pPr algn="ctr" eaLnBrk="1" hangingPunct="1">
              <a:lnSpc>
                <a:spcPct val="90000"/>
              </a:lnSpc>
              <a:buFont typeface="Wingdings" pitchFamily="2" charset="2"/>
              <a:buNone/>
              <a:defRPr/>
            </a:pPr>
            <a:r>
              <a:rPr lang="ar-SA" smtClean="0"/>
              <a:t>أولاً- النظرية التقليدية</a:t>
            </a:r>
          </a:p>
          <a:p>
            <a:pPr algn="ctr" eaLnBrk="1" hangingPunct="1">
              <a:lnSpc>
                <a:spcPct val="90000"/>
              </a:lnSpc>
              <a:buFont typeface="Wingdings" pitchFamily="2" charset="2"/>
              <a:buNone/>
              <a:defRPr/>
            </a:pPr>
            <a:r>
              <a:rPr lang="ar-SA" smtClean="0"/>
              <a:t>يعتقد أصحاب هذه النظرية بأن فعل الإختلاس لا يتحقق إلا من خلال الأخذ أو السلب أو الخطف أو النقل</a:t>
            </a:r>
          </a:p>
          <a:p>
            <a:pPr algn="ctr" eaLnBrk="1" hangingPunct="1">
              <a:lnSpc>
                <a:spcPct val="90000"/>
              </a:lnSpc>
              <a:buFont typeface="Wingdings" pitchFamily="2" charset="2"/>
              <a:buNone/>
              <a:defRPr/>
            </a:pPr>
            <a:r>
              <a:rPr lang="ar-SA" smtClean="0"/>
              <a:t>وهذا يعني بان جريمة السرقة لا تتحقق إلا إذا قام الفاعل بنفسه ومن خلال إستخدام أعضاء جسده من أخذ المال من حائزه أو خطفه أو سلبه منه.</a:t>
            </a:r>
            <a:endParaRPr lang="en-US" smtClean="0"/>
          </a:p>
        </p:txBody>
      </p:sp>
    </p:spTree>
  </p:cSld>
  <p:clrMapOvr>
    <a:masterClrMapping/>
  </p:clrMapOvr>
  <p:transition>
    <p:randomBar dir="vert"/>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idx="1"/>
          </p:nvPr>
        </p:nvSpPr>
        <p:spPr>
          <a:xfrm>
            <a:off x="301625" y="1285860"/>
            <a:ext cx="8540750" cy="4813315"/>
          </a:xfrm>
        </p:spPr>
        <p:txBody>
          <a:bodyPr/>
          <a:lstStyle/>
          <a:p>
            <a:pPr algn="ctr" eaLnBrk="1" hangingPunct="1">
              <a:buFont typeface="Wingdings" pitchFamily="2" charset="2"/>
              <a:buNone/>
              <a:defRPr/>
            </a:pPr>
            <a:r>
              <a:rPr lang="ar-SA" dirty="0" smtClean="0"/>
              <a:t>وهذا يعني بأن الإختلاس لن يتحقق إذا قام حائز المال بتسليمه إلى الفاعل، فالمال موضوع السرقة يتوجب أن يكون خارج حيازة الفاعل في اللحظة التي يتم فيها</a:t>
            </a:r>
          </a:p>
          <a:p>
            <a:pPr algn="ctr" eaLnBrk="1" hangingPunct="1">
              <a:buFont typeface="Wingdings" pitchFamily="2" charset="2"/>
              <a:buNone/>
              <a:defRPr/>
            </a:pPr>
            <a:r>
              <a:rPr lang="ar-SA" dirty="0" smtClean="0"/>
              <a:t>فكل تسليم للمال من قبل الحائز أو من قبل شخص ثالث يؤدي إلى نفي ركن الإختلاس وبالتالي إلى منع وقوع جريمة السرقة دون الأخذ بنظر الإعتبار سبب هذا التسليم وعما إذا كان رضائياً او بخلاف رضا الحائز، فلو أستلم الفاعل المال وتصرف فيه إضراراً بالحائز وكان يمسك بنية التدليس فإن هذا لن يؤدي إلى وقوع هذه الجريمة، ومن أجل ذلك لا بد من تدخل تشريعي وجعل هذه الحالة جريمة مستقلة</a:t>
            </a:r>
            <a:endParaRPr lang="en-US" dirty="0" smtClean="0"/>
          </a:p>
        </p:txBody>
      </p:sp>
    </p:spTree>
  </p:cSld>
  <p:clrMapOvr>
    <a:masterClrMapping/>
  </p:clrMapOvr>
  <p:transition>
    <p:randomBar dir="vert"/>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idx="1"/>
          </p:nvPr>
        </p:nvSpPr>
        <p:spPr>
          <a:xfrm>
            <a:off x="301625" y="1000107"/>
            <a:ext cx="8540750" cy="5099067"/>
          </a:xfrm>
        </p:spPr>
        <p:txBody>
          <a:bodyPr/>
          <a:lstStyle/>
          <a:p>
            <a:pPr algn="ctr" eaLnBrk="1" hangingPunct="1">
              <a:lnSpc>
                <a:spcPct val="90000"/>
              </a:lnSpc>
              <a:buFont typeface="Wingdings" pitchFamily="2" charset="2"/>
              <a:buNone/>
              <a:defRPr/>
            </a:pPr>
            <a:r>
              <a:rPr lang="ar-SA" dirty="0" smtClean="0"/>
              <a:t>نقد النظرية</a:t>
            </a:r>
          </a:p>
          <a:p>
            <a:pPr algn="ctr" eaLnBrk="1" hangingPunct="1">
              <a:lnSpc>
                <a:spcPct val="90000"/>
              </a:lnSpc>
              <a:buFont typeface="Wingdings" pitchFamily="2" charset="2"/>
              <a:buNone/>
              <a:defRPr/>
            </a:pPr>
            <a:r>
              <a:rPr lang="ar-SA" dirty="0" smtClean="0"/>
              <a:t>إن هذه النظرية تؤدي إلى نتائج غير مقبولة</a:t>
            </a:r>
          </a:p>
          <a:p>
            <a:pPr algn="ctr" eaLnBrk="1" hangingPunct="1">
              <a:lnSpc>
                <a:spcPct val="90000"/>
              </a:lnSpc>
              <a:buFont typeface="Wingdings" pitchFamily="2" charset="2"/>
              <a:buNone/>
              <a:defRPr/>
            </a:pPr>
            <a:r>
              <a:rPr lang="ar-SA" dirty="0" smtClean="0"/>
              <a:t>فهي تؤدي إلى تضييق نطاق جريمة السرقة وحصرها في حالات يتحقق فيها الإختلاس بالمفهوم الذي حددته</a:t>
            </a:r>
          </a:p>
          <a:p>
            <a:pPr algn="ctr" eaLnBrk="1" hangingPunct="1">
              <a:lnSpc>
                <a:spcPct val="90000"/>
              </a:lnSpc>
              <a:buFont typeface="Wingdings" pitchFamily="2" charset="2"/>
              <a:buNone/>
              <a:defRPr/>
            </a:pPr>
            <a:r>
              <a:rPr lang="ar-SA" dirty="0" smtClean="0"/>
              <a:t>إن المصطلحات التي أستخدمتها لتحديد مفهوم الإختلاس (الأخذ، الخطف، النقل، السلب) هي عبارة عن مترادفات وهي التي بحاجة بالأساس إلى تحديد وإيضاح لمفهومها</a:t>
            </a:r>
          </a:p>
          <a:p>
            <a:pPr algn="ctr" eaLnBrk="1" hangingPunct="1">
              <a:lnSpc>
                <a:spcPct val="90000"/>
              </a:lnSpc>
              <a:buFont typeface="Wingdings" pitchFamily="2" charset="2"/>
              <a:buNone/>
              <a:defRPr/>
            </a:pPr>
            <a:r>
              <a:rPr lang="ar-SA" dirty="0" smtClean="0"/>
              <a:t>ثانياً- نظرية الحيازة</a:t>
            </a:r>
          </a:p>
          <a:p>
            <a:pPr algn="ctr" eaLnBrk="1" hangingPunct="1">
              <a:lnSpc>
                <a:spcPct val="90000"/>
              </a:lnSpc>
              <a:buFont typeface="Wingdings" pitchFamily="2" charset="2"/>
              <a:buNone/>
              <a:defRPr/>
            </a:pPr>
            <a:r>
              <a:rPr lang="ar-SA" dirty="0" smtClean="0"/>
              <a:t>وضعت هذه النظرية من قبل العلامة الفرنسي (جارسون)</a:t>
            </a:r>
          </a:p>
          <a:p>
            <a:pPr algn="ctr" eaLnBrk="1" hangingPunct="1">
              <a:lnSpc>
                <a:spcPct val="90000"/>
              </a:lnSpc>
              <a:buFont typeface="Wingdings" pitchFamily="2" charset="2"/>
              <a:buNone/>
              <a:defRPr/>
            </a:pPr>
            <a:r>
              <a:rPr lang="ar-SA" dirty="0" smtClean="0"/>
              <a:t>وهي قد وضعت على اعقاب النتائج السلبية التي نتجت عن الأخذ بالنظرية التقليدية</a:t>
            </a:r>
            <a:endParaRPr lang="en-US" dirty="0" smtClean="0"/>
          </a:p>
        </p:txBody>
      </p:sp>
    </p:spTree>
  </p:cSld>
  <p:clrMapOvr>
    <a:masterClrMapping/>
  </p:clrMapOvr>
  <p:transition>
    <p:randomBar dir="vert"/>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1" name="Rectangle 11"/>
          <p:cNvSpPr>
            <a:spLocks noGrp="1" noChangeArrowheads="1"/>
          </p:cNvSpPr>
          <p:nvPr>
            <p:ph idx="1"/>
          </p:nvPr>
        </p:nvSpPr>
        <p:spPr>
          <a:xfrm>
            <a:off x="301625" y="1071545"/>
            <a:ext cx="8540750" cy="5027629"/>
          </a:xfrm>
        </p:spPr>
        <p:txBody>
          <a:bodyPr/>
          <a:lstStyle/>
          <a:p>
            <a:pPr algn="ctr" eaLnBrk="1" hangingPunct="1">
              <a:lnSpc>
                <a:spcPct val="90000"/>
              </a:lnSpc>
              <a:buFont typeface="Wingdings" pitchFamily="2" charset="2"/>
              <a:buNone/>
              <a:defRPr/>
            </a:pPr>
            <a:r>
              <a:rPr lang="ar-SA" dirty="0" smtClean="0"/>
              <a:t>تقوم هذه النظرية عل فكرة الحيازة الموجودة في القانون المدني</a:t>
            </a:r>
          </a:p>
          <a:p>
            <a:pPr algn="ctr" eaLnBrk="1" hangingPunct="1">
              <a:lnSpc>
                <a:spcPct val="90000"/>
              </a:lnSpc>
              <a:buFontTx/>
              <a:buChar char="-"/>
              <a:defRPr/>
            </a:pPr>
            <a:r>
              <a:rPr lang="ar-SA" dirty="0" smtClean="0"/>
              <a:t>المقصود بالحيازة:</a:t>
            </a:r>
          </a:p>
          <a:p>
            <a:pPr algn="ctr" eaLnBrk="1" hangingPunct="1">
              <a:lnSpc>
                <a:spcPct val="90000"/>
              </a:lnSpc>
              <a:buFontTx/>
              <a:buNone/>
              <a:defRPr/>
            </a:pPr>
            <a:r>
              <a:rPr lang="ar-SA" dirty="0" smtClean="0"/>
              <a:t>الحيازة عبارة عن مركز واقعي، وهي حالة الواقعة التي تمنح لأحد الأشخاص الإمكانية الطبيعية لإستعمال شئ منقول والتصرف به. وبذلك تختلف الحيازة عن الملكية، فالملكية عبارة عن حق أي أنها عبارة عن مصلحة محمية من قبل القانون، أما الحيازة فهي حالة واقعية تمكن الشخص من مباشرة سلطانه على الشئ، وهي بذلك يمكن أن تتوفر لدى المالك ويمكن كذلك أن تتوافر لدى غير المالك، فمن المتصور أن يحوز شخص شيئاً ليس له عليه أي حق، ومع ذلك تكون حيازة محترمة قد تؤدي إلى كسب الملكية بالتقادم.</a:t>
            </a:r>
            <a:endParaRPr lang="en-US" dirty="0" smtClean="0"/>
          </a:p>
        </p:txBody>
      </p:sp>
    </p:spTree>
  </p:cSld>
  <p:clrMapOvr>
    <a:masterClrMapping/>
  </p:clrMapOvr>
  <p:transition>
    <p:randomBar dir="vert"/>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idx="1"/>
          </p:nvPr>
        </p:nvSpPr>
        <p:spPr>
          <a:xfrm>
            <a:off x="301625" y="476250"/>
            <a:ext cx="8540750" cy="5622925"/>
          </a:xfrm>
        </p:spPr>
        <p:txBody>
          <a:bodyPr/>
          <a:lstStyle/>
          <a:p>
            <a:pPr algn="ctr" eaLnBrk="1" hangingPunct="1">
              <a:lnSpc>
                <a:spcPct val="90000"/>
              </a:lnSpc>
              <a:buFont typeface="Wingdings" pitchFamily="2" charset="2"/>
              <a:buNone/>
              <a:defRPr/>
            </a:pPr>
            <a:r>
              <a:rPr lang="ar-SA" sz="2800" smtClean="0"/>
              <a:t>عناصر الحيازة</a:t>
            </a:r>
          </a:p>
          <a:p>
            <a:pPr algn="ctr" eaLnBrk="1" hangingPunct="1">
              <a:lnSpc>
                <a:spcPct val="90000"/>
              </a:lnSpc>
              <a:buFont typeface="Wingdings" pitchFamily="2" charset="2"/>
              <a:buNone/>
              <a:defRPr/>
            </a:pPr>
            <a:r>
              <a:rPr lang="ar-SA" sz="2800" smtClean="0"/>
              <a:t>1- العنصر المادي:</a:t>
            </a:r>
          </a:p>
          <a:p>
            <a:pPr algn="ctr" eaLnBrk="1" hangingPunct="1">
              <a:lnSpc>
                <a:spcPct val="90000"/>
              </a:lnSpc>
              <a:buFont typeface="Wingdings" pitchFamily="2" charset="2"/>
              <a:buNone/>
              <a:defRPr/>
            </a:pPr>
            <a:r>
              <a:rPr lang="ar-SA" sz="2800" smtClean="0"/>
              <a:t>وهي عبارة عن السيطرة المادية على الشئ، والتي تمنح الشخص إمكانية التأثير في طبيعته من خلال إستعماله أو الإنتفاع به أو التصرف فيه، ولا يشترط أن يباشر الشخص هذه السلطات، بل يشترط أن يكون ذلك في إمكانه ومقدرته، ولا يشترط كذلك وجود صلة مادية مستمرة بالشئ الذي يحوزه الشخص فإذا أبتعد عنه فإن ذلك لا ينفي وجود إمكانية مباشرة هذه السلطات. </a:t>
            </a:r>
          </a:p>
          <a:p>
            <a:pPr algn="ctr" eaLnBrk="1" hangingPunct="1">
              <a:lnSpc>
                <a:spcPct val="90000"/>
              </a:lnSpc>
              <a:buFont typeface="Wingdings" pitchFamily="2" charset="2"/>
              <a:buNone/>
              <a:defRPr/>
            </a:pPr>
            <a:r>
              <a:rPr lang="ar-SA" sz="2800" smtClean="0"/>
              <a:t>2- العنصر المعنوي:</a:t>
            </a:r>
          </a:p>
          <a:p>
            <a:pPr algn="ctr" eaLnBrk="1" hangingPunct="1">
              <a:lnSpc>
                <a:spcPct val="90000"/>
              </a:lnSpc>
              <a:buFont typeface="Wingdings" pitchFamily="2" charset="2"/>
              <a:buNone/>
              <a:defRPr/>
            </a:pPr>
            <a:r>
              <a:rPr lang="ar-SA" sz="2800" smtClean="0"/>
              <a:t>هو إرادة السيطرة على الشئ لشخص مالك له أو صاحب حق عليه مكسب للملكية والتصرف به لحسابه، أي هي نية الظهور بمظهر المالك من خلال مباشرة الحقوق المتفرعة عن حق الملكية كحق الإستعمال والإنتفاع والإستغلال والتصرف.</a:t>
            </a:r>
            <a:endParaRPr lang="en-US" sz="2800" smtClean="0"/>
          </a:p>
        </p:txBody>
      </p:sp>
    </p:spTree>
  </p:cSld>
  <p:clrMapOvr>
    <a:masterClrMapping/>
  </p:clrMapOvr>
  <p:transition>
    <p:randomBar dir="vert"/>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Grp="1" noChangeArrowheads="1"/>
          </p:cNvSpPr>
          <p:nvPr>
            <p:ph idx="1"/>
          </p:nvPr>
        </p:nvSpPr>
        <p:spPr>
          <a:xfrm>
            <a:off x="301625" y="404813"/>
            <a:ext cx="8540750" cy="5694362"/>
          </a:xfrm>
        </p:spPr>
        <p:txBody>
          <a:bodyPr>
            <a:normAutofit lnSpcReduction="10000"/>
          </a:bodyPr>
          <a:lstStyle/>
          <a:p>
            <a:pPr marL="609600" indent="-609600" algn="ctr" eaLnBrk="1" hangingPunct="1">
              <a:buFont typeface="Wingdings" pitchFamily="2" charset="2"/>
              <a:buNone/>
              <a:defRPr/>
            </a:pPr>
            <a:r>
              <a:rPr lang="ar-SA" sz="3600" smtClean="0"/>
              <a:t>والإرادة تفترض العلم بوجود الشئ وبدخوله في امكانية السيطرة عليه فاذا انتفى هذا العلم انتفى معه توافر العنصر المعنوي للحيازة. والعلم المطلوب هو العلم الاحتمالي بدخول الشئ في حيز السيطرة وبالتالي يعتبر حائزاً لمحتويات صندوق رسائل من يحوز هذا الصندوق. </a:t>
            </a:r>
          </a:p>
          <a:p>
            <a:pPr marL="609600" indent="-609600" algn="ctr" eaLnBrk="1" hangingPunct="1">
              <a:buFont typeface="Wingdings" pitchFamily="2" charset="2"/>
              <a:buNone/>
              <a:defRPr/>
            </a:pPr>
            <a:r>
              <a:rPr lang="ar-SA" sz="3600" smtClean="0"/>
              <a:t>3- أنواع الحيازة </a:t>
            </a:r>
          </a:p>
          <a:p>
            <a:pPr marL="609600" indent="-609600" algn="ctr" eaLnBrk="1" hangingPunct="1">
              <a:buFont typeface="Wingdings" pitchFamily="2" charset="2"/>
              <a:buAutoNum type="arabic1Minus"/>
              <a:defRPr/>
            </a:pPr>
            <a:r>
              <a:rPr lang="ar-SA" sz="3600" smtClean="0"/>
              <a:t>الحيازة الكاملة</a:t>
            </a:r>
          </a:p>
          <a:p>
            <a:pPr marL="609600" indent="-609600" algn="ctr" eaLnBrk="1" hangingPunct="1">
              <a:buFont typeface="Wingdings" pitchFamily="2" charset="2"/>
              <a:buAutoNum type="arabic1Minus"/>
              <a:defRPr/>
            </a:pPr>
            <a:r>
              <a:rPr lang="ar-SA" sz="3600" smtClean="0"/>
              <a:t>الحيازة الناقصة </a:t>
            </a:r>
          </a:p>
          <a:p>
            <a:pPr marL="609600" indent="-609600" algn="ctr" eaLnBrk="1" hangingPunct="1">
              <a:buFont typeface="Wingdings" pitchFamily="2" charset="2"/>
              <a:buNone/>
              <a:defRPr/>
            </a:pPr>
            <a:r>
              <a:rPr lang="ar-SA" sz="3600" smtClean="0"/>
              <a:t>ج- اليد العارضة</a:t>
            </a:r>
            <a:endParaRPr lang="en-US" sz="3600" smtClean="0"/>
          </a:p>
        </p:txBody>
      </p:sp>
    </p:spTree>
  </p:cSld>
  <p:clrMapOvr>
    <a:masterClrMapping/>
  </p:clrMapOvr>
  <p:transition>
    <p:randomBar dir="vert"/>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idx="1"/>
          </p:nvPr>
        </p:nvSpPr>
        <p:spPr>
          <a:xfrm>
            <a:off x="301625" y="1500173"/>
            <a:ext cx="8540750" cy="4599001"/>
          </a:xfrm>
        </p:spPr>
        <p:txBody>
          <a:bodyPr/>
          <a:lstStyle/>
          <a:p>
            <a:pPr marL="609600" indent="-609600" algn="ctr" eaLnBrk="1" hangingPunct="1">
              <a:lnSpc>
                <a:spcPct val="90000"/>
              </a:lnSpc>
              <a:buFont typeface="Wingdings" pitchFamily="2" charset="2"/>
              <a:buAutoNum type="arabic1Minus"/>
              <a:defRPr/>
            </a:pPr>
            <a:r>
              <a:rPr lang="ar-SA" dirty="0" smtClean="0"/>
              <a:t>الحيازة الكاملة</a:t>
            </a:r>
          </a:p>
          <a:p>
            <a:pPr marL="609600" indent="-609600" algn="ctr" eaLnBrk="1" hangingPunct="1">
              <a:lnSpc>
                <a:spcPct val="90000"/>
              </a:lnSpc>
              <a:buFont typeface="Wingdings" pitchFamily="2" charset="2"/>
              <a:buNone/>
              <a:defRPr/>
            </a:pPr>
            <a:r>
              <a:rPr lang="ar-SA" dirty="0" smtClean="0"/>
              <a:t>وهي التي تتحقق بتوافر عنصريها المادي والمعنوي لدى الحائز الذي هو في الغالب المالك للشئ بحيث أنه إستناداً إلى العنصر المادي يسيطر على الشئ سيطرة فعلية تامة يستطيع بواستطها الإستفادة منه بأي شكل من الأشكال بالحبس والتحويل والتحوير...الخ، وإستناداً إلى العنصر المعنوي يظهر نيته تجاه الشئ كمالك له فيتصرف فيه لحسابه كما يتصرف بحق من الحقوق المتفرعة عن حق الملكية، ويمكن أن تتحقق الحيازة الكاملة لغير المالك، فهذه الحيازة تتحقق أيضاً لمدعي الملكية سواء أكان حسن النية أو سيئها مثاله السارق ومخفي الأشياء المتحصلة عن جريمة لأنه يسيطر على الشئ سيطرة فعلية وينكر أي حق أو صفة للغير</a:t>
            </a:r>
            <a:endParaRPr lang="en-US" dirty="0" smtClean="0"/>
          </a:p>
        </p:txBody>
      </p:sp>
    </p:spTree>
  </p:cSld>
  <p:clrMapOvr>
    <a:masterClrMapping/>
  </p:clrMapOvr>
  <p:transition>
    <p:randomBar dir="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IQ" dirty="0" smtClean="0"/>
              <a:t>الصفة الاجتماعية للحق في الحياة</a:t>
            </a:r>
            <a:endParaRPr lang="ar-IQ" dirty="0"/>
          </a:p>
        </p:txBody>
      </p:sp>
      <p:graphicFrame>
        <p:nvGraphicFramePr>
          <p:cNvPr id="6" name="Content Placeholder 5"/>
          <p:cNvGraphicFramePr>
            <a:graphicFrameLocks noGrp="1"/>
          </p:cNvGraphicFramePr>
          <p:nvPr>
            <p:ph idx="1"/>
          </p:nvPr>
        </p:nvGraphicFramePr>
        <p:xfrm>
          <a:off x="457200" y="1935163"/>
          <a:ext cx="82296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graphicEl>
                                              <a:dgm id="{D2602386-EF1F-4AD6-A94E-D0E8820F404E}"/>
                                            </p:graphicEl>
                                          </p:spTgt>
                                        </p:tgtEl>
                                        <p:attrNameLst>
                                          <p:attrName>style.visibility</p:attrName>
                                        </p:attrNameLst>
                                      </p:cBhvr>
                                      <p:to>
                                        <p:strVal val="visible"/>
                                      </p:to>
                                    </p:set>
                                    <p:animEffect transition="in" filter="wipe(down)">
                                      <p:cBhvr>
                                        <p:cTn id="7" dur="500"/>
                                        <p:tgtEl>
                                          <p:spTgt spid="6">
                                            <p:graphicEl>
                                              <a:dgm id="{D2602386-EF1F-4AD6-A94E-D0E8820F404E}"/>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graphicEl>
                                              <a:dgm id="{BC97DEB4-0726-4D70-AFF1-3F09FE0E97EA}"/>
                                            </p:graphicEl>
                                          </p:spTgt>
                                        </p:tgtEl>
                                        <p:attrNameLst>
                                          <p:attrName>style.visibility</p:attrName>
                                        </p:attrNameLst>
                                      </p:cBhvr>
                                      <p:to>
                                        <p:strVal val="visible"/>
                                      </p:to>
                                    </p:set>
                                    <p:animEffect transition="in" filter="wipe(down)">
                                      <p:cBhvr>
                                        <p:cTn id="12" dur="500"/>
                                        <p:tgtEl>
                                          <p:spTgt spid="6">
                                            <p:graphicEl>
                                              <a:dgm id="{BC97DEB4-0726-4D70-AFF1-3F09FE0E97EA}"/>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Sub>
          <a:bldDgm bld="one"/>
        </p:bldSub>
      </p:bldGraphic>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idx="1"/>
          </p:nvPr>
        </p:nvSpPr>
        <p:spPr>
          <a:xfrm>
            <a:off x="301625" y="1714488"/>
            <a:ext cx="8540750" cy="4384687"/>
          </a:xfrm>
        </p:spPr>
        <p:txBody>
          <a:bodyPr/>
          <a:lstStyle/>
          <a:p>
            <a:pPr algn="ctr" eaLnBrk="1" hangingPunct="1">
              <a:lnSpc>
                <a:spcPct val="90000"/>
              </a:lnSpc>
              <a:buFont typeface="Wingdings" pitchFamily="2" charset="2"/>
              <a:buNone/>
              <a:defRPr/>
            </a:pPr>
            <a:r>
              <a:rPr lang="ar-SA" dirty="0" smtClean="0"/>
              <a:t>ب- الحيازة الناقصة</a:t>
            </a:r>
          </a:p>
          <a:p>
            <a:pPr algn="ctr" eaLnBrk="1" hangingPunct="1">
              <a:lnSpc>
                <a:spcPct val="90000"/>
              </a:lnSpc>
              <a:buFont typeface="Wingdings" pitchFamily="2" charset="2"/>
              <a:buNone/>
              <a:defRPr/>
            </a:pPr>
            <a:r>
              <a:rPr lang="ar-SA" dirty="0" smtClean="0"/>
              <a:t>وهي التي تتحقق عند الشخص عندما ينتقل إليه أحد عنصري الحيازة وهو العنصر المادي بحيث أن الشخص لا يحوز الشئ إلا من الناحية المادية فقط بحيث نه يسيطر عليه فعلية دون أن ينتقل إليه العنصر المعنوي، وهو بهذا الشكل يكون حائزاً للمال بإسم الغير، وتنتقل إليه هذه الحيازة من خلال إبرام عقد من عقود الأمانة، كعقد الإستصناع أو الوكالة أو الوديعة أو الإعارة، وهذه العقود لا تخول الشخص أي حق في الملكية وإنما تشير إلى حق الغير فيها، فهو يعترف بوجود حق الغير على المال الذي يحوزه ويلتزم برده إليه أو تمكينه من مباشرة سلطاته عليه، وهو في الوقت نفسه يعترف بأن حيازته للمال تمت بناءً على إذن الحائز حيازة كاملة.</a:t>
            </a:r>
            <a:endParaRPr lang="en-US" dirty="0" smtClean="0"/>
          </a:p>
        </p:txBody>
      </p:sp>
    </p:spTree>
  </p:cSld>
  <p:clrMapOvr>
    <a:masterClrMapping/>
  </p:clrMapOvr>
  <p:transition>
    <p:randomBar dir="vert"/>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idx="1"/>
          </p:nvPr>
        </p:nvSpPr>
        <p:spPr>
          <a:xfrm>
            <a:off x="301625" y="549275"/>
            <a:ext cx="8540750" cy="5549900"/>
          </a:xfrm>
        </p:spPr>
        <p:txBody>
          <a:bodyPr/>
          <a:lstStyle/>
          <a:p>
            <a:pPr algn="ctr" eaLnBrk="1" hangingPunct="1">
              <a:lnSpc>
                <a:spcPct val="90000"/>
              </a:lnSpc>
              <a:buFont typeface="Wingdings" pitchFamily="2" charset="2"/>
              <a:buNone/>
              <a:defRPr/>
            </a:pPr>
            <a:r>
              <a:rPr lang="ar-SA" sz="2800" smtClean="0"/>
              <a:t>ج- اليد العارضة</a:t>
            </a:r>
          </a:p>
          <a:p>
            <a:pPr algn="ctr" eaLnBrk="1" hangingPunct="1">
              <a:lnSpc>
                <a:spcPct val="90000"/>
              </a:lnSpc>
              <a:buFont typeface="Wingdings" pitchFamily="2" charset="2"/>
              <a:buNone/>
              <a:defRPr/>
            </a:pPr>
            <a:r>
              <a:rPr lang="ar-SA" sz="2800" smtClean="0"/>
              <a:t>وهي تتحقق عندما ينتقل المال إلى يد الشخص إنتقالاً مادياً بحتاً مجرداً من أي حق لا تخول واضع اليد أي حق من حقوق التصرف لا بإسمه ولا بالنيابة عن غيره بحيث لا يستطيع أن يستغله أو ينتفع به أو يحبسه لنفسه أو لغيره لإنتفاء صفته عليهن فالمال يتواجد في يد الشخص على نحو عرضي دون أن يمتلك أي حق لإدعاء أية صفة عليه</a:t>
            </a:r>
          </a:p>
          <a:p>
            <a:pPr algn="ctr" eaLnBrk="1" hangingPunct="1">
              <a:lnSpc>
                <a:spcPct val="90000"/>
              </a:lnSpc>
              <a:buFont typeface="Wingdings" pitchFamily="2" charset="2"/>
              <a:buNone/>
              <a:defRPr/>
            </a:pPr>
            <a:r>
              <a:rPr lang="ar-SA" sz="2800" smtClean="0"/>
              <a:t>ويختلف اليد العارضة عن الحيازة الناقصة من حيث أن الحائز في الحيازة الناقصة يستند في حيازته إلى صفة أو سند أو عقد يخوله سيطرة وتصرفاً، بينما في حالة اليد العارضة المجردة فإن واضع اليد لا يستند في وضعه ليده إلى أي سبب قانوني فلا تكون له صفة تخوله حق التصرف في الشئ الموجود عرضاً في يده وفيها يكون واضع اليد قد مسك الشئ مادياً تحت إشراف وتحكم ومراقبة الحائز دون أن تنتقل إليه الحيازة الكاملة أو الناقصة </a:t>
            </a:r>
            <a:endParaRPr lang="en-US" sz="2800" smtClean="0"/>
          </a:p>
        </p:txBody>
      </p:sp>
    </p:spTree>
  </p:cSld>
  <p:clrMapOvr>
    <a:masterClrMapping/>
  </p:clrMapOvr>
  <p:transition>
    <p:randomBar dir="vert"/>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p:cNvSpPr>
            <a:spLocks noGrp="1" noChangeArrowheads="1"/>
          </p:cNvSpPr>
          <p:nvPr>
            <p:ph idx="1"/>
          </p:nvPr>
        </p:nvSpPr>
        <p:spPr>
          <a:xfrm>
            <a:off x="301625" y="333375"/>
            <a:ext cx="8540750" cy="5765800"/>
          </a:xfrm>
        </p:spPr>
        <p:txBody>
          <a:bodyPr>
            <a:normAutofit lnSpcReduction="10000"/>
          </a:bodyPr>
          <a:lstStyle/>
          <a:p>
            <a:pPr algn="ctr" eaLnBrk="1" hangingPunct="1">
              <a:buFont typeface="Wingdings" pitchFamily="2" charset="2"/>
              <a:buNone/>
              <a:defRPr/>
            </a:pPr>
            <a:r>
              <a:rPr lang="ar-SA" sz="3600" smtClean="0"/>
              <a:t>ويترتب على هذا أن الشخص لا يمتلك أي صفة أو أي حق على الشئ، وإن المال تكون تحت يديه تحت مراقبة وإشراف الحائز وإن إستعمله أو إنتفع به فإنه يستعمله وينتفع به لصالح وبإسم الحائز، لذا فإن لم يقم هذا الشخص بإعادة المال إلى الحائز فإن التسليم لن يمنع من تحقق الإختلاس وبالتالي تحقق جريمة السرقة، فالشخص الذي يتسلم المال من أجل المعاينة والفحص، وصاحب المكوى الذي يتسلم الألبسة، والخادم والعامل  يكون يدهم يداً عارضة، لكونهم لا يمتلكون أي حق أو صفة على المال بل موجود في حوزتهم تحت إشراف ومراقبة الحائز</a:t>
            </a:r>
            <a:endParaRPr lang="en-US" sz="3600" smtClean="0"/>
          </a:p>
        </p:txBody>
      </p:sp>
    </p:spTree>
  </p:cSld>
  <p:clrMapOvr>
    <a:masterClrMapping/>
  </p:clrMapOvr>
  <p:transition>
    <p:randomBar dir="vert"/>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idx="1"/>
          </p:nvPr>
        </p:nvSpPr>
        <p:spPr>
          <a:xfrm>
            <a:off x="301625" y="1071545"/>
            <a:ext cx="8540750" cy="5027629"/>
          </a:xfrm>
        </p:spPr>
        <p:txBody>
          <a:bodyPr>
            <a:normAutofit lnSpcReduction="10000"/>
          </a:bodyPr>
          <a:lstStyle/>
          <a:p>
            <a:pPr algn="ctr" eaLnBrk="1" hangingPunct="1">
              <a:lnSpc>
                <a:spcPct val="80000"/>
              </a:lnSpc>
              <a:buFont typeface="Wingdings" pitchFamily="2" charset="2"/>
              <a:buNone/>
              <a:defRPr/>
            </a:pPr>
            <a:r>
              <a:rPr lang="ar-SA" sz="2800" dirty="0" smtClean="0"/>
              <a:t>إذاً وفقاً للنظرية الجارسوينية فإن الإختلاس يتحقق حتى وإن سلم المال إلى الفاعل من قبل الحائز ما دام هذا التسليم ليس إلا تسليماً مادياً بحتاً لا ينقل معه أي حق أو أية صفة إلى الفاعل أي لا ينقل معه حقاً من الحقوق المتفرعة عن حق الملكية</a:t>
            </a:r>
          </a:p>
          <a:p>
            <a:pPr algn="ctr" eaLnBrk="1" hangingPunct="1">
              <a:lnSpc>
                <a:spcPct val="80000"/>
              </a:lnSpc>
              <a:buFont typeface="Wingdings" pitchFamily="2" charset="2"/>
              <a:buNone/>
              <a:defRPr/>
            </a:pPr>
            <a:r>
              <a:rPr lang="ar-SA" sz="2800" dirty="0" smtClean="0"/>
              <a:t>شروط الإختلاس</a:t>
            </a:r>
          </a:p>
          <a:p>
            <a:pPr algn="ctr" eaLnBrk="1" hangingPunct="1">
              <a:lnSpc>
                <a:spcPct val="80000"/>
              </a:lnSpc>
              <a:buFont typeface="Wingdings" pitchFamily="2" charset="2"/>
              <a:buNone/>
              <a:defRPr/>
            </a:pPr>
            <a:r>
              <a:rPr lang="ar-SA" sz="2800" dirty="0" smtClean="0"/>
              <a:t>1- إنهاء حيازة وبناء حيازة جديدة</a:t>
            </a:r>
          </a:p>
          <a:p>
            <a:pPr algn="ctr" eaLnBrk="1" hangingPunct="1">
              <a:lnSpc>
                <a:spcPct val="80000"/>
              </a:lnSpc>
              <a:buFont typeface="Wingdings" pitchFamily="2" charset="2"/>
              <a:buNone/>
              <a:defRPr/>
            </a:pPr>
            <a:r>
              <a:rPr lang="ar-SA" sz="2800" dirty="0" smtClean="0"/>
              <a:t>2- إنتفاء رضا الحائز</a:t>
            </a:r>
          </a:p>
          <a:p>
            <a:pPr algn="ctr" eaLnBrk="1" hangingPunct="1">
              <a:lnSpc>
                <a:spcPct val="80000"/>
              </a:lnSpc>
              <a:buFont typeface="Wingdings" pitchFamily="2" charset="2"/>
              <a:buNone/>
              <a:defRPr/>
            </a:pPr>
            <a:r>
              <a:rPr lang="ar-SA" sz="2800" dirty="0" smtClean="0"/>
              <a:t>أسئلة يتوجب الرد عليها</a:t>
            </a:r>
          </a:p>
          <a:p>
            <a:pPr algn="ctr" eaLnBrk="1" hangingPunct="1">
              <a:lnSpc>
                <a:spcPct val="80000"/>
              </a:lnSpc>
              <a:buFont typeface="Wingdings" pitchFamily="2" charset="2"/>
              <a:buNone/>
              <a:defRPr/>
            </a:pPr>
            <a:r>
              <a:rPr lang="ar-SA" sz="2800" dirty="0" smtClean="0"/>
              <a:t>بالنسبة للشرط الأول فليست جميع الحالات سهلة، بل أن هناك حالات يدق فيها الأمر</a:t>
            </a:r>
          </a:p>
          <a:p>
            <a:pPr algn="ctr" eaLnBrk="1" hangingPunct="1">
              <a:lnSpc>
                <a:spcPct val="80000"/>
              </a:lnSpc>
              <a:buFont typeface="Wingdings" pitchFamily="2" charset="2"/>
              <a:buNone/>
              <a:defRPr/>
            </a:pPr>
            <a:r>
              <a:rPr lang="ar-SA" sz="2800" dirty="0" smtClean="0"/>
              <a:t>مثلاً ماذا لو قام شخص بفتح قفص بنية إطلاق سراح الطائر أو الحيوان الموجود فيه دون رضا مالك الطائر أو الحيوان؟</a:t>
            </a:r>
          </a:p>
          <a:p>
            <a:pPr algn="ctr" eaLnBrk="1" hangingPunct="1">
              <a:lnSpc>
                <a:spcPct val="80000"/>
              </a:lnSpc>
              <a:buFont typeface="Wingdings" pitchFamily="2" charset="2"/>
              <a:buNone/>
              <a:defRPr/>
            </a:pPr>
            <a:r>
              <a:rPr lang="ar-SA" sz="2800" dirty="0" smtClean="0"/>
              <a:t>ماذا لو قام شخص بإخراج محفظة نقود شخص آخر وبعدها مباشرة أدخل المحفظة في جيب شخص ثالث؟</a:t>
            </a:r>
            <a:endParaRPr lang="en-US" sz="2800" dirty="0" smtClean="0"/>
          </a:p>
        </p:txBody>
      </p:sp>
    </p:spTree>
  </p:cSld>
  <p:clrMapOvr>
    <a:masterClrMapping/>
  </p:clrMapOvr>
  <p:transition>
    <p:randomBar dir="vert"/>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noChangeArrowheads="1"/>
          </p:cNvSpPr>
          <p:nvPr>
            <p:ph idx="1"/>
          </p:nvPr>
        </p:nvSpPr>
        <p:spPr>
          <a:xfrm>
            <a:off x="301625" y="260350"/>
            <a:ext cx="8540750" cy="5838825"/>
          </a:xfrm>
        </p:spPr>
        <p:txBody>
          <a:bodyPr/>
          <a:lstStyle/>
          <a:p>
            <a:pPr algn="ctr" eaLnBrk="1" hangingPunct="1">
              <a:buFont typeface="Wingdings" pitchFamily="2" charset="2"/>
              <a:buNone/>
              <a:defRPr/>
            </a:pPr>
            <a:r>
              <a:rPr lang="ar-SA" sz="2800" smtClean="0"/>
              <a:t>ماذا لو قام شخص بإتلاف مال الغير؟</a:t>
            </a:r>
          </a:p>
          <a:p>
            <a:pPr algn="ctr" eaLnBrk="1" hangingPunct="1">
              <a:buFont typeface="Wingdings" pitchFamily="2" charset="2"/>
              <a:buNone/>
              <a:defRPr/>
            </a:pPr>
            <a:r>
              <a:rPr lang="ar-SA" sz="2800" smtClean="0"/>
              <a:t>ماذا لو قام شخص بإستهلاك مال الغير؟</a:t>
            </a:r>
          </a:p>
          <a:p>
            <a:pPr algn="ctr" eaLnBrk="1" hangingPunct="1">
              <a:buFont typeface="Wingdings" pitchFamily="2" charset="2"/>
              <a:buNone/>
              <a:defRPr/>
            </a:pPr>
            <a:r>
              <a:rPr lang="ar-SA" sz="2800" smtClean="0"/>
              <a:t>بالنسبة للسؤال الأول، نجد بأن الفاعل قد تمكن من منع الحائز من مباشرة سلطاته المادية على المال، ولكن السؤال الذي يطرح نفسه هل أن الفاعل قد تمكن من مباشرة سلطاته على المال وحده دون أن يزاحمه أي شخص آخر؟ الرأي الراحج فقهاً أن الفاعل في هذه الحالة يتوجب أن يعاقب وفقاً لجريمة السرقة لأن الفاعل حينما حرر الطائر أو الحيوان من القفص فإنه يكون بذلك قد أنهى حيازة سابقة وأنشأ حيازة جديدة لأنه يكون بذلك قد أستعمل ما للحيازة الجديدة من إمكانية وسلطة</a:t>
            </a:r>
          </a:p>
          <a:p>
            <a:pPr algn="ctr" eaLnBrk="1" hangingPunct="1">
              <a:buFont typeface="Wingdings" pitchFamily="2" charset="2"/>
              <a:buNone/>
              <a:defRPr/>
            </a:pPr>
            <a:r>
              <a:rPr lang="ar-SA" sz="2800" smtClean="0"/>
              <a:t>كذلك الحال بالنسبة للسؤال الثاني، فإن الفاعل قد تمكن فعلاً من إنهاء حيازة وإنشاء حيازة جديدة، فالفاعل لم يحتفظ بالحيازة لمدة طويلة إذ أنه أدخل المال إلى حيازة شخص ثالث أي أنه تصرف فيه تصرف المالك</a:t>
            </a:r>
            <a:endParaRPr lang="en-US" sz="2800" smtClean="0"/>
          </a:p>
        </p:txBody>
      </p:sp>
    </p:spTree>
  </p:cSld>
  <p:clrMapOvr>
    <a:masterClrMapping/>
  </p:clrMapOvr>
  <p:transition>
    <p:randomBar dir="vert"/>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idx="1"/>
          </p:nvPr>
        </p:nvSpPr>
        <p:spPr>
          <a:xfrm>
            <a:off x="301625" y="1000108"/>
            <a:ext cx="8540750" cy="5099067"/>
          </a:xfrm>
        </p:spPr>
        <p:txBody>
          <a:bodyPr>
            <a:normAutofit/>
          </a:bodyPr>
          <a:lstStyle/>
          <a:p>
            <a:pPr algn="ctr" eaLnBrk="1" hangingPunct="1">
              <a:lnSpc>
                <a:spcPct val="90000"/>
              </a:lnSpc>
              <a:buFont typeface="Wingdings" pitchFamily="2" charset="2"/>
              <a:buNone/>
              <a:defRPr/>
            </a:pPr>
            <a:r>
              <a:rPr lang="ar-SA" sz="2400" dirty="0" smtClean="0"/>
              <a:t>أما إتلاف المال في مكانه فإنه لا يعد سرقة، صحيح أن الفاعل قد أنهى حيازة من خلال حرمان الحائز من مباشرة سلطاته المادية على المال إلا أنه لم ينشأ حيازة جديدة لنفسه أو لغيره لذا أعتبر المشرع هذه الحالة جريمة مستقلة وهي جرائم التخريب والإتلاف ونقل الحدود التي تم النص عليها في المواد 477-486 من الفصل العاشر من الباب الثالث من قانون العقوبات</a:t>
            </a:r>
          </a:p>
          <a:p>
            <a:pPr algn="ctr" eaLnBrk="1" hangingPunct="1">
              <a:lnSpc>
                <a:spcPct val="90000"/>
              </a:lnSpc>
              <a:buFont typeface="Wingdings" pitchFamily="2" charset="2"/>
              <a:buNone/>
              <a:defRPr/>
            </a:pPr>
            <a:r>
              <a:rPr lang="ar-SA" sz="2400" dirty="0" smtClean="0"/>
              <a:t>أما بالنسبة للإستهلاك فإنه يعد سرقة لكونه ينطوي على إنهاء حيازة وإنشاء حيازة جديدة من خلال الإستعمال المباشر للسلطات المادية على المال</a:t>
            </a:r>
          </a:p>
          <a:p>
            <a:pPr algn="ctr" eaLnBrk="1" hangingPunct="1">
              <a:lnSpc>
                <a:spcPct val="90000"/>
              </a:lnSpc>
              <a:buFont typeface="Wingdings" pitchFamily="2" charset="2"/>
              <a:buNone/>
              <a:defRPr/>
            </a:pPr>
            <a:r>
              <a:rPr lang="ar-SA" sz="2400" dirty="0" smtClean="0"/>
              <a:t>لماذا يتوجب الإستيلاء على المال خلافاً لرضا الحائز؟</a:t>
            </a:r>
          </a:p>
          <a:p>
            <a:pPr algn="ctr" eaLnBrk="1" hangingPunct="1">
              <a:lnSpc>
                <a:spcPct val="90000"/>
              </a:lnSpc>
              <a:buFont typeface="Wingdings" pitchFamily="2" charset="2"/>
              <a:buNone/>
              <a:defRPr/>
            </a:pPr>
            <a:r>
              <a:rPr lang="ar-SA" sz="2400" dirty="0" smtClean="0"/>
              <a:t>السبب هو أن إنتزاع الحيازة ينطوي على إعتداء على حق الغير ولا يتصور هذا الإعتداء إلا إذا وقع الفعل بغير موافقة الحائز لأنه إذا حصلت موافقة عليه فلا يتوافر إعتداء على حيازته وإنما يصبح صورة من صور مباشرة السلطات المادية عليه</a:t>
            </a:r>
          </a:p>
          <a:p>
            <a:pPr algn="ctr" eaLnBrk="1" hangingPunct="1">
              <a:lnSpc>
                <a:spcPct val="90000"/>
              </a:lnSpc>
              <a:buFont typeface="Wingdings" pitchFamily="2" charset="2"/>
              <a:buNone/>
              <a:defRPr/>
            </a:pPr>
            <a:r>
              <a:rPr lang="ar-SA" sz="2400" dirty="0" smtClean="0"/>
              <a:t>ولكن متى يتوجب تحقق الرضا الذي يمنع وقوع الجريمة؟</a:t>
            </a:r>
          </a:p>
          <a:p>
            <a:pPr algn="ctr" eaLnBrk="1" hangingPunct="1">
              <a:lnSpc>
                <a:spcPct val="90000"/>
              </a:lnSpc>
              <a:buFont typeface="Wingdings" pitchFamily="2" charset="2"/>
              <a:buNone/>
              <a:defRPr/>
            </a:pPr>
            <a:r>
              <a:rPr lang="ar-SA" sz="2400" dirty="0" smtClean="0"/>
              <a:t>ويتوجب أن يكون الرضا النافي للإختلاس سابقاً أو معاصراً لنقل الحيازة، أما إذا لاحقاً عليه فإن ذلك لا يمنع من وقوع الجريمة</a:t>
            </a:r>
            <a:endParaRPr lang="en-US" sz="2400" dirty="0" smtClean="0"/>
          </a:p>
        </p:txBody>
      </p:sp>
    </p:spTree>
  </p:cSld>
  <p:clrMapOvr>
    <a:masterClrMapping/>
  </p:clrMapOvr>
  <p:transition>
    <p:randomBar dir="vert"/>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idx="1"/>
          </p:nvPr>
        </p:nvSpPr>
        <p:spPr>
          <a:xfrm>
            <a:off x="301625" y="1142983"/>
            <a:ext cx="8540750" cy="4956191"/>
          </a:xfrm>
        </p:spPr>
        <p:txBody>
          <a:bodyPr/>
          <a:lstStyle/>
          <a:p>
            <a:pPr algn="ctr" eaLnBrk="1" hangingPunct="1">
              <a:buFont typeface="Wingdings" pitchFamily="2" charset="2"/>
              <a:buNone/>
              <a:defRPr/>
            </a:pPr>
            <a:r>
              <a:rPr lang="ar-SA" dirty="0" smtClean="0"/>
              <a:t>هل يحل علم الحائز محل الرضا؟</a:t>
            </a:r>
          </a:p>
          <a:p>
            <a:pPr algn="ctr" eaLnBrk="1" hangingPunct="1">
              <a:buFont typeface="Wingdings" pitchFamily="2" charset="2"/>
              <a:buNone/>
              <a:defRPr/>
            </a:pPr>
            <a:r>
              <a:rPr lang="ar-SA" dirty="0" smtClean="0"/>
              <a:t>إن علم الحائز لا يحل محل الرضا إن كان منتفياً، فلو علم الحائز بوقوع الإختلاس وعدم حيلولته دون إرتكابه لا يعني أنه راضٍ عن وضع اليد على المال، فالعلم لا يعادل الرضاء إذ قد يلتزم المالك جانب الصمت والتريث حتى يستدرج الفاعل فيتورط في الإختلاس ويضبط متلبساً بالجريمة</a:t>
            </a:r>
            <a:endParaRPr lang="en-US" dirty="0" smtClean="0"/>
          </a:p>
        </p:txBody>
      </p:sp>
    </p:spTree>
  </p:cSld>
  <p:clrMapOvr>
    <a:masterClrMapping/>
  </p:clrMapOvr>
  <p:transition>
    <p:randomBar dir="vert"/>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p:cNvSpPr>
            <a:spLocks noGrp="1" noChangeArrowheads="1"/>
          </p:cNvSpPr>
          <p:nvPr>
            <p:ph idx="1"/>
          </p:nvPr>
        </p:nvSpPr>
        <p:spPr>
          <a:xfrm>
            <a:off x="301625" y="1000107"/>
            <a:ext cx="8540750" cy="5524517"/>
          </a:xfrm>
        </p:spPr>
        <p:txBody>
          <a:bodyPr>
            <a:normAutofit lnSpcReduction="10000"/>
          </a:bodyPr>
          <a:lstStyle/>
          <a:p>
            <a:pPr algn="ctr" eaLnBrk="1" hangingPunct="1">
              <a:lnSpc>
                <a:spcPct val="80000"/>
              </a:lnSpc>
              <a:buFont typeface="Wingdings" pitchFamily="2" charset="2"/>
              <a:buNone/>
              <a:defRPr/>
            </a:pPr>
            <a:r>
              <a:rPr lang="ar-SA" sz="2800" dirty="0" smtClean="0"/>
              <a:t>وقائع حول النظريتين</a:t>
            </a:r>
          </a:p>
          <a:p>
            <a:pPr algn="ctr" eaLnBrk="1" hangingPunct="1">
              <a:lnSpc>
                <a:spcPct val="80000"/>
              </a:lnSpc>
              <a:buFont typeface="Wingdings" pitchFamily="2" charset="2"/>
              <a:buNone/>
              <a:defRPr/>
            </a:pPr>
            <a:r>
              <a:rPr lang="ar-SA" sz="2800" dirty="0" smtClean="0"/>
              <a:t>فرت بقرتان من قطيع المدعو (أ) وأنضمتا إلى قطيع المدعو (ب)، وقد أحتفظ (ب) بهاتين البقرتين كما أستولى على نتاجهما أيضاً، ولهذا قضت المحكمة بمعاقبة (ب) بموجب جريمة السرقة، غير أن (ب) ميز الحكم ودفع زاعماً أن مجرد الإحتفاظ بالبقرتين لا يكفي لتوافر ركن الإختلاس في هذه الجريمة، غير أن المحكمة قضت بأن الإحتفاظ الذي يفترض وضع اليد المادي لم يكن مقترناً في الواقعة بنقل الحيازة من المالك إليه وبالتالي لا يمكنه أن يكون مانعاً من الأخذ التدليسي.</a:t>
            </a:r>
          </a:p>
          <a:p>
            <a:pPr algn="ctr" eaLnBrk="1" hangingPunct="1">
              <a:lnSpc>
                <a:spcPct val="80000"/>
              </a:lnSpc>
              <a:buFont typeface="Wingdings" pitchFamily="2" charset="2"/>
              <a:buNone/>
              <a:defRPr/>
            </a:pPr>
            <a:r>
              <a:rPr lang="ar-SA" sz="2800" dirty="0" smtClean="0">
                <a:latin typeface="Arial"/>
              </a:rPr>
              <a:t>”أنتقل (أ) للعيش في منزل صديقه (ب) ونقل عدداً من الأثاث والمواد معه، وبعد أن حدث خلاف بين الطرفين، رفض (ب) رد الأثاث الذي أحضره معه (أ) إلى منزل (ب) بحجة أن هذه الأثاث قد سلمت إليه على سبيل الوديعة، غير أن المحكم قضت بتوافر السرقة في هذه الواقعة على إعتبار أن (أ) لم يقم بنقل حيازة هذه الأثاث إلى (ب)، بل أن (ب) لم يكن له سوى يد عارضة على هذه الأثاث لأن (أ) لم يكن يستهدف من نقل الأثاث سوى إستخدامه لراحته الشخصية وإنه لم ينقل الحيازة الكاملة أو الناقصة إلى (ب)“.</a:t>
            </a:r>
            <a:endParaRPr lang="en-US" sz="2800" dirty="0" smtClean="0"/>
          </a:p>
        </p:txBody>
      </p:sp>
    </p:spTree>
  </p:cSld>
  <p:clrMapOvr>
    <a:masterClrMapping/>
  </p:clrMapOvr>
  <p:transition>
    <p:randomBar dir="vert"/>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3"/>
          <p:cNvSpPr>
            <a:spLocks noGrp="1" noChangeArrowheads="1"/>
          </p:cNvSpPr>
          <p:nvPr>
            <p:ph idx="1"/>
          </p:nvPr>
        </p:nvSpPr>
        <p:spPr>
          <a:xfrm>
            <a:off x="301625" y="1000107"/>
            <a:ext cx="8540750" cy="5099067"/>
          </a:xfrm>
        </p:spPr>
        <p:txBody>
          <a:bodyPr>
            <a:normAutofit lnSpcReduction="10000"/>
          </a:bodyPr>
          <a:lstStyle/>
          <a:p>
            <a:pPr algn="ctr" eaLnBrk="1" hangingPunct="1">
              <a:lnSpc>
                <a:spcPct val="80000"/>
              </a:lnSpc>
              <a:buFont typeface="Wingdings" pitchFamily="2" charset="2"/>
              <a:buNone/>
              <a:defRPr/>
            </a:pPr>
            <a:r>
              <a:rPr lang="ar-SA" sz="2800" dirty="0" smtClean="0"/>
              <a:t>لا حظ (أ) وجود خاتم في أصبع إحدى زميلاته التي تعمل معه، فطلب منها نزع الخاتم لكي يقدر قيمتها على أساس أنه يمتلك خبرة في هذا المجال، وبعد أن أستلم الخاتم أدعى بأنه قد أضاعها، غير أن الزميلة لم تقتنع بذلك واتهمته بالسرقة، فدفع (أ) بعدم صحة التهمة الموجهة إليه بإعتبار أن الخاتم قد سلمت إليه برضا صاحبه، غير أن المحكمة قضت بعدم صحة الدفع المقدم من قبل (أ) وأن صاحبة الخاتم لم تكن تمتلك نية التخلي عن الحيازة الكاملة أو الناقصة للخاتم لهذا فإن يده تعد يداً عارضة وأن هذا التسليم لا ينفي ركن الإختلاس المكون للسرقة“</a:t>
            </a:r>
          </a:p>
          <a:p>
            <a:pPr algn="ctr" eaLnBrk="1" hangingPunct="1">
              <a:lnSpc>
                <a:spcPct val="80000"/>
              </a:lnSpc>
              <a:buFont typeface="Wingdings" pitchFamily="2" charset="2"/>
              <a:buNone/>
              <a:defRPr/>
            </a:pPr>
            <a:r>
              <a:rPr lang="ar-SA" sz="2800" dirty="0" smtClean="0">
                <a:latin typeface="Arial"/>
              </a:rPr>
              <a:t>”بعد أن دفع المدين الدين الذي بذمته إستعاد قسماً منه، غير أن التسليم لم يتم إلى الدائن نفسه بل إلى شخص ثالث، وقد أحتج المدين بأن التسليم الذي جرى للشخص الثالث لم يكن إلا على سبيل الوديعة وبهذا يكون قد أحتفظ بملكية النقود الذي سلمه وهذا يعني أنه قد تصرف فيما يملكه، غير أن الدائن أثبت للمحكمة بأن الشخص الثالث كان يمتلك صفة الوكيل، والوكيل كالأصيل وهذا يعني بأن التسليم وكأنه قد جرى للدائن نفسه، وهذا يعني إنقطاع صلة المدين بهذا المال بإرادته الحرة وبالتالي فإنه يكون قد أستولى على ملكية الغير</a:t>
            </a:r>
            <a:endParaRPr lang="en-US" sz="2800" dirty="0" smtClean="0"/>
          </a:p>
        </p:txBody>
      </p:sp>
    </p:spTree>
  </p:cSld>
  <p:clrMapOvr>
    <a:masterClrMapping/>
  </p:clrMapOvr>
  <p:transition>
    <p:randomBar dir="vert"/>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3"/>
          <p:cNvSpPr>
            <a:spLocks noGrp="1" noChangeArrowheads="1"/>
          </p:cNvSpPr>
          <p:nvPr>
            <p:ph idx="1"/>
          </p:nvPr>
        </p:nvSpPr>
        <p:spPr>
          <a:xfrm>
            <a:off x="301625" y="1071546"/>
            <a:ext cx="8540750" cy="5526104"/>
          </a:xfrm>
        </p:spPr>
        <p:txBody>
          <a:bodyPr>
            <a:normAutofit lnSpcReduction="10000"/>
          </a:bodyPr>
          <a:lstStyle/>
          <a:p>
            <a:pPr algn="ctr" eaLnBrk="1" hangingPunct="1">
              <a:lnSpc>
                <a:spcPct val="90000"/>
              </a:lnSpc>
              <a:buFont typeface="Wingdings" pitchFamily="2" charset="2"/>
              <a:buNone/>
              <a:defRPr/>
            </a:pPr>
            <a:r>
              <a:rPr lang="ar-SA" sz="2400" dirty="0" smtClean="0"/>
              <a:t>إذاً نستنتج من كل ذلك بأن الحائز إن قام بتسليم ما يمتلكه إلى شخص آخر على أساس عقد من عقود الأمانة، كأن يقوم بتأجيره أو يسلمه من أجل تصنيعه أو يسلمه على سبيل الوديعة أو الإعارة، ثم قام بإسترجاع ما سلمه فإنه لا يمكن مسائلته وفقاً لهذه الجريمة لكونه لم يستولي سوى على ماله الذي يمتلكه لأنه لدى تسليمه لهذه الأموال فإنه لم يتنازل عن العنصر المعنوي للحيازة بل تنازل فقط عن العنصر المادي، ويسري الحكم نفسه على المال المرهون رهناً حيازياً، وكذلك الحال بالنسبة للمال المحجوز عليه حجزاً قضائياً أو إدارياً، فإن العنصر المعنوي للحيازة يبقى الحائز محتفظاً به</a:t>
            </a:r>
          </a:p>
          <a:p>
            <a:pPr algn="ctr" eaLnBrk="1" hangingPunct="1">
              <a:lnSpc>
                <a:spcPct val="90000"/>
              </a:lnSpc>
              <a:buFont typeface="Wingdings" pitchFamily="2" charset="2"/>
              <a:buNone/>
              <a:defRPr/>
            </a:pPr>
            <a:r>
              <a:rPr lang="ar-SA" sz="2400" dirty="0" smtClean="0"/>
              <a:t>ولكن وبهدف حماية أهمية إجراءات الحجز والدور الذي يلعبه في الحفاظ على حقوق الغير وبهدف حماية الأشخاص الذين لديهم حقوق إنتفاع أو حق رهن أو حبس على المال فإن إسترجاع المال من قبل مالكه دون موافقة الجهة الحاجزة أو دون رضا من كان المال في حيازته الناقصة، يعد في حكم السرقة حكماً</a:t>
            </a:r>
          </a:p>
          <a:p>
            <a:pPr algn="ctr" eaLnBrk="1" hangingPunct="1">
              <a:lnSpc>
                <a:spcPct val="90000"/>
              </a:lnSpc>
              <a:buFont typeface="Wingdings" pitchFamily="2" charset="2"/>
              <a:buNone/>
              <a:defRPr/>
            </a:pPr>
            <a:r>
              <a:rPr lang="ar-SA" sz="2400" dirty="0" smtClean="0"/>
              <a:t>هذا الحكم الذي ورد في المادة 439 من قانون العقوبات العراقي ما هو إلا إستثناء على القاعدة العامة ولولا وجوده لما كان بالإمكان مسائلة الفاعل وفقاً لجريمة السرقة، ولكن الذي يلاحظ على أن المشرع العراقي قد ساوى من حيث العقوبة بين المالك وبين أي شخص آخر يستولي على حيازة المال، فكان من الأجدر أن يقرر عقوبة أخف من حالات إسترجاع المال من قبل مالكه دون رضا الحائز</a:t>
            </a:r>
            <a:endParaRPr lang="en-US" sz="2400" dirty="0" smtClean="0"/>
          </a:p>
        </p:txBody>
      </p:sp>
    </p:spTree>
  </p:cSld>
  <p:clrMapOvr>
    <a:masterClrMapping/>
  </p:clrMapOvr>
  <p:transition>
    <p:randomBar dir="ver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IQ" dirty="0" smtClean="0"/>
              <a:t>مبدأ الحياة</a:t>
            </a:r>
            <a:endParaRPr lang="ar-IQ" dirty="0"/>
          </a:p>
        </p:txBody>
      </p:sp>
      <p:graphicFrame>
        <p:nvGraphicFramePr>
          <p:cNvPr id="4" name="Content Placeholder 3"/>
          <p:cNvGraphicFramePr>
            <a:graphicFrameLocks noGrp="1"/>
          </p:cNvGraphicFramePr>
          <p:nvPr>
            <p:ph idx="1"/>
          </p:nvPr>
        </p:nvGraphicFramePr>
        <p:xfrm>
          <a:off x="457200" y="1935163"/>
          <a:ext cx="82296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graphicEl>
                                              <a:dgm id="{171F30B6-EBEF-471E-BCF0-B58C860526A8}"/>
                                            </p:graphicEl>
                                          </p:spTgt>
                                        </p:tgtEl>
                                        <p:attrNameLst>
                                          <p:attrName>style.visibility</p:attrName>
                                        </p:attrNameLst>
                                      </p:cBhvr>
                                      <p:to>
                                        <p:strVal val="visible"/>
                                      </p:to>
                                    </p:set>
                                    <p:anim calcmode="lin" valueType="num">
                                      <p:cBhvr additive="base">
                                        <p:cTn id="7" dur="500" fill="hold"/>
                                        <p:tgtEl>
                                          <p:spTgt spid="4">
                                            <p:graphicEl>
                                              <a:dgm id="{171F30B6-EBEF-471E-BCF0-B58C860526A8}"/>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graphicEl>
                                              <a:dgm id="{171F30B6-EBEF-471E-BCF0-B58C860526A8}"/>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graphicEl>
                                              <a:dgm id="{3D7BB5A7-0193-411A-BC18-20E6D40AE215}"/>
                                            </p:graphicEl>
                                          </p:spTgt>
                                        </p:tgtEl>
                                        <p:attrNameLst>
                                          <p:attrName>style.visibility</p:attrName>
                                        </p:attrNameLst>
                                      </p:cBhvr>
                                      <p:to>
                                        <p:strVal val="visible"/>
                                      </p:to>
                                    </p:set>
                                    <p:anim calcmode="lin" valueType="num">
                                      <p:cBhvr additive="base">
                                        <p:cTn id="13" dur="500" fill="hold"/>
                                        <p:tgtEl>
                                          <p:spTgt spid="4">
                                            <p:graphicEl>
                                              <a:dgm id="{3D7BB5A7-0193-411A-BC18-20E6D40AE215}"/>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graphicEl>
                                              <a:dgm id="{3D7BB5A7-0193-411A-BC18-20E6D40AE215}"/>
                                            </p:graphic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graphicEl>
                                              <a:dgm id="{01B5BA63-439A-4282-A179-5DFB3A73F80A}"/>
                                            </p:graphicEl>
                                          </p:spTgt>
                                        </p:tgtEl>
                                        <p:attrNameLst>
                                          <p:attrName>style.visibility</p:attrName>
                                        </p:attrNameLst>
                                      </p:cBhvr>
                                      <p:to>
                                        <p:strVal val="visible"/>
                                      </p:to>
                                    </p:set>
                                    <p:anim calcmode="lin" valueType="num">
                                      <p:cBhvr additive="base">
                                        <p:cTn id="19" dur="500" fill="hold"/>
                                        <p:tgtEl>
                                          <p:spTgt spid="4">
                                            <p:graphicEl>
                                              <a:dgm id="{01B5BA63-439A-4282-A179-5DFB3A73F80A}"/>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graphicEl>
                                              <a:dgm id="{01B5BA63-439A-4282-A179-5DFB3A73F80A}"/>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3" name="Rectangle 3"/>
          <p:cNvSpPr>
            <a:spLocks noGrp="1" noChangeArrowheads="1"/>
          </p:cNvSpPr>
          <p:nvPr>
            <p:ph idx="1"/>
          </p:nvPr>
        </p:nvSpPr>
        <p:spPr>
          <a:xfrm>
            <a:off x="457200" y="1000108"/>
            <a:ext cx="8229600" cy="5095892"/>
          </a:xfrm>
        </p:spPr>
        <p:txBody>
          <a:bodyPr/>
          <a:lstStyle/>
          <a:p>
            <a:pPr algn="ctr" eaLnBrk="1" hangingPunct="1">
              <a:lnSpc>
                <a:spcPct val="80000"/>
              </a:lnSpc>
              <a:buFont typeface="Wingdings" pitchFamily="2" charset="2"/>
              <a:buNone/>
              <a:defRPr/>
            </a:pPr>
            <a:r>
              <a:rPr lang="ar-SA" sz="2800" dirty="0" smtClean="0"/>
              <a:t>إن التسليم الناقل للحيازة يتكون من عنصرين</a:t>
            </a:r>
          </a:p>
          <a:p>
            <a:pPr algn="ctr" eaLnBrk="1" hangingPunct="1">
              <a:lnSpc>
                <a:spcPct val="80000"/>
              </a:lnSpc>
              <a:buFont typeface="Wingdings" pitchFamily="2" charset="2"/>
              <a:buNone/>
              <a:defRPr/>
            </a:pPr>
            <a:r>
              <a:rPr lang="ar-SA" sz="2800" dirty="0" smtClean="0"/>
              <a:t>1- العنصر المادي الذي يتحقق من خلال حركة مادية تجعل المال يخرج من سيطرة الحائز السابق ليدخل تحت سيطرة الحائز الجديد</a:t>
            </a:r>
          </a:p>
          <a:p>
            <a:pPr algn="ctr" eaLnBrk="1" hangingPunct="1">
              <a:lnSpc>
                <a:spcPct val="80000"/>
              </a:lnSpc>
              <a:buFont typeface="Wingdings" pitchFamily="2" charset="2"/>
              <a:buNone/>
              <a:defRPr/>
            </a:pPr>
            <a:r>
              <a:rPr lang="ar-SA" sz="2800" dirty="0" smtClean="0"/>
              <a:t>2- العنصر المعنوي الذي يقوم على إرادة نقل الحيازة لدى الحائز السابق وإرادة تلقي الحيازة لدى الحائز الجديد، أي وجود إرادة التسليم والتسلم</a:t>
            </a:r>
          </a:p>
          <a:p>
            <a:pPr algn="ctr" eaLnBrk="1" hangingPunct="1">
              <a:lnSpc>
                <a:spcPct val="80000"/>
              </a:lnSpc>
              <a:buFont typeface="Wingdings" pitchFamily="2" charset="2"/>
              <a:buNone/>
              <a:defRPr/>
            </a:pPr>
            <a:r>
              <a:rPr lang="ar-SA" sz="2800" dirty="0" smtClean="0"/>
              <a:t>وهذا يعني بأن المسلم يريد تمكين المتسلم من من مباشرة سيطرته المادية على المال وكما يريد في الوقت نفسه منحه صفة قانونية عليه قد صفة أصلية كنقل حق الملكية أو قد تكون صفة نابعة عن الحقوق الأخرى المتفرعة عنه</a:t>
            </a:r>
          </a:p>
          <a:p>
            <a:pPr algn="ctr" eaLnBrk="1" hangingPunct="1">
              <a:lnSpc>
                <a:spcPct val="80000"/>
              </a:lnSpc>
              <a:buFont typeface="Wingdings" pitchFamily="2" charset="2"/>
              <a:buNone/>
              <a:defRPr/>
            </a:pPr>
            <a:r>
              <a:rPr lang="ar-SA" sz="2800" dirty="0" smtClean="0"/>
              <a:t>إذاً التسليم بهذا المعنى ليس عملاً مادياً وإنما هو عمل قانوني أساسه إراداة تغيير الحيازة</a:t>
            </a:r>
          </a:p>
          <a:p>
            <a:pPr algn="ctr" eaLnBrk="1" hangingPunct="1">
              <a:lnSpc>
                <a:spcPct val="80000"/>
              </a:lnSpc>
              <a:buFont typeface="Wingdings" pitchFamily="2" charset="2"/>
              <a:buNone/>
              <a:defRPr/>
            </a:pPr>
            <a:r>
              <a:rPr lang="ar-SA" sz="2800" dirty="0" smtClean="0"/>
              <a:t>ولكن يتوجب أن تكون هذه الإرادة إرادة حرة مختارة أي ان لا تكون نتاجاً للإكراه المادي أو المعنوي</a:t>
            </a:r>
            <a:endParaRPr lang="en-US" sz="2800" dirty="0" smtClean="0"/>
          </a:p>
        </p:txBody>
      </p:sp>
    </p:spTree>
  </p:cSld>
  <p:clrMapOvr>
    <a:masterClrMapping/>
  </p:clrMapOvr>
  <p:transition>
    <p:randomBar dir="vert"/>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7" name="Rectangle 3"/>
          <p:cNvSpPr>
            <a:spLocks noGrp="1" noChangeArrowheads="1"/>
          </p:cNvSpPr>
          <p:nvPr>
            <p:ph idx="1"/>
          </p:nvPr>
        </p:nvSpPr>
        <p:spPr>
          <a:xfrm>
            <a:off x="179388" y="1071546"/>
            <a:ext cx="8785225" cy="5024454"/>
          </a:xfrm>
        </p:spPr>
        <p:txBody>
          <a:bodyPr/>
          <a:lstStyle/>
          <a:p>
            <a:pPr algn="ctr" eaLnBrk="1" hangingPunct="1">
              <a:buFont typeface="Wingdings" pitchFamily="2" charset="2"/>
              <a:buNone/>
              <a:defRPr/>
            </a:pPr>
            <a:r>
              <a:rPr lang="ar-SA" dirty="0" smtClean="0">
                <a:solidFill>
                  <a:srgbClr val="FF0000"/>
                </a:solidFill>
              </a:rPr>
              <a:t>وعلى هذا الأساس لا يعد سارقاً الذي يستلم قرضاً حتى ولو أدعى أنه لن يعيده، وكذلك لا يمكن مسائلة المشتري الذي يضع يده على المبيع المسلم إليه حتى ولو أنه أدعى بأنه لن يسلم الثمن وفقاً لجريمة السرقة، وكذلك لا يمكن مسائلة الحائز حيازة مؤقتة (ناقصة) وفقاً لجريمة السرقة إذا تصرف بالمال الموجود في حيازته تصرف الحائز له حيازة كاملة</a:t>
            </a:r>
          </a:p>
          <a:p>
            <a:pPr algn="ctr" eaLnBrk="1" hangingPunct="1">
              <a:buFont typeface="Wingdings" pitchFamily="2" charset="2"/>
              <a:buNone/>
              <a:defRPr/>
            </a:pPr>
            <a:r>
              <a:rPr lang="ar-SA" dirty="0" smtClean="0"/>
              <a:t>لهذا قضت محكمة النقض الفرنسية بعدم معاقبة المستأجر الذي يبدد الأموال التي سلمت إليه تنفيذاً لعقد الإجارة وفقاً لجريمة السرقة، وكذلك الحال بالنسبة للمزارع الذي يقوم ببيع المواد والآلات التي سلمت إليه على اساس عقد الإجارة</a:t>
            </a:r>
            <a:endParaRPr lang="en-US" dirty="0" smtClean="0"/>
          </a:p>
        </p:txBody>
      </p:sp>
    </p:spTree>
  </p:cSld>
  <p:clrMapOvr>
    <a:masterClrMapping/>
  </p:clrMapOvr>
  <p:transition>
    <p:randomBar dir="vert"/>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1" name="Rectangle 3"/>
          <p:cNvSpPr>
            <a:spLocks noGrp="1" noChangeArrowheads="1"/>
          </p:cNvSpPr>
          <p:nvPr>
            <p:ph idx="1"/>
          </p:nvPr>
        </p:nvSpPr>
        <p:spPr>
          <a:xfrm>
            <a:off x="179388" y="260350"/>
            <a:ext cx="8785225" cy="5835650"/>
          </a:xfrm>
        </p:spPr>
        <p:txBody>
          <a:bodyPr/>
          <a:lstStyle/>
          <a:p>
            <a:pPr algn="ctr" eaLnBrk="1" hangingPunct="1">
              <a:buFont typeface="Wingdings" pitchFamily="2" charset="2"/>
              <a:buNone/>
              <a:defRPr/>
            </a:pPr>
            <a:r>
              <a:rPr lang="ar-SA" sz="2800" smtClean="0">
                <a:latin typeface="Arial"/>
              </a:rPr>
              <a:t>”أحد الأشخاص كان قد كلف من قبل فتاة أمية لكي يكتب لها رسالة لكي تبعثها إلى أخيها تطلب منه أن يرسل لها حوالة مالية، وبعد ذلك قام الأخ بإرسال حوالة بريدية يتضمن مبلغاً من النقود وأودعت الحوالة البريدية في حساب الشخص الذي كتب الرسالة، وقام هذا الأخير بإستلام مبلغ النقود من خلال تزوير توقيع الفتاة، وقضت المحكمة بعدم تحقق جريمة السرقة لكون أن الشخص كان يمتلك صفة وديع على مبلغ إستناداً إلى عقد أمانة“</a:t>
            </a:r>
          </a:p>
          <a:p>
            <a:pPr algn="ctr" eaLnBrk="1" hangingPunct="1">
              <a:buFontTx/>
              <a:buChar char="-"/>
              <a:defRPr/>
            </a:pPr>
            <a:r>
              <a:rPr lang="ar-SA" sz="2800" smtClean="0"/>
              <a:t>سؤال: ماذا لو جرى التسليم من غير شعور أو إختيار؟</a:t>
            </a:r>
          </a:p>
          <a:p>
            <a:pPr algn="ctr" eaLnBrk="1" hangingPunct="1">
              <a:buFontTx/>
              <a:buNone/>
              <a:defRPr/>
            </a:pPr>
            <a:r>
              <a:rPr lang="ar-SA" sz="2800" smtClean="0"/>
              <a:t>لكي يؤدي التسليم إلى نفي ركن الإختلاس في السرقة يتوجب أن يكون برضا الحائز وإرادته الحرة المختارة، لذا لو جرى التسليم دون شعور أو إختيار فإن هذا النوع من التسليم لن ينفي ركن الإختلاس لأن التسليم في مثل هذه الحالات لا يتعدى حدود التسليم المادي البحت الذي لا يصاحبه نقل حق أو منح صفة على المال، وبذلك يكون يد المستلم يداً عارضة على المال</a:t>
            </a:r>
            <a:endParaRPr lang="en-US" sz="2800" smtClean="0"/>
          </a:p>
        </p:txBody>
      </p:sp>
    </p:spTree>
  </p:cSld>
  <p:clrMapOvr>
    <a:masterClrMapping/>
  </p:clrMapOvr>
  <p:transition>
    <p:randomBar dir="vert"/>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5" name="Rectangle 3"/>
          <p:cNvSpPr>
            <a:spLocks noGrp="1" noChangeArrowheads="1"/>
          </p:cNvSpPr>
          <p:nvPr>
            <p:ph idx="1"/>
          </p:nvPr>
        </p:nvSpPr>
        <p:spPr>
          <a:xfrm>
            <a:off x="250825" y="404813"/>
            <a:ext cx="8642350" cy="5691187"/>
          </a:xfrm>
        </p:spPr>
        <p:txBody>
          <a:bodyPr/>
          <a:lstStyle/>
          <a:p>
            <a:pPr algn="ctr" eaLnBrk="1" hangingPunct="1">
              <a:lnSpc>
                <a:spcPct val="90000"/>
              </a:lnSpc>
              <a:buFont typeface="Wingdings" pitchFamily="2" charset="2"/>
              <a:buNone/>
              <a:defRPr/>
            </a:pPr>
            <a:r>
              <a:rPr lang="ar-SA" sz="2800" smtClean="0"/>
              <a:t>ولكن ماهو حكم التسليم الذي يحصل تحت ضغط الإكراه المادي أو المعنوي؟</a:t>
            </a:r>
          </a:p>
          <a:p>
            <a:pPr algn="ctr" eaLnBrk="1" hangingPunct="1">
              <a:lnSpc>
                <a:spcPct val="90000"/>
              </a:lnSpc>
              <a:buFont typeface="Wingdings" pitchFamily="2" charset="2"/>
              <a:buNone/>
              <a:defRPr/>
            </a:pPr>
            <a:r>
              <a:rPr lang="ar-SA" sz="2800" smtClean="0"/>
              <a:t>أولاً علينا تحديد المقصود بالإكراه المادي والمعنوي</a:t>
            </a:r>
          </a:p>
          <a:p>
            <a:pPr algn="ctr" eaLnBrk="1" hangingPunct="1">
              <a:lnSpc>
                <a:spcPct val="90000"/>
              </a:lnSpc>
              <a:buFont typeface="Wingdings" pitchFamily="2" charset="2"/>
              <a:buNone/>
              <a:defRPr/>
            </a:pPr>
            <a:r>
              <a:rPr lang="ar-SA" sz="2800" smtClean="0"/>
              <a:t>الإكراه المادي: عبارة عن ضغط أو قسر بالشدة يقع على المجني عليه فيسلب إرادته ويضطره إلى تسليم ما يملكه</a:t>
            </a:r>
          </a:p>
          <a:p>
            <a:pPr algn="ctr" eaLnBrk="1" hangingPunct="1">
              <a:lnSpc>
                <a:spcPct val="90000"/>
              </a:lnSpc>
              <a:buFont typeface="Wingdings" pitchFamily="2" charset="2"/>
              <a:buNone/>
              <a:defRPr/>
            </a:pPr>
            <a:r>
              <a:rPr lang="ar-SA" sz="2800" smtClean="0"/>
              <a:t>الإكراه المعنوي: هو التهديد بإستعمال العنف وإيقاع الإيذاء وإلحاق ضرر جسيم في المستقبل القريب إذا لم يقم الحائز بتسليم ماله، وهذا الإكراه لا يسلب الإرادة بل يلسبه حرية الإختيار، وهذه الحرية هي التي تمنح الإعتبار القانوني للإرادة أي تجعله معتبرة قانوناً وتؤدي إلى أن تترتب عنها الآثار القانونية</a:t>
            </a:r>
          </a:p>
          <a:p>
            <a:pPr algn="ctr" eaLnBrk="1" hangingPunct="1">
              <a:lnSpc>
                <a:spcPct val="90000"/>
              </a:lnSpc>
              <a:buFont typeface="Wingdings" pitchFamily="2" charset="2"/>
              <a:buNone/>
              <a:defRPr/>
            </a:pPr>
            <a:r>
              <a:rPr lang="ar-SA" sz="2800" smtClean="0"/>
              <a:t>الإختلاف بينهما يكمن في أن المجني عليه يتعرض للشدة والإيذاء في النوع الأول أما في النوع الثاني فإن التعرض لذلك يكون في المستقبل القريب، الأول يعدم الإرادة والثاني يعدمه حرية إختياره</a:t>
            </a:r>
            <a:endParaRPr lang="en-US" sz="2800" smtClean="0"/>
          </a:p>
        </p:txBody>
      </p:sp>
    </p:spTree>
  </p:cSld>
  <p:clrMapOvr>
    <a:masterClrMapping/>
  </p:clrMapOvr>
  <p:transition>
    <p:randomBar dir="vert"/>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9" name="Rectangle 3"/>
          <p:cNvSpPr>
            <a:spLocks noGrp="1" noChangeArrowheads="1"/>
          </p:cNvSpPr>
          <p:nvPr>
            <p:ph idx="1"/>
          </p:nvPr>
        </p:nvSpPr>
        <p:spPr>
          <a:xfrm>
            <a:off x="250825" y="188913"/>
            <a:ext cx="8713788" cy="6408737"/>
          </a:xfrm>
        </p:spPr>
        <p:txBody>
          <a:bodyPr/>
          <a:lstStyle/>
          <a:p>
            <a:pPr algn="ctr" eaLnBrk="1" hangingPunct="1">
              <a:buFont typeface="Wingdings" pitchFamily="2" charset="2"/>
              <a:buNone/>
              <a:defRPr/>
            </a:pPr>
            <a:r>
              <a:rPr lang="ar-SA" smtClean="0"/>
              <a:t>حكم التسليم الناتج عن الإكراه</a:t>
            </a:r>
          </a:p>
          <a:p>
            <a:pPr algn="ctr" eaLnBrk="1" hangingPunct="1">
              <a:buFont typeface="Wingdings" pitchFamily="2" charset="2"/>
              <a:buNone/>
              <a:defRPr/>
            </a:pPr>
            <a:r>
              <a:rPr lang="ar-SA" smtClean="0"/>
              <a:t>إن التسليم الناتج عن الإكراه لا يؤدي إلى نفي ركن الإختلاس في جريمة السرقة لكونه لا يتعدى حدود التسليم المادي البحت الذي لا يصاحبه أي حق ولا يمنح أية صفة لمن يستلمه وبالتالي تكون حيازة المستلم حيازة عارضة</a:t>
            </a:r>
          </a:p>
          <a:p>
            <a:pPr algn="ctr" eaLnBrk="1" hangingPunct="1">
              <a:buFont typeface="Wingdings" pitchFamily="2" charset="2"/>
              <a:buNone/>
              <a:defRPr/>
            </a:pPr>
            <a:r>
              <a:rPr lang="ar-SA" smtClean="0"/>
              <a:t>حكم التسليم الناتج عن الغلط</a:t>
            </a:r>
          </a:p>
          <a:p>
            <a:pPr algn="ctr" eaLnBrk="1" hangingPunct="1">
              <a:buFont typeface="Wingdings" pitchFamily="2" charset="2"/>
              <a:buNone/>
              <a:defRPr/>
            </a:pPr>
            <a:r>
              <a:rPr lang="ar-SA" smtClean="0"/>
              <a:t>إن التسليم الذي ينتج عن الوقوع في الغلط يؤدي إلى نفي ركن الإختلاس وذلك لوجود إرادة تغيير الحيازة لدى الحائز ولدى المستلم للمال، فالحائز لديه إرادة تغيير الحيازة، أما المستلم فلديه إرادة الحصول على الحيازة، فالوقوع في الغلط لا يمنع من قيام إرادة التسليم لدى الحائز السابق حتى وإن واقعاً في الغلط، أما جريمة الرسقة فإنها تتطلب حصول التسليم خلافاً لرضا الحائز </a:t>
            </a:r>
            <a:endParaRPr lang="en-US" smtClean="0"/>
          </a:p>
        </p:txBody>
      </p:sp>
    </p:spTree>
  </p:cSld>
  <p:clrMapOvr>
    <a:masterClrMapping/>
  </p:clrMapOvr>
  <p:transition>
    <p:randomBar dir="vert"/>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3" name="Rectangle 3"/>
          <p:cNvSpPr>
            <a:spLocks noGrp="1" noChangeArrowheads="1"/>
          </p:cNvSpPr>
          <p:nvPr>
            <p:ph idx="1"/>
          </p:nvPr>
        </p:nvSpPr>
        <p:spPr>
          <a:xfrm>
            <a:off x="457200" y="333375"/>
            <a:ext cx="8507413" cy="5762625"/>
          </a:xfrm>
        </p:spPr>
        <p:txBody>
          <a:bodyPr/>
          <a:lstStyle/>
          <a:p>
            <a:pPr algn="ctr" eaLnBrk="1" hangingPunct="1">
              <a:lnSpc>
                <a:spcPct val="80000"/>
              </a:lnSpc>
              <a:buFont typeface="Wingdings" pitchFamily="2" charset="2"/>
              <a:buNone/>
              <a:defRPr/>
            </a:pPr>
            <a:r>
              <a:rPr lang="ar-SA" sz="2800" smtClean="0"/>
              <a:t>فمن الممكن أن يحدث التسليم نتجية لغلط الطرفين، فالمسلم يعتقد بأنه يسلم ما يجب عليه تسليمه والمتسلم يعتقد بأنه يستلم ما يجب عليه إستلامه، في هذه الحالة فإن الختلاس لا يتحقق نتيجة لوجود إرادة التسليم لدى المسلم على الرغم من أنه يتعارض مع الباعث</a:t>
            </a:r>
          </a:p>
          <a:p>
            <a:pPr algn="ctr" eaLnBrk="1" hangingPunct="1">
              <a:lnSpc>
                <a:spcPct val="80000"/>
              </a:lnSpc>
              <a:buFont typeface="Wingdings" pitchFamily="2" charset="2"/>
              <a:buNone/>
              <a:defRPr/>
            </a:pPr>
            <a:r>
              <a:rPr lang="ar-SA" sz="2800" smtClean="0"/>
              <a:t>وكذلك الحال عندما يعتقد المسلم بأنه يسلم المال محل التسليم إلى من يستحقه، أما المتسلم فإنه يعرف جيداً بأنه يتسلم مالاً لا يستحقه</a:t>
            </a:r>
          </a:p>
          <a:p>
            <a:pPr algn="ctr" eaLnBrk="1" hangingPunct="1">
              <a:lnSpc>
                <a:spcPct val="80000"/>
              </a:lnSpc>
              <a:buFont typeface="Wingdings" pitchFamily="2" charset="2"/>
              <a:buNone/>
              <a:defRPr/>
            </a:pPr>
            <a:r>
              <a:rPr lang="ar-SA" sz="2800" smtClean="0"/>
              <a:t>ولكن حالات دقيقة ومهمة تحدث بكثرة في الواقع العملي</a:t>
            </a:r>
          </a:p>
          <a:p>
            <a:pPr algn="ctr" eaLnBrk="1" hangingPunct="1">
              <a:lnSpc>
                <a:spcPct val="80000"/>
              </a:lnSpc>
              <a:buFont typeface="Wingdings" pitchFamily="2" charset="2"/>
              <a:buNone/>
              <a:defRPr/>
            </a:pPr>
            <a:r>
              <a:rPr lang="ar-SA" sz="2800" smtClean="0"/>
              <a:t>فماذا لو كان الحائز يجهل بأنه قد سلم المال إلى الفاعل واستحوذ هذا الأخير عليه غشاً؟ فماذا لو قام شخص بيع بدلة مستعملة أو أهداها على سبيل الإحسان إلى شخص آخر وكانت البدلة تتضمن مبلغاً من النقود، وقام المستلم بالإستيلاء على هذا المبلغ؟ فهل نكون أمام حالة التسليم النافي لركن الإختلاس ام لا؟</a:t>
            </a:r>
          </a:p>
          <a:p>
            <a:pPr algn="ctr" eaLnBrk="1" hangingPunct="1">
              <a:lnSpc>
                <a:spcPct val="80000"/>
              </a:lnSpc>
              <a:buFont typeface="Wingdings" pitchFamily="2" charset="2"/>
              <a:buNone/>
              <a:defRPr/>
            </a:pPr>
            <a:r>
              <a:rPr lang="ar-SA" sz="2800" smtClean="0"/>
              <a:t>لا يوجد تسليم نافٍ لركن الإختلاس لأن الحائز كان يجهل وجود المال وبالتالي فإنه لا يمكن القول إرادة نقل الحيازة لديه  وبالتالي فإن يد المستلم تكون يداً عارضة</a:t>
            </a:r>
            <a:endParaRPr lang="en-US" sz="2800" smtClean="0"/>
          </a:p>
        </p:txBody>
      </p:sp>
    </p:spTree>
  </p:cSld>
  <p:clrMapOvr>
    <a:masterClrMapping/>
  </p:clrMapOvr>
  <p:transition>
    <p:randomBar dir="vert"/>
  </p:transition>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noChangeArrowheads="1"/>
          </p:cNvSpPr>
          <p:nvPr>
            <p:ph idx="1"/>
          </p:nvPr>
        </p:nvSpPr>
        <p:spPr>
          <a:xfrm>
            <a:off x="457200" y="404813"/>
            <a:ext cx="8229600" cy="5691187"/>
          </a:xfrm>
        </p:spPr>
        <p:txBody>
          <a:bodyPr/>
          <a:lstStyle/>
          <a:p>
            <a:pPr algn="ctr" eaLnBrk="1" hangingPunct="1">
              <a:buFont typeface="Wingdings" pitchFamily="2" charset="2"/>
              <a:buNone/>
              <a:defRPr/>
            </a:pPr>
            <a:r>
              <a:rPr lang="ar-SA" smtClean="0"/>
              <a:t>وقد يقع الحائز في الغلط حول شخص المستلم، مثلاً يريد (أ) المال إلى (ب) غير أنه يقع في الغلط ويسلمه إلى (ج)، ويقوم (ج) بالإحتفاظ بحيازة ما أستلمه تدليساً، فهل نكون أمام التسليم النافي لركن الإختلاس؟</a:t>
            </a:r>
          </a:p>
          <a:p>
            <a:pPr algn="ctr" eaLnBrk="1" hangingPunct="1">
              <a:buFont typeface="Wingdings" pitchFamily="2" charset="2"/>
              <a:buNone/>
              <a:defRPr/>
            </a:pPr>
            <a:r>
              <a:rPr lang="ar-SA" smtClean="0"/>
              <a:t>هنا نكون أمام حالة التسليم النافي لركن الإختلاس لوجود إرادة نقل الحيازة لدى الحائز، وكذلك لا تعد هذه الحالة جريمة الإحتيال لعدم إستخدام الفاعل لوسائل الخداع وبالتالي إيقاع الحائز في الغلط، إلا إذا إنتحل الفاعل صفة او إسماً كاذباً عندها تتحقق جريمة الإحتيال، أما إتخاذ موقف سلبي لا أكثر فلا تؤدي إلى وقوع هذه الجريمة</a:t>
            </a:r>
            <a:endParaRPr lang="en-US" smtClean="0"/>
          </a:p>
        </p:txBody>
      </p:sp>
    </p:spTree>
  </p:cSld>
  <p:clrMapOvr>
    <a:masterClrMapping/>
  </p:clrMapOvr>
  <p:transition>
    <p:randomBar dir="vert"/>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1" name="Rectangle 3"/>
          <p:cNvSpPr>
            <a:spLocks noGrp="1" noChangeArrowheads="1"/>
          </p:cNvSpPr>
          <p:nvPr>
            <p:ph idx="1"/>
          </p:nvPr>
        </p:nvSpPr>
        <p:spPr>
          <a:xfrm>
            <a:off x="457200" y="404813"/>
            <a:ext cx="8229600" cy="5691187"/>
          </a:xfrm>
        </p:spPr>
        <p:txBody>
          <a:bodyPr/>
          <a:lstStyle/>
          <a:p>
            <a:pPr algn="ctr" eaLnBrk="1" hangingPunct="1">
              <a:buFont typeface="Wingdings" pitchFamily="2" charset="2"/>
              <a:buNone/>
              <a:defRPr/>
            </a:pPr>
            <a:r>
              <a:rPr lang="ar-SA" smtClean="0"/>
              <a:t>وقد يقع الحائز في الغلط في بعض الشئ المسلم، كمن يقوم بتسليم مبلغ أكثر من المبلغ المقرر تسليمه، كمن يستلم مبلغاً من النقود أكثر من قيمة الورقة النقدية التي يقوم بإستبدالها، كمن يستلم مبلغاً من النقود أكثر قيمة من فئة المائة دولار التي يقوم بإستبدالها، ففي هذه الحالات هل تقع جريمة السرقة أم لا؟</a:t>
            </a:r>
          </a:p>
          <a:p>
            <a:pPr algn="ctr" eaLnBrk="1" hangingPunct="1">
              <a:buFont typeface="Wingdings" pitchFamily="2" charset="2"/>
              <a:buNone/>
              <a:defRPr/>
            </a:pPr>
            <a:r>
              <a:rPr lang="ar-SA" smtClean="0"/>
              <a:t>الثابت فقهاً أن هذا النوع من التسليم أيضاً ينفي ركن الإختلاس</a:t>
            </a:r>
            <a:endParaRPr lang="en-US" smtClean="0"/>
          </a:p>
        </p:txBody>
      </p:sp>
    </p:spTree>
  </p:cSld>
  <p:clrMapOvr>
    <a:masterClrMapping/>
  </p:clrMapOvr>
  <p:transition>
    <p:randomBar dir="vert"/>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a:xfrm>
            <a:off x="468313" y="260350"/>
            <a:ext cx="8229600" cy="647700"/>
          </a:xfrm>
        </p:spPr>
        <p:txBody>
          <a:bodyPr/>
          <a:lstStyle/>
          <a:p>
            <a:pPr eaLnBrk="1" hangingPunct="1">
              <a:defRPr/>
            </a:pPr>
            <a:r>
              <a:rPr lang="ar-SA" sz="3200" smtClean="0"/>
              <a:t>موقف المشرع العراقي</a:t>
            </a:r>
            <a:endParaRPr lang="en-US" sz="3200" smtClean="0"/>
          </a:p>
        </p:txBody>
      </p:sp>
      <p:sp>
        <p:nvSpPr>
          <p:cNvPr id="110595" name="Rectangle 3"/>
          <p:cNvSpPr>
            <a:spLocks noGrp="1" noChangeArrowheads="1"/>
          </p:cNvSpPr>
          <p:nvPr>
            <p:ph idx="1"/>
          </p:nvPr>
        </p:nvSpPr>
        <p:spPr>
          <a:xfrm>
            <a:off x="457200" y="1052513"/>
            <a:ext cx="8435975" cy="5400675"/>
          </a:xfrm>
        </p:spPr>
        <p:txBody>
          <a:bodyPr/>
          <a:lstStyle/>
          <a:p>
            <a:pPr algn="ctr" eaLnBrk="1" hangingPunct="1">
              <a:lnSpc>
                <a:spcPct val="90000"/>
              </a:lnSpc>
              <a:buFont typeface="Wingdings" pitchFamily="2" charset="2"/>
              <a:buNone/>
              <a:defRPr/>
            </a:pPr>
            <a:r>
              <a:rPr lang="ar-SA" sz="2800" smtClean="0"/>
              <a:t>من واقع النصوص الواردة في قانون العقوبات نجد بأن المشرع العراقي قد أخذ بالمذهب التقليدي وخير دليل على ذلك المادة 452 والمادة 450</a:t>
            </a:r>
          </a:p>
          <a:p>
            <a:pPr algn="ctr" eaLnBrk="1" hangingPunct="1">
              <a:lnSpc>
                <a:spcPct val="90000"/>
              </a:lnSpc>
              <a:buFont typeface="Wingdings" pitchFamily="2" charset="2"/>
              <a:buNone/>
              <a:defRPr/>
            </a:pPr>
            <a:r>
              <a:rPr lang="ar-SA" sz="2800" smtClean="0"/>
              <a:t>لأن المشرع العراقي قد أعتد بحالة إجبار الحائز على تسليم ماله من خلال إستخدام الإكراه (المادي أو المعنوي) جريمة مستقلة سماها جريمة إغتصاب الأموال والتي جاءت في المادة 452، فوفقاً لهذه المادة نجد بأن التسليم تحت ضغط الإكراه (المادي أو المعنوي) يعد من الأركان المكونة لهذه الجريمة، إذ جاء فيها ”1-...من حمّل آخر بطريق التهديد... 2- أو بطريق القوة أو الإكراه على تسليم نقود أو أشياء أخرى....“</a:t>
            </a:r>
          </a:p>
          <a:p>
            <a:pPr algn="ctr" eaLnBrk="1" hangingPunct="1">
              <a:lnSpc>
                <a:spcPct val="90000"/>
              </a:lnSpc>
              <a:buFont typeface="Wingdings" pitchFamily="2" charset="2"/>
              <a:buNone/>
              <a:defRPr/>
            </a:pPr>
            <a:r>
              <a:rPr lang="ar-SA" sz="2800" smtClean="0"/>
              <a:t>وهذا يعني بأن وقوع هذه الجريمة يتطلب قيام الحائز بتسليم ماله إلى من يمارس الإكراه عليه، وبالتالي فإن وقوع العكس، أي قيام الفاعل بأخذ مال المجني عليه من خلال ممارسة الإكراه لن يؤدي إلى وقوع هذه الجريمة، بل سيؤدي إلى وقوع السرقة بالإكراه</a:t>
            </a:r>
            <a:endParaRPr lang="en-US" sz="2800" smtClean="0"/>
          </a:p>
        </p:txBody>
      </p:sp>
    </p:spTree>
  </p:cSld>
  <p:clrMapOvr>
    <a:masterClrMapping/>
  </p:clrMapOvr>
  <p:transition>
    <p:randomBar dir="vert"/>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9" name="Rectangle 3"/>
          <p:cNvSpPr>
            <a:spLocks noGrp="1" noChangeArrowheads="1"/>
          </p:cNvSpPr>
          <p:nvPr>
            <p:ph idx="1"/>
          </p:nvPr>
        </p:nvSpPr>
        <p:spPr>
          <a:xfrm>
            <a:off x="179388" y="188913"/>
            <a:ext cx="8785225" cy="6480175"/>
          </a:xfrm>
        </p:spPr>
        <p:txBody>
          <a:bodyPr/>
          <a:lstStyle/>
          <a:p>
            <a:pPr algn="ctr" eaLnBrk="1" hangingPunct="1">
              <a:lnSpc>
                <a:spcPct val="80000"/>
              </a:lnSpc>
              <a:buFont typeface="Wingdings" pitchFamily="2" charset="2"/>
              <a:buNone/>
              <a:defRPr/>
            </a:pPr>
            <a:r>
              <a:rPr lang="ar-SA" sz="2800" smtClean="0"/>
              <a:t>إذ أن المشرع العراقي لم يتطلب في جريمة السرقة بالإكراه قيام الفاعل بأخذ المال ولم يتطلب كذلك تسليمه من قبل الحائز فالنصوص الخاصة بهذه الجريمة تتصفت بالإطلاق، ولكن ومع ذلك ليس بالإمكان تطبيق هذه النصوص على حالات تسليم المال من قبل الحائز نتيجة للإكراه لورودها على نحو صريح في المادة 452، إذاً هذه المادة تقيد النصوص الخاصة بالسرقة بالإكراه، وبالتالي فإن هذه النصوص لا تنطبق سوى على حالات الإستيلاء على حيازة من قبل الفاعل من خلال الإكراه</a:t>
            </a:r>
          </a:p>
          <a:p>
            <a:pPr algn="ctr" eaLnBrk="1" hangingPunct="1">
              <a:lnSpc>
                <a:spcPct val="80000"/>
              </a:lnSpc>
              <a:buFont typeface="Wingdings" pitchFamily="2" charset="2"/>
              <a:buNone/>
              <a:defRPr/>
            </a:pPr>
            <a:r>
              <a:rPr lang="ar-SA" sz="2800" smtClean="0"/>
              <a:t>ويلاحظ كذلك بأن المشرع العراقي قد أعتد بحالات الإستيلاء على المال الذي يدخل حيازة الفاعل بطريق الغلط أو الصدفة أو حالات أخذ اللقطة أو المال أو إستعمال المال بسوء نية كجريمة مستقلة بذاتها ولم يدخلها ضمن نطاق جريمة السرقة وهذا ما نص عليه في المادة 450</a:t>
            </a:r>
          </a:p>
          <a:p>
            <a:pPr algn="ctr" eaLnBrk="1" hangingPunct="1">
              <a:lnSpc>
                <a:spcPct val="80000"/>
              </a:lnSpc>
              <a:buFont typeface="Wingdings" pitchFamily="2" charset="2"/>
              <a:buNone/>
              <a:defRPr/>
            </a:pPr>
            <a:r>
              <a:rPr lang="ar-SA" sz="2800" smtClean="0"/>
              <a:t>إن سبب إعتبار المشرع لحالة الإستيلاء على المال الذي يدخل حيازة الفاعل بطريق الصدفة والمال الضائع هو تفضيل المشرع للنظرية التقليدية، ففي هذه الحالات نجد بأن الفاعل لا يقوم بأخذ المال ولا بنقله ولا بخطفه أي أن الفاعل لا يخرج المال من حيازة الحائز بنفسه بل إن الذي يفعله هو وضع اليد على مال كان قد خرج من نطاق حيازة الحائز دون تدخل من قبل الفاعل</a:t>
            </a:r>
            <a:endParaRPr lang="en-US" sz="2800" smtClean="0"/>
          </a:p>
        </p:txBody>
      </p:sp>
    </p:spTree>
  </p:cSld>
  <p:clrMapOvr>
    <a:masterClrMapping/>
  </p:clrMapOvr>
  <p:transition>
    <p:randomBar dir="ver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IQ" dirty="0" smtClean="0"/>
              <a:t>لماذا يتوجب طرح هذه الأسئلة؟</a:t>
            </a:r>
            <a:endParaRPr lang="ar-IQ" dirty="0"/>
          </a:p>
        </p:txBody>
      </p:sp>
      <p:sp>
        <p:nvSpPr>
          <p:cNvPr id="3" name="Content Placeholder 2"/>
          <p:cNvSpPr>
            <a:spLocks noGrp="1"/>
          </p:cNvSpPr>
          <p:nvPr>
            <p:ph idx="1"/>
          </p:nvPr>
        </p:nvSpPr>
        <p:spPr/>
        <p:txBody>
          <a:bodyPr>
            <a:normAutofit lnSpcReduction="10000"/>
          </a:bodyPr>
          <a:lstStyle/>
          <a:p>
            <a:pPr algn="just">
              <a:buNone/>
            </a:pPr>
            <a:r>
              <a:rPr lang="ar-IQ" dirty="0" smtClean="0"/>
              <a:t>السبب في ذلك هو أن الشارع يحمي الجنين بالنصوص التي تعاقب على جريمة الاجهاض، في حين يحميه في مراحل حياته العادية التالية بالنصوص التي تعاقب على القتل والضرب والجرح والايذاء، فحياة الجنين حياة مستقبلية احتمالية، في حين ان الحياة المقصودة حمايتها في جرائم القتل هي حياة مؤكدة يقينية، ونوعا الحياة متفاوتان من حيث القيمة القانونية ومدى الجدارة بالحماية الجنائية: فالحياة الحالية أكثر أهمية من الحياة المستقبلية، وثمرة هذه المفاضلة تتضح عند التنازع بينهما، فتطبيقاً لمبدأ ((جواز التضحية بالحق ذي القيمة الأقل انقاذاً للحق ذي القيمة الأكبر)) لا تقوم المسؤولية عند التضحية بحياة الجنين انقاذاً لحياة الحامل بل وانقاذاً لصحتها. وتعني هذه الفروق الجوهرية بين القيمة القانونية لحياة الجنين والقيمة القانونية لحياة الانسانالعادي وجوب تحديد اللحظة الفاصلة بين المرحلتين:</a:t>
            </a:r>
            <a:endParaRPr lang="ar-IQ" dirty="0"/>
          </a:p>
        </p:txBody>
      </p:sp>
    </p:spTree>
  </p:cSld>
  <p:clrMapOvr>
    <a:masterClrMapping/>
  </p:clrMapOvr>
  <p:transition>
    <p:randomBar dir="vert"/>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3" name="Rectangle 3"/>
          <p:cNvSpPr>
            <a:spLocks noGrp="1" noChangeArrowheads="1"/>
          </p:cNvSpPr>
          <p:nvPr>
            <p:ph idx="1"/>
          </p:nvPr>
        </p:nvSpPr>
        <p:spPr>
          <a:xfrm>
            <a:off x="179388" y="260350"/>
            <a:ext cx="8785225" cy="6408738"/>
          </a:xfrm>
        </p:spPr>
        <p:txBody>
          <a:bodyPr/>
          <a:lstStyle/>
          <a:p>
            <a:pPr algn="ctr" eaLnBrk="1" hangingPunct="1">
              <a:lnSpc>
                <a:spcPct val="80000"/>
              </a:lnSpc>
              <a:buFont typeface="Wingdings" pitchFamily="2" charset="2"/>
              <a:buNone/>
              <a:defRPr/>
            </a:pPr>
            <a:r>
              <a:rPr lang="ar-SA" sz="2800" smtClean="0"/>
              <a:t>ففي حالة دخول المال إلى حيازة الفاعل صدفة كمن يقع خاتم فتاة في حقيبته أو يتعلق ورقة نقدية بثيابه وبعدها يستولي على حيازته، وكذلك فإن الذي يستولي على حيازة مال ضائع بعد أن يجده ولا يتخذ الإجراءات الكفيلة بإيجاد حائزه، لا يمكن مسائلتهم وفقاً لجريمة السرقة لعدم خروج المال من حيازة الحائز بتدخل من قبل الفاعل، وهذا يعد خير دليل على أن المشرع قد رجح كفة النظرية التقليدية</a:t>
            </a:r>
          </a:p>
          <a:p>
            <a:pPr algn="ctr" eaLnBrk="1" hangingPunct="1">
              <a:lnSpc>
                <a:spcPct val="80000"/>
              </a:lnSpc>
              <a:buFont typeface="Wingdings" pitchFamily="2" charset="2"/>
              <a:buNone/>
              <a:defRPr/>
            </a:pPr>
            <a:r>
              <a:rPr lang="ar-SA" sz="2800" smtClean="0"/>
              <a:t>ولكن لو قيمنا هذه الحالات وفقاً لنظرية الحيازة لوجدنا بأنها لا تقبل سوى وصف السرقة، فيد الفاعل على المال الذي يدخل حيازته صدفة أو المال الضائع أو اللقطة ليست سوى يداً عارضة وذلك لعدم تنازل الحائز عن حيازة المال وخروج المال عن سيطرته المادية دون إرادة منه وتمكن الفاعل من إنهاء حيازة سابقة وتكوين حيازة جديدة، فالحائز لم يكن لديه إرادة تغيير الحيازة وإن وضع اليد لم تتم برضاه وإرادته</a:t>
            </a:r>
          </a:p>
          <a:p>
            <a:pPr algn="ctr" eaLnBrk="1" hangingPunct="1">
              <a:lnSpc>
                <a:spcPct val="80000"/>
              </a:lnSpc>
              <a:buFont typeface="Wingdings" pitchFamily="2" charset="2"/>
              <a:buNone/>
              <a:defRPr/>
            </a:pPr>
            <a:r>
              <a:rPr lang="ar-SA" sz="2800" smtClean="0"/>
              <a:t>ولكن كان المشرع موفقاً تماماً حينما منح حالة تسليم المال غلطاً وحالة إستعماله والإنتفاع به دون رضا حائزه وصف جريمة أخرى ولم يمنحها وصف السرقة والسبب يعود إلى إن التسليم غلطاً يؤدي إلى نفي ركن الإختلاس وذلك لوجود إرادة تغيير الحيازة لدى الحائز، أما حالة الإنتفاع فإنه لن يؤدي إلى وقوع السرقة بسبب عدم تغيير الحيازة رغماً عن إرادة الحائز من قبل الفاعل </a:t>
            </a:r>
            <a:endParaRPr lang="en-US" sz="2800" smtClean="0"/>
          </a:p>
        </p:txBody>
      </p:sp>
    </p:spTree>
  </p:cSld>
  <p:clrMapOvr>
    <a:masterClrMapping/>
  </p:clrMapOvr>
  <p:transition>
    <p:randomBar dir="vert"/>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title"/>
          </p:nvPr>
        </p:nvSpPr>
        <p:spPr/>
        <p:txBody>
          <a:bodyPr>
            <a:normAutofit fontScale="90000"/>
          </a:bodyPr>
          <a:lstStyle/>
          <a:p>
            <a:pPr eaLnBrk="1" hangingPunct="1">
              <a:defRPr/>
            </a:pPr>
            <a:r>
              <a:rPr lang="ar-SA" sz="4000" smtClean="0"/>
              <a:t>محل جريمة السرقة</a:t>
            </a:r>
            <a:br>
              <a:rPr lang="ar-SA" sz="4000" smtClean="0"/>
            </a:br>
            <a:r>
              <a:rPr lang="ar-SA" sz="4000" smtClean="0"/>
              <a:t>يجب أن ينصب الفعل على مال منقول</a:t>
            </a:r>
            <a:endParaRPr lang="en-US" sz="4000" smtClean="0"/>
          </a:p>
        </p:txBody>
      </p:sp>
      <p:sp>
        <p:nvSpPr>
          <p:cNvPr id="114691" name="Rectangle 3"/>
          <p:cNvSpPr>
            <a:spLocks noGrp="1" noChangeArrowheads="1"/>
          </p:cNvSpPr>
          <p:nvPr>
            <p:ph idx="1"/>
          </p:nvPr>
        </p:nvSpPr>
        <p:spPr>
          <a:xfrm>
            <a:off x="179388" y="1700213"/>
            <a:ext cx="8785225" cy="4968875"/>
          </a:xfrm>
        </p:spPr>
        <p:txBody>
          <a:bodyPr/>
          <a:lstStyle/>
          <a:p>
            <a:pPr algn="ctr" eaLnBrk="1" hangingPunct="1">
              <a:lnSpc>
                <a:spcPct val="80000"/>
              </a:lnSpc>
              <a:buFont typeface="Wingdings" pitchFamily="2" charset="2"/>
              <a:buNone/>
              <a:defRPr/>
            </a:pPr>
            <a:r>
              <a:rPr lang="ar-SA" sz="2800" smtClean="0"/>
              <a:t>هناك العديد من الأسئلة التي تثار بهذا الصدد</a:t>
            </a:r>
          </a:p>
          <a:p>
            <a:pPr algn="ctr" eaLnBrk="1" hangingPunct="1">
              <a:lnSpc>
                <a:spcPct val="80000"/>
              </a:lnSpc>
              <a:buFont typeface="Wingdings" pitchFamily="2" charset="2"/>
              <a:buNone/>
              <a:defRPr/>
            </a:pPr>
            <a:r>
              <a:rPr lang="ar-SA" sz="2800" smtClean="0"/>
              <a:t>أولاً ماذا يقصد بالمال؟</a:t>
            </a:r>
          </a:p>
          <a:p>
            <a:pPr algn="ctr" eaLnBrk="1" hangingPunct="1">
              <a:lnSpc>
                <a:spcPct val="80000"/>
              </a:lnSpc>
              <a:buFont typeface="Wingdings" pitchFamily="2" charset="2"/>
              <a:buNone/>
              <a:defRPr/>
            </a:pPr>
            <a:r>
              <a:rPr lang="ar-SA" sz="2800" smtClean="0"/>
              <a:t>أي شئ ينطبق عليه صفة المال؟ هل ينصب الإختلاس على الأفكار والآراء والحقوق؟</a:t>
            </a:r>
          </a:p>
          <a:p>
            <a:pPr algn="ctr" eaLnBrk="1" hangingPunct="1">
              <a:lnSpc>
                <a:spcPct val="80000"/>
              </a:lnSpc>
              <a:buFont typeface="Wingdings" pitchFamily="2" charset="2"/>
              <a:buNone/>
              <a:defRPr/>
            </a:pPr>
            <a:r>
              <a:rPr lang="ar-SA" sz="2800" smtClean="0"/>
              <a:t>الفقه متفق على أن المال يطلق على كل شئ ذو كيان مادي يمكن أن يترتب عليه حق عيني بحيث يستطيع صاحبه أن يتسعمله وأن ينتفع به كيفما يشاء وبدون حاجة إلى ترخيص الغير أو وساطته</a:t>
            </a:r>
          </a:p>
          <a:p>
            <a:pPr algn="ctr" eaLnBrk="1" hangingPunct="1">
              <a:lnSpc>
                <a:spcPct val="80000"/>
              </a:lnSpc>
              <a:buFont typeface="Wingdings" pitchFamily="2" charset="2"/>
              <a:buNone/>
              <a:defRPr/>
            </a:pPr>
            <a:r>
              <a:rPr lang="ar-SA" sz="2800" smtClean="0"/>
              <a:t>ولكن السؤال الذي يتوجب الإجابة عنه، ماذا بشأن الأشياء التي تمتلك كياناً مادياً والتي منعت التعامل بها بموجب القانون المدني فهل يصلح أن تكون محلاً لجريمة السرقة؟ ماذا لو أستولى شخص على المخدرات أو على نقود القمار فهل يمكن مسائلته وفقاً للسرقة أم لا؟ فهذه الأشياء منعت من التعامل بها بحكم القانون المدني، وهذا يعني أن القانون المدني ينفي عنها صفة المال وبالتالي لا يمكن لأحد أن يدعي حق الملكية عليها</a:t>
            </a:r>
            <a:endParaRPr lang="en-US" sz="2800" smtClean="0"/>
          </a:p>
        </p:txBody>
      </p:sp>
    </p:spTree>
  </p:cSld>
  <p:clrMapOvr>
    <a:masterClrMapping/>
  </p:clrMapOvr>
  <p:transition>
    <p:randomBar dir="vert"/>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5" name="Rectangle 3"/>
          <p:cNvSpPr>
            <a:spLocks noGrp="1" noChangeArrowheads="1"/>
          </p:cNvSpPr>
          <p:nvPr>
            <p:ph idx="1"/>
          </p:nvPr>
        </p:nvSpPr>
        <p:spPr>
          <a:xfrm>
            <a:off x="468313" y="333375"/>
            <a:ext cx="8229600" cy="6264275"/>
          </a:xfrm>
        </p:spPr>
        <p:txBody>
          <a:bodyPr/>
          <a:lstStyle/>
          <a:p>
            <a:pPr algn="ctr" eaLnBrk="1" hangingPunct="1">
              <a:lnSpc>
                <a:spcPct val="80000"/>
              </a:lnSpc>
              <a:buFont typeface="Wingdings" pitchFamily="2" charset="2"/>
              <a:buNone/>
              <a:defRPr/>
            </a:pPr>
            <a:r>
              <a:rPr lang="ar-SA" sz="2800" smtClean="0"/>
              <a:t>ولكن على الرغم من ذلك فإن هذه الأشياء تمتلك صفة الأموال من وجهة نظر القانون الجنائي على إعتبار أن الدولة يكون لها حقاً عينياً عليها، وهذا الإختلاف بين موقف القانونين يعود إلى وظيفتهما، فالقانون المدني وظيفته تنظيم التعامل بين الأفراد وبالتالي فإنه يرفع صفة المال –لإعتبارات إجتماعية أو أخلاقية- عن بعض الأشياء ولا يبيح التعامل بها، أما القانون الجنائي فوظيفته حماية الحقوق في ذاتها ولو كان الفرد ليس أهلا لإكتسابها وكانت الدولة ذات الصلاحية لإكتسابها</a:t>
            </a:r>
          </a:p>
          <a:p>
            <a:pPr algn="ctr" eaLnBrk="1" hangingPunct="1">
              <a:lnSpc>
                <a:spcPct val="80000"/>
              </a:lnSpc>
              <a:buFont typeface="Wingdings" pitchFamily="2" charset="2"/>
              <a:buNone/>
              <a:defRPr/>
            </a:pPr>
            <a:r>
              <a:rPr lang="ar-SA" sz="2800" smtClean="0">
                <a:solidFill>
                  <a:srgbClr val="F85679"/>
                </a:solidFill>
              </a:rPr>
              <a:t>هناك العديد من الأسئلة التي تتطلب الإجابة في هذا الصدد</a:t>
            </a:r>
          </a:p>
          <a:p>
            <a:pPr algn="ctr" eaLnBrk="1" hangingPunct="1">
              <a:lnSpc>
                <a:spcPct val="80000"/>
              </a:lnSpc>
              <a:buFont typeface="Wingdings" pitchFamily="2" charset="2"/>
              <a:buNone/>
              <a:defRPr/>
            </a:pPr>
            <a:r>
              <a:rPr lang="ar-SA" sz="2800" smtClean="0"/>
              <a:t>ماذا بشأن الطاقة والقوى المحرزة، كالهرباء مثلاً، هل تصبح محلاً للسرقة أم لا؟</a:t>
            </a:r>
          </a:p>
          <a:p>
            <a:pPr algn="ctr" eaLnBrk="1" hangingPunct="1">
              <a:lnSpc>
                <a:spcPct val="80000"/>
              </a:lnSpc>
              <a:buFont typeface="Wingdings" pitchFamily="2" charset="2"/>
              <a:buNone/>
              <a:defRPr/>
            </a:pPr>
            <a:r>
              <a:rPr lang="ar-SA" sz="2800" smtClean="0"/>
              <a:t>بشأن الكهرباء، ماذا لو قام شخص بقطع العداد، هل يعد عمله سرقة، ولماذا؟ ماذا لو قام الشخص نفسه بتأخير عقارب عداد الكهرباء، هل يعد عمله سرقة؟</a:t>
            </a:r>
          </a:p>
          <a:p>
            <a:pPr algn="ctr" eaLnBrk="1" hangingPunct="1">
              <a:lnSpc>
                <a:spcPct val="80000"/>
              </a:lnSpc>
              <a:buFont typeface="Wingdings" pitchFamily="2" charset="2"/>
              <a:buNone/>
              <a:defRPr/>
            </a:pPr>
            <a:r>
              <a:rPr lang="ar-SA" sz="2800" smtClean="0"/>
              <a:t>ماذا لو قامت الجهة المسؤولة بقطع التيار الكهربائي بسبب عدم تسديد الرسوم، ثم قام الشخص الذي قطع الكهرباء عنه بإيصال التيار مرة أخرى دون موافقة الجهة المسؤولة ودون أن يتلاعب بالعداد أو يعطلها؟</a:t>
            </a:r>
            <a:endParaRPr lang="en-US" sz="2800" smtClean="0"/>
          </a:p>
        </p:txBody>
      </p:sp>
    </p:spTree>
  </p:cSld>
  <p:clrMapOvr>
    <a:masterClrMapping/>
  </p:clrMapOvr>
  <p:transition>
    <p:randomBar dir="vert"/>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p:txBody>
          <a:bodyPr>
            <a:normAutofit fontScale="90000"/>
          </a:bodyPr>
          <a:lstStyle/>
          <a:p>
            <a:pPr eaLnBrk="1" hangingPunct="1">
              <a:defRPr/>
            </a:pPr>
            <a:r>
              <a:rPr lang="ar-SA" sz="4000" smtClean="0">
                <a:solidFill>
                  <a:srgbClr val="F85679"/>
                </a:solidFill>
              </a:rPr>
              <a:t>أن يكون محل السرقة منقولاً</a:t>
            </a:r>
            <a:br>
              <a:rPr lang="ar-SA" sz="4000" smtClean="0">
                <a:solidFill>
                  <a:srgbClr val="F85679"/>
                </a:solidFill>
              </a:rPr>
            </a:br>
            <a:r>
              <a:rPr lang="ar-SA" sz="4000" smtClean="0">
                <a:solidFill>
                  <a:srgbClr val="F85679"/>
                </a:solidFill>
              </a:rPr>
              <a:t>لماذا يقتصر محل السرقة على الأموال المنقولة فقط ولا يشمل العقارات؟</a:t>
            </a:r>
            <a:endParaRPr lang="en-US" sz="4000" smtClean="0">
              <a:solidFill>
                <a:srgbClr val="F85679"/>
              </a:solidFill>
            </a:endParaRPr>
          </a:p>
        </p:txBody>
      </p:sp>
      <p:sp>
        <p:nvSpPr>
          <p:cNvPr id="116739" name="Rectangle 3"/>
          <p:cNvSpPr>
            <a:spLocks noGrp="1" noChangeArrowheads="1"/>
          </p:cNvSpPr>
          <p:nvPr>
            <p:ph idx="1"/>
          </p:nvPr>
        </p:nvSpPr>
        <p:spPr/>
        <p:txBody>
          <a:bodyPr/>
          <a:lstStyle/>
          <a:p>
            <a:pPr algn="ctr" eaLnBrk="1" hangingPunct="1">
              <a:lnSpc>
                <a:spcPct val="90000"/>
              </a:lnSpc>
              <a:buFont typeface="Wingdings" pitchFamily="2" charset="2"/>
              <a:buNone/>
              <a:defRPr/>
            </a:pPr>
            <a:r>
              <a:rPr lang="ar-SA" smtClean="0">
                <a:solidFill>
                  <a:schemeClr val="tx2"/>
                </a:solidFill>
              </a:rPr>
              <a:t>الإجابة على هذا السؤال سهل جداً وهو أن المنقولات يسهل وضع اليد عليها ويمكن نقلها بسهولة من مكان إلى آخر وبالتالي سهولة إخفائها والتصرف فيها، ولكن هذا لا ينطبق على العقارات </a:t>
            </a:r>
          </a:p>
          <a:p>
            <a:pPr algn="ctr" eaLnBrk="1" hangingPunct="1">
              <a:lnSpc>
                <a:spcPct val="90000"/>
              </a:lnSpc>
              <a:buFont typeface="Wingdings" pitchFamily="2" charset="2"/>
              <a:buNone/>
              <a:defRPr/>
            </a:pPr>
            <a:r>
              <a:rPr lang="ar-SA" smtClean="0">
                <a:solidFill>
                  <a:schemeClr val="tx2"/>
                </a:solidFill>
              </a:rPr>
              <a:t>وهناك سؤال آخر</a:t>
            </a:r>
          </a:p>
          <a:p>
            <a:pPr algn="ctr" eaLnBrk="1" hangingPunct="1">
              <a:lnSpc>
                <a:spcPct val="90000"/>
              </a:lnSpc>
              <a:buFont typeface="Wingdings" pitchFamily="2" charset="2"/>
              <a:buNone/>
              <a:defRPr/>
            </a:pPr>
            <a:r>
              <a:rPr lang="ar-SA" smtClean="0">
                <a:solidFill>
                  <a:srgbClr val="F51343"/>
                </a:solidFill>
              </a:rPr>
              <a:t>هل يتوجب العودة إلى القانون المدني لتحديد أي الأموال تمتلك صفة المنقولات وأيها تمتلك صفة العقارات؟ أم يتوجب أن ينحو القانون الجنائي منحى مختلفاً عن القانون المدني؟</a:t>
            </a:r>
            <a:endParaRPr lang="en-US" smtClean="0">
              <a:solidFill>
                <a:srgbClr val="F51343"/>
              </a:solidFill>
            </a:endParaRPr>
          </a:p>
        </p:txBody>
      </p:sp>
    </p:spTree>
  </p:cSld>
  <p:clrMapOvr>
    <a:masterClrMapping/>
  </p:clrMapOvr>
  <p:transition>
    <p:randomBar dir="vert"/>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3" name="Rectangle 3"/>
          <p:cNvSpPr>
            <a:spLocks noGrp="1" noChangeArrowheads="1"/>
          </p:cNvSpPr>
          <p:nvPr>
            <p:ph idx="1"/>
          </p:nvPr>
        </p:nvSpPr>
        <p:spPr>
          <a:xfrm>
            <a:off x="179388" y="333375"/>
            <a:ext cx="8640762" cy="6264275"/>
          </a:xfrm>
        </p:spPr>
        <p:txBody>
          <a:bodyPr/>
          <a:lstStyle/>
          <a:p>
            <a:pPr algn="ctr" eaLnBrk="1" hangingPunct="1">
              <a:lnSpc>
                <a:spcPct val="90000"/>
              </a:lnSpc>
              <a:buFont typeface="Wingdings" pitchFamily="2" charset="2"/>
              <a:buNone/>
              <a:defRPr/>
            </a:pPr>
            <a:r>
              <a:rPr lang="ar-SA" smtClean="0">
                <a:solidFill>
                  <a:srgbClr val="F51343"/>
                </a:solidFill>
              </a:rPr>
              <a:t>نص المشرع العراقي صراحة في المادة 439 من قانون العقوبات على أن الإستيلاء على الأشجار والثمار يعد سرقة، والسؤال الذي يطرح نفسه هنا، ماذا لو لم يرد ذكر هذا النوع من الأموال صراحة في المادة، أكان يؤدي ذلك إلى عدم إمكانية مسائلة من يستولي عليها وفقاً لجريمة السرقة؟</a:t>
            </a:r>
          </a:p>
          <a:p>
            <a:pPr algn="ctr" eaLnBrk="1" hangingPunct="1">
              <a:lnSpc>
                <a:spcPct val="90000"/>
              </a:lnSpc>
              <a:buFont typeface="Wingdings" pitchFamily="2" charset="2"/>
              <a:buNone/>
              <a:defRPr/>
            </a:pPr>
            <a:r>
              <a:rPr lang="ar-SA" smtClean="0"/>
              <a:t>العنصر الآخر الذي يتوجب بحثه هو أن يكون المحل مملوكاً لغير الفاعل</a:t>
            </a:r>
          </a:p>
          <a:p>
            <a:pPr algn="ctr" eaLnBrk="1" hangingPunct="1">
              <a:lnSpc>
                <a:spcPct val="90000"/>
              </a:lnSpc>
              <a:buFont typeface="Wingdings" pitchFamily="2" charset="2"/>
              <a:buNone/>
              <a:defRPr/>
            </a:pPr>
            <a:r>
              <a:rPr lang="ar-SA" smtClean="0"/>
              <a:t>هل يشترط معرفة مالك المال؟ أي إذا قام الدليل القاطع على عدم عائدية المال إلى الفاعل هل يكفي لقيام السرقة أم أن هذا غير كافٍ بل يتطلب إثبات هوية المالك؟</a:t>
            </a:r>
          </a:p>
          <a:p>
            <a:pPr algn="ctr" eaLnBrk="1" hangingPunct="1">
              <a:lnSpc>
                <a:spcPct val="90000"/>
              </a:lnSpc>
              <a:buFont typeface="Wingdings" pitchFamily="2" charset="2"/>
              <a:buNone/>
              <a:defRPr/>
            </a:pPr>
            <a:r>
              <a:rPr lang="ar-SA" smtClean="0"/>
              <a:t>على من تقع عبء الإثبات؟</a:t>
            </a:r>
          </a:p>
          <a:p>
            <a:pPr algn="ctr" eaLnBrk="1" hangingPunct="1">
              <a:lnSpc>
                <a:spcPct val="90000"/>
              </a:lnSpc>
              <a:buFont typeface="Wingdings" pitchFamily="2" charset="2"/>
              <a:buNone/>
              <a:defRPr/>
            </a:pPr>
            <a:r>
              <a:rPr lang="ar-SA" smtClean="0"/>
              <a:t>ماذا بشأن البيع المؤجل؟ ماذا لو قام البائع بإرجاع ما باعه بعدما يتبين له بأن المشتري ينوي عدم تسديد الثمن المؤجل؟</a:t>
            </a:r>
            <a:endParaRPr lang="en-US" smtClean="0"/>
          </a:p>
        </p:txBody>
      </p:sp>
    </p:spTree>
  </p:cSld>
  <p:clrMapOvr>
    <a:masterClrMapping/>
  </p:clrMapOvr>
  <p:transition>
    <p:randomBar dir="vert"/>
  </p:transition>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7" name="Rectangle 3"/>
          <p:cNvSpPr>
            <a:spLocks noGrp="1" noChangeArrowheads="1"/>
          </p:cNvSpPr>
          <p:nvPr>
            <p:ph idx="1"/>
          </p:nvPr>
        </p:nvSpPr>
        <p:spPr>
          <a:xfrm>
            <a:off x="179388" y="260350"/>
            <a:ext cx="8785225" cy="6337300"/>
          </a:xfrm>
        </p:spPr>
        <p:txBody>
          <a:bodyPr/>
          <a:lstStyle/>
          <a:p>
            <a:pPr algn="ctr" eaLnBrk="1" hangingPunct="1">
              <a:lnSpc>
                <a:spcPct val="90000"/>
              </a:lnSpc>
              <a:buFont typeface="Wingdings" pitchFamily="2" charset="2"/>
              <a:buNone/>
              <a:defRPr/>
            </a:pPr>
            <a:r>
              <a:rPr lang="ar-SA" dirty="0" smtClean="0"/>
              <a:t>ماذا بشأن الإستيلاء على المال المشاع، كقيام أحد الورثة بالإستيلاء على كل التركة، فهل يعاقب وفقاً للسرقة أم لا؟</a:t>
            </a:r>
          </a:p>
          <a:p>
            <a:pPr algn="ctr" eaLnBrk="1" hangingPunct="1">
              <a:lnSpc>
                <a:spcPct val="90000"/>
              </a:lnSpc>
              <a:buFont typeface="Wingdings" pitchFamily="2" charset="2"/>
              <a:buNone/>
              <a:defRPr/>
            </a:pPr>
            <a:r>
              <a:rPr lang="ar-SA" dirty="0" smtClean="0"/>
              <a:t>ماهو الحكم إذا آل المال المسروق إلى الفاعل بعد حصول قسمة التركة، فهل يمكن مع ذلك معاقبة الفاعل وفقاً للسرقة؟</a:t>
            </a:r>
          </a:p>
          <a:p>
            <a:pPr algn="ctr" eaLnBrk="1" hangingPunct="1">
              <a:lnSpc>
                <a:spcPct val="90000"/>
              </a:lnSpc>
              <a:buFont typeface="Wingdings" pitchFamily="2" charset="2"/>
              <a:buNone/>
              <a:defRPr/>
            </a:pPr>
            <a:r>
              <a:rPr lang="ar-SA" dirty="0" smtClean="0"/>
              <a:t>هل إن الإستيلاء على الأشياء الموجودة مع المتوفي يؤدي إلى وقوع السرقة؟ هل يعد المتوفي شخصاً وبالتالي دوام حقه في التملك؟ ألا يؤدي الموت إلى إنتهاء الشخصية؟</a:t>
            </a:r>
          </a:p>
          <a:p>
            <a:pPr algn="ctr" eaLnBrk="1" hangingPunct="1">
              <a:lnSpc>
                <a:spcPct val="90000"/>
              </a:lnSpc>
              <a:buFont typeface="Wingdings" pitchFamily="2" charset="2"/>
              <a:buNone/>
              <a:defRPr/>
            </a:pPr>
            <a:r>
              <a:rPr lang="ar-SA" dirty="0" smtClean="0"/>
              <a:t>طبعاً الإستيلاء على الأموال المتروكة لا تشكل جريمة السرقة لكونها غير مملوكة لأحد وإن صاحبها قد تنازل عن عنصري الحيازة</a:t>
            </a:r>
          </a:p>
          <a:p>
            <a:pPr algn="ctr" eaLnBrk="1" hangingPunct="1">
              <a:lnSpc>
                <a:spcPct val="90000"/>
              </a:lnSpc>
              <a:buFont typeface="Wingdings" pitchFamily="2" charset="2"/>
              <a:buNone/>
              <a:defRPr/>
            </a:pPr>
            <a:r>
              <a:rPr lang="ar-SA" dirty="0" smtClean="0"/>
              <a:t>ولكن ماذا بشأن الأشياء التي تترك مع المتوفي في المقبرة، فهل يؤدي الإستيلاء على هذه الأشياء إلى وقوع السرقة؟ هل ينطبق عليها وصف الأشياء المتروكة أم أنها لا تزال مملوكة للورثة؟</a:t>
            </a:r>
            <a:endParaRPr lang="en-US" dirty="0" smtClean="0"/>
          </a:p>
        </p:txBody>
      </p:sp>
    </p:spTree>
  </p:cSld>
  <p:clrMapOvr>
    <a:masterClrMapping/>
  </p:clrMapOvr>
  <p:transition>
    <p:randomBar dir="vert"/>
  </p:transition>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1" name="Rectangle 3"/>
          <p:cNvSpPr>
            <a:spLocks noGrp="1" noChangeArrowheads="1"/>
          </p:cNvSpPr>
          <p:nvPr>
            <p:ph idx="1"/>
          </p:nvPr>
        </p:nvSpPr>
        <p:spPr>
          <a:xfrm>
            <a:off x="179388" y="188913"/>
            <a:ext cx="8785225" cy="6480175"/>
          </a:xfrm>
        </p:spPr>
        <p:txBody>
          <a:bodyPr/>
          <a:lstStyle/>
          <a:p>
            <a:pPr algn="ctr" eaLnBrk="1" hangingPunct="1">
              <a:buFont typeface="Wingdings" pitchFamily="2" charset="2"/>
              <a:buNone/>
              <a:defRPr/>
            </a:pPr>
            <a:r>
              <a:rPr lang="ar-SA" smtClean="0"/>
              <a:t>هناك رأيان في هذا الصدد</a:t>
            </a:r>
          </a:p>
          <a:p>
            <a:pPr algn="ctr" eaLnBrk="1" hangingPunct="1">
              <a:defRPr/>
            </a:pPr>
            <a:r>
              <a:rPr lang="ar-SA" smtClean="0"/>
              <a:t>بعض الشراح يعتقد بأن هذه الأشياء يتنازل عنها الورثة وبالتالي فإنها تعد من قبيل الأشياء المتروكة وهذا يعني أن أخذها لا يؤدي إلى وقوع السرقة بإعتبار أن نية هؤلاء تنصرف إلى التنازل عن ملكية هذه الأشياء التي تقبر مع المتوفي وإنها سوف تتلف كالأكفان ولن يخطر ببالهم العودة وإستخارجها من القبر بإعتبار أن عقيدتهم تمنعهم من فعل ذلك</a:t>
            </a:r>
          </a:p>
          <a:p>
            <a:pPr algn="ctr" eaLnBrk="1" hangingPunct="1">
              <a:defRPr/>
            </a:pPr>
            <a:r>
              <a:rPr lang="ar-SA" smtClean="0"/>
              <a:t>ولكن هناك رأي آخر يعتقد بأن الورثة لا يتنازلون عن ملكية هذه الأشياء بل إنها تبقى ضمن ملكيتهم لكونهم خصصوها لغرض سامٍ فيه معنى التقدير والمحبة الخالدة </a:t>
            </a:r>
          </a:p>
          <a:p>
            <a:pPr algn="ctr" eaLnBrk="1" hangingPunct="1">
              <a:buFont typeface="Wingdings" pitchFamily="2" charset="2"/>
              <a:buNone/>
              <a:defRPr/>
            </a:pPr>
            <a:r>
              <a:rPr lang="ar-SA" smtClean="0"/>
              <a:t>أخذ القضاء الفرنسي بهذا الرأي الأخير</a:t>
            </a:r>
          </a:p>
          <a:p>
            <a:pPr algn="ctr" eaLnBrk="1" hangingPunct="1">
              <a:buFont typeface="Wingdings" pitchFamily="2" charset="2"/>
              <a:buNone/>
              <a:defRPr/>
            </a:pPr>
            <a:endParaRPr lang="en-US" smtClean="0"/>
          </a:p>
        </p:txBody>
      </p:sp>
    </p:spTree>
  </p:cSld>
  <p:clrMapOvr>
    <a:masterClrMapping/>
  </p:clrMapOvr>
  <p:transition>
    <p:randomBar dir="vert"/>
  </p:transition>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5" name="Rectangle 3"/>
          <p:cNvSpPr>
            <a:spLocks noGrp="1" noChangeArrowheads="1"/>
          </p:cNvSpPr>
          <p:nvPr>
            <p:ph idx="1"/>
          </p:nvPr>
        </p:nvSpPr>
        <p:spPr>
          <a:xfrm>
            <a:off x="179388" y="188913"/>
            <a:ext cx="8785225" cy="6408737"/>
          </a:xfrm>
        </p:spPr>
        <p:txBody>
          <a:bodyPr/>
          <a:lstStyle/>
          <a:p>
            <a:pPr algn="ctr" eaLnBrk="1" hangingPunct="1">
              <a:buFont typeface="Wingdings" pitchFamily="2" charset="2"/>
              <a:buNone/>
              <a:defRPr/>
            </a:pPr>
            <a:r>
              <a:rPr lang="ar-SA" sz="2800" smtClean="0"/>
              <a:t>الإستيلاء على الآثار التأريخية من قبل صاحب الأرض الذي وجد الآثار فيها هل يؤدي إلى وقوع السرقة أم لا؟</a:t>
            </a:r>
          </a:p>
          <a:p>
            <a:pPr algn="ctr" eaLnBrk="1" hangingPunct="1">
              <a:buFont typeface="Wingdings" pitchFamily="2" charset="2"/>
              <a:buNone/>
              <a:defRPr/>
            </a:pPr>
            <a:r>
              <a:rPr lang="ar-SA" sz="2800" smtClean="0"/>
              <a:t>ماذا بشأن الكنز؟</a:t>
            </a:r>
          </a:p>
          <a:p>
            <a:pPr algn="ctr" eaLnBrk="1" hangingPunct="1">
              <a:buFont typeface="Wingdings" pitchFamily="2" charset="2"/>
              <a:buNone/>
              <a:defRPr/>
            </a:pPr>
            <a:r>
              <a:rPr lang="ar-SA" sz="2800" smtClean="0"/>
              <a:t>إستيلاء الدائن على أموال مدينه بدون رضاه هل يكون جريمة السرقة أم لا؟ </a:t>
            </a:r>
          </a:p>
          <a:p>
            <a:pPr algn="ctr" eaLnBrk="1" hangingPunct="1">
              <a:buFont typeface="Wingdings" pitchFamily="2" charset="2"/>
              <a:buNone/>
              <a:defRPr/>
            </a:pPr>
            <a:r>
              <a:rPr lang="ar-SA" sz="2800" smtClean="0"/>
              <a:t>ماذا لو كان ما أخذه يعادل قيمة الدين تماماً؟</a:t>
            </a:r>
          </a:p>
          <a:p>
            <a:pPr algn="ctr" eaLnBrk="1" hangingPunct="1">
              <a:buFont typeface="Wingdings" pitchFamily="2" charset="2"/>
              <a:buNone/>
              <a:defRPr/>
            </a:pPr>
            <a:r>
              <a:rPr lang="ar-SA" sz="2800" smtClean="0"/>
              <a:t>الركن المعنوي</a:t>
            </a:r>
          </a:p>
          <a:p>
            <a:pPr algn="ctr" eaLnBrk="1" hangingPunct="1">
              <a:buFontTx/>
              <a:buChar char="-"/>
              <a:defRPr/>
            </a:pPr>
            <a:r>
              <a:rPr lang="ar-SA" sz="2800" smtClean="0"/>
              <a:t>القصد العام</a:t>
            </a:r>
          </a:p>
          <a:p>
            <a:pPr algn="ctr" eaLnBrk="1" hangingPunct="1">
              <a:buFontTx/>
              <a:buChar char="-"/>
              <a:defRPr/>
            </a:pPr>
            <a:r>
              <a:rPr lang="ar-SA" sz="2800" smtClean="0"/>
              <a:t>القصد الخاص</a:t>
            </a:r>
          </a:p>
          <a:p>
            <a:pPr algn="ctr" eaLnBrk="1" hangingPunct="1">
              <a:buFontTx/>
              <a:buNone/>
              <a:defRPr/>
            </a:pPr>
            <a:r>
              <a:rPr lang="ar-SA" sz="2800" smtClean="0"/>
              <a:t>يتوجب أن يحيط الفاعل علماً بأن الفعل الذي يرتكبه يؤدي إلى تغيير حيازة مال منقول وأن هذا المال مملوك للغير وإنه لا يحق له أن يستولي على حيازته وإن إستيلاءه على المال بخلاف رضا الحائز</a:t>
            </a:r>
          </a:p>
          <a:p>
            <a:pPr algn="ctr" eaLnBrk="1" hangingPunct="1">
              <a:buFontTx/>
              <a:buNone/>
              <a:defRPr/>
            </a:pPr>
            <a:r>
              <a:rPr lang="ar-SA" sz="2800" smtClean="0"/>
              <a:t>فإن وقع الفاعل في الغلط حول عنصر من هذه العناصر فإن هذا الغلط يكون غلطاً جوهرياً وبالتالي يؤدي إلى إنتفاء الركن المعنوي</a:t>
            </a:r>
            <a:endParaRPr lang="en-US" sz="2800" smtClean="0"/>
          </a:p>
        </p:txBody>
      </p:sp>
    </p:spTree>
  </p:cSld>
  <p:clrMapOvr>
    <a:masterClrMapping/>
  </p:clrMapOvr>
  <p:transition>
    <p:randomBar dir="vert"/>
  </p:transition>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9" name="Rectangle 3"/>
          <p:cNvSpPr>
            <a:spLocks noGrp="1" noChangeArrowheads="1"/>
          </p:cNvSpPr>
          <p:nvPr>
            <p:ph idx="1"/>
          </p:nvPr>
        </p:nvSpPr>
        <p:spPr>
          <a:xfrm>
            <a:off x="179388" y="260350"/>
            <a:ext cx="8713787" cy="6408738"/>
          </a:xfrm>
        </p:spPr>
        <p:txBody>
          <a:bodyPr/>
          <a:lstStyle/>
          <a:p>
            <a:pPr algn="ctr" eaLnBrk="1" hangingPunct="1">
              <a:buFont typeface="Wingdings" pitchFamily="2" charset="2"/>
              <a:buNone/>
              <a:defRPr/>
            </a:pPr>
            <a:r>
              <a:rPr lang="ar-SA" sz="2800" smtClean="0"/>
              <a:t>القصد الخاص</a:t>
            </a:r>
          </a:p>
          <a:p>
            <a:pPr algn="ctr" eaLnBrk="1" hangingPunct="1">
              <a:buFont typeface="Wingdings" pitchFamily="2" charset="2"/>
              <a:buNone/>
              <a:defRPr/>
            </a:pPr>
            <a:r>
              <a:rPr lang="ar-SA" sz="2800" smtClean="0"/>
              <a:t>إن القصد العام غير كافٍ لمسائلة الفاعل وفقاً لجريمة السرقة لأن الغرض من إرتكاب الجريمة يعد ركناً في هذه الجريمة والغرض هو تملك المال المستولى عليه</a:t>
            </a:r>
          </a:p>
          <a:p>
            <a:pPr algn="ctr" eaLnBrk="1" hangingPunct="1">
              <a:buFont typeface="Wingdings" pitchFamily="2" charset="2"/>
              <a:buNone/>
              <a:defRPr/>
            </a:pPr>
            <a:r>
              <a:rPr lang="ar-SA" sz="2800" smtClean="0"/>
              <a:t>فالتملك يعد الغرض القريب من إرتكاب هذه الجريمة وهذا هو المقصود من القصد الخاص لأن الغرض البعيد الذي هو بالأساس الباعث الدافع على إرتكاب الجريمة لا علاقة له بهذه الجريمة لأن الباعث وفقاً للقواعد العامة لا يدخل ضمن الأركان المكونة للجريمة بصورة عامة</a:t>
            </a:r>
          </a:p>
          <a:p>
            <a:pPr algn="ctr" eaLnBrk="1" hangingPunct="1">
              <a:buFont typeface="Wingdings" pitchFamily="2" charset="2"/>
              <a:buNone/>
              <a:defRPr/>
            </a:pPr>
            <a:r>
              <a:rPr lang="ar-SA" sz="2800" smtClean="0"/>
              <a:t>ولكن في هذا الصدد هناك حالات تثير العديد من التساؤلات التي تتطلب الإجابة عليها</a:t>
            </a:r>
          </a:p>
          <a:p>
            <a:pPr algn="ctr" eaLnBrk="1" hangingPunct="1">
              <a:buFont typeface="Wingdings" pitchFamily="2" charset="2"/>
              <a:buNone/>
              <a:defRPr/>
            </a:pPr>
            <a:r>
              <a:rPr lang="ar-SA" sz="2800" smtClean="0"/>
              <a:t>من بين هذه الحالات حالة الإستيلاء على المال بهدف المزاح، فهل يشكل السرقة؟</a:t>
            </a:r>
          </a:p>
          <a:p>
            <a:pPr algn="ctr" eaLnBrk="1" hangingPunct="1">
              <a:buFont typeface="Wingdings" pitchFamily="2" charset="2"/>
              <a:buNone/>
              <a:defRPr/>
            </a:pPr>
            <a:r>
              <a:rPr lang="ar-SA" sz="2800" smtClean="0"/>
              <a:t>ماذا بشأن الدائن الذي يستولي على مال مدينه لكي يحتفظ به كظمان لدينه؟</a:t>
            </a:r>
          </a:p>
          <a:p>
            <a:pPr algn="ctr" eaLnBrk="1" hangingPunct="1">
              <a:buFont typeface="Wingdings" pitchFamily="2" charset="2"/>
              <a:buNone/>
              <a:defRPr/>
            </a:pPr>
            <a:endParaRPr lang="en-US" sz="2800" smtClean="0"/>
          </a:p>
        </p:txBody>
      </p:sp>
    </p:spTree>
  </p:cSld>
  <p:clrMapOvr>
    <a:masterClrMapping/>
  </p:clrMapOvr>
  <p:transition>
    <p:randomBar dir="vert"/>
  </p:transition>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p:txBody>
          <a:bodyPr/>
          <a:lstStyle/>
          <a:p>
            <a:pPr eaLnBrk="1" hangingPunct="1">
              <a:defRPr/>
            </a:pPr>
            <a:r>
              <a:rPr lang="ar-SA" smtClean="0">
                <a:solidFill>
                  <a:schemeClr val="tx1"/>
                </a:solidFill>
              </a:rPr>
              <a:t>الشروع في السرقة</a:t>
            </a:r>
            <a:endParaRPr lang="en-US" smtClean="0">
              <a:solidFill>
                <a:schemeClr val="tx1"/>
              </a:solidFill>
            </a:endParaRPr>
          </a:p>
        </p:txBody>
      </p:sp>
      <p:sp>
        <p:nvSpPr>
          <p:cNvPr id="122883" name="Rectangle 3"/>
          <p:cNvSpPr>
            <a:spLocks noGrp="1" noChangeArrowheads="1"/>
          </p:cNvSpPr>
          <p:nvPr>
            <p:ph idx="1"/>
          </p:nvPr>
        </p:nvSpPr>
        <p:spPr/>
        <p:txBody>
          <a:bodyPr/>
          <a:lstStyle/>
          <a:p>
            <a:pPr algn="ctr" eaLnBrk="1" hangingPunct="1">
              <a:buFont typeface="Wingdings" pitchFamily="2" charset="2"/>
              <a:buNone/>
              <a:defRPr/>
            </a:pPr>
            <a:r>
              <a:rPr lang="ar-SA" smtClean="0"/>
              <a:t>متى تعد جريمة السرقة جريمة تامة؟ هل لدى خروج المال من حيازة الحائز أم لدى دخوله إلى حيازة الفاعل؟</a:t>
            </a:r>
          </a:p>
          <a:p>
            <a:pPr algn="ctr" eaLnBrk="1" hangingPunct="1">
              <a:buFont typeface="Wingdings" pitchFamily="2" charset="2"/>
              <a:buNone/>
              <a:defRPr/>
            </a:pPr>
            <a:endParaRPr lang="ar-SA" smtClean="0"/>
          </a:p>
          <a:p>
            <a:pPr algn="ctr" eaLnBrk="1" hangingPunct="1">
              <a:buFont typeface="Wingdings" pitchFamily="2" charset="2"/>
              <a:buNone/>
              <a:defRPr/>
            </a:pPr>
            <a:r>
              <a:rPr lang="ar-SA" smtClean="0"/>
              <a:t>متى يتوجب إعادة المال إلى الحائز لكي يمكن إعفاء الفاعل من العقاب؟</a:t>
            </a:r>
          </a:p>
          <a:p>
            <a:pPr algn="ctr" eaLnBrk="1" hangingPunct="1">
              <a:buFont typeface="Wingdings" pitchFamily="2" charset="2"/>
              <a:buNone/>
              <a:defRPr/>
            </a:pPr>
            <a:endParaRPr lang="en-US" smtClean="0"/>
          </a:p>
        </p:txBody>
      </p:sp>
    </p:spTree>
  </p:cSld>
  <p:clrMapOvr>
    <a:masterClrMapping/>
  </p:clrMapOvr>
  <p:transition>
    <p:randomBar dir="ver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457200" y="785795"/>
          <a:ext cx="8229600" cy="55388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graphicEl>
                                              <a:dgm id="{1A79112F-1435-43E4-9C0E-0372E68FA73B}"/>
                                            </p:graphicEl>
                                          </p:spTgt>
                                        </p:tgtEl>
                                        <p:attrNameLst>
                                          <p:attrName>style.visibility</p:attrName>
                                        </p:attrNameLst>
                                      </p:cBhvr>
                                      <p:to>
                                        <p:strVal val="visible"/>
                                      </p:to>
                                    </p:set>
                                    <p:anim calcmode="lin" valueType="num">
                                      <p:cBhvr additive="base">
                                        <p:cTn id="7" dur="500" fill="hold"/>
                                        <p:tgtEl>
                                          <p:spTgt spid="5">
                                            <p:graphicEl>
                                              <a:dgm id="{1A79112F-1435-43E4-9C0E-0372E68FA73B}"/>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graphicEl>
                                              <a:dgm id="{1A79112F-1435-43E4-9C0E-0372E68FA73B}"/>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graphicEl>
                                              <a:dgm id="{9EA6ACEF-8FA9-44A6-B65A-B77B6D8A38D9}"/>
                                            </p:graphicEl>
                                          </p:spTgt>
                                        </p:tgtEl>
                                        <p:attrNameLst>
                                          <p:attrName>style.visibility</p:attrName>
                                        </p:attrNameLst>
                                      </p:cBhvr>
                                      <p:to>
                                        <p:strVal val="visible"/>
                                      </p:to>
                                    </p:set>
                                    <p:anim calcmode="lin" valueType="num">
                                      <p:cBhvr additive="base">
                                        <p:cTn id="13" dur="500" fill="hold"/>
                                        <p:tgtEl>
                                          <p:spTgt spid="5">
                                            <p:graphicEl>
                                              <a:dgm id="{9EA6ACEF-8FA9-44A6-B65A-B77B6D8A38D9}"/>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graphicEl>
                                              <a:dgm id="{9EA6ACEF-8FA9-44A6-B65A-B77B6D8A38D9}"/>
                                            </p:graphic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graphicEl>
                                              <a:dgm id="{D3484257-C14A-47AF-B512-32C9F08C3753}"/>
                                            </p:graphicEl>
                                          </p:spTgt>
                                        </p:tgtEl>
                                        <p:attrNameLst>
                                          <p:attrName>style.visibility</p:attrName>
                                        </p:attrNameLst>
                                      </p:cBhvr>
                                      <p:to>
                                        <p:strVal val="visible"/>
                                      </p:to>
                                    </p:set>
                                    <p:anim calcmode="lin" valueType="num">
                                      <p:cBhvr additive="base">
                                        <p:cTn id="19" dur="500" fill="hold"/>
                                        <p:tgtEl>
                                          <p:spTgt spid="5">
                                            <p:graphicEl>
                                              <a:dgm id="{D3484257-C14A-47AF-B512-32C9F08C3753}"/>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graphicEl>
                                              <a:dgm id="{D3484257-C14A-47AF-B512-32C9F08C3753}"/>
                                            </p:graphic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graphicEl>
                                              <a:dgm id="{E314AE6B-45B1-46D3-949B-B0920D5D50E9}"/>
                                            </p:graphicEl>
                                          </p:spTgt>
                                        </p:tgtEl>
                                        <p:attrNameLst>
                                          <p:attrName>style.visibility</p:attrName>
                                        </p:attrNameLst>
                                      </p:cBhvr>
                                      <p:to>
                                        <p:strVal val="visible"/>
                                      </p:to>
                                    </p:set>
                                    <p:anim calcmode="lin" valueType="num">
                                      <p:cBhvr additive="base">
                                        <p:cTn id="25" dur="500" fill="hold"/>
                                        <p:tgtEl>
                                          <p:spTgt spid="5">
                                            <p:graphicEl>
                                              <a:dgm id="{E314AE6B-45B1-46D3-949B-B0920D5D50E9}"/>
                                            </p:graphic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graphicEl>
                                              <a:dgm id="{E314AE6B-45B1-46D3-949B-B0920D5D50E9}"/>
                                            </p:graphic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graphicEl>
                                              <a:dgm id="{20BE8FBF-335B-4AD2-AEA3-FB5D4584BCB3}"/>
                                            </p:graphicEl>
                                          </p:spTgt>
                                        </p:tgtEl>
                                        <p:attrNameLst>
                                          <p:attrName>style.visibility</p:attrName>
                                        </p:attrNameLst>
                                      </p:cBhvr>
                                      <p:to>
                                        <p:strVal val="visible"/>
                                      </p:to>
                                    </p:set>
                                    <p:anim calcmode="lin" valueType="num">
                                      <p:cBhvr additive="base">
                                        <p:cTn id="31" dur="500" fill="hold"/>
                                        <p:tgtEl>
                                          <p:spTgt spid="5">
                                            <p:graphicEl>
                                              <a:dgm id="{20BE8FBF-335B-4AD2-AEA3-FB5D4584BCB3}"/>
                                            </p:graphic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graphicEl>
                                              <a:dgm id="{20BE8FBF-335B-4AD2-AEA3-FB5D4584BCB3}"/>
                                            </p:graphic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graphicEl>
                                              <a:dgm id="{825B5AE3-A94E-4F5D-8CEB-C412D7C9A0A1}"/>
                                            </p:graphicEl>
                                          </p:spTgt>
                                        </p:tgtEl>
                                        <p:attrNameLst>
                                          <p:attrName>style.visibility</p:attrName>
                                        </p:attrNameLst>
                                      </p:cBhvr>
                                      <p:to>
                                        <p:strVal val="visible"/>
                                      </p:to>
                                    </p:set>
                                    <p:anim calcmode="lin" valueType="num">
                                      <p:cBhvr additive="base">
                                        <p:cTn id="37" dur="500" fill="hold"/>
                                        <p:tgtEl>
                                          <p:spTgt spid="5">
                                            <p:graphicEl>
                                              <a:dgm id="{825B5AE3-A94E-4F5D-8CEB-C412D7C9A0A1}"/>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graphicEl>
                                              <a:dgm id="{825B5AE3-A94E-4F5D-8CEB-C412D7C9A0A1}"/>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lvlOne"/>
        </p:bldSub>
      </p:bldGraphic>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p:txBody>
          <a:bodyPr>
            <a:normAutofit fontScale="90000"/>
          </a:bodyPr>
          <a:lstStyle/>
          <a:p>
            <a:pPr eaLnBrk="1" hangingPunct="1">
              <a:defRPr/>
            </a:pPr>
            <a:r>
              <a:rPr lang="ar-SA" sz="4000" smtClean="0"/>
              <a:t>الجرائم الواقعة على المصلحة العامة</a:t>
            </a:r>
            <a:br>
              <a:rPr lang="ar-SA" sz="4000" smtClean="0"/>
            </a:br>
            <a:r>
              <a:rPr lang="ar-SA" sz="4000" smtClean="0"/>
              <a:t>الجرائم الواقعة على الثقة العامة</a:t>
            </a:r>
            <a:br>
              <a:rPr lang="ar-SA" sz="4000" smtClean="0"/>
            </a:br>
            <a:r>
              <a:rPr lang="ar-SA" sz="4000" smtClean="0"/>
              <a:t>جرائم مخالفة واجبات الوظيفة</a:t>
            </a:r>
            <a:endParaRPr lang="en-US" sz="4000" smtClean="0"/>
          </a:p>
        </p:txBody>
      </p:sp>
      <p:sp>
        <p:nvSpPr>
          <p:cNvPr id="123907" name="Rectangle 3"/>
          <p:cNvSpPr>
            <a:spLocks noGrp="1" noChangeArrowheads="1"/>
          </p:cNvSpPr>
          <p:nvPr>
            <p:ph idx="1"/>
          </p:nvPr>
        </p:nvSpPr>
        <p:spPr/>
        <p:txBody>
          <a:bodyPr/>
          <a:lstStyle/>
          <a:p>
            <a:pPr algn="ctr" eaLnBrk="1" hangingPunct="1">
              <a:buFont typeface="Wingdings" pitchFamily="2" charset="2"/>
              <a:buNone/>
              <a:defRPr/>
            </a:pPr>
            <a:r>
              <a:rPr lang="ar-SA" smtClean="0"/>
              <a:t>أولاً- نتناول الجرائم الواقعة على الثقة العامة وهي تشمل:</a:t>
            </a:r>
          </a:p>
          <a:p>
            <a:pPr algn="ctr" eaLnBrk="1" hangingPunct="1">
              <a:buFont typeface="Wingdings" pitchFamily="2" charset="2"/>
              <a:buNone/>
              <a:defRPr/>
            </a:pPr>
            <a:r>
              <a:rPr lang="ar-SA" smtClean="0"/>
              <a:t>1- جرائم تقليد وتزوير الأختام والعلامات والدمغات</a:t>
            </a:r>
          </a:p>
          <a:p>
            <a:pPr algn="ctr" eaLnBrk="1" hangingPunct="1">
              <a:buFont typeface="Wingdings" pitchFamily="2" charset="2"/>
              <a:buNone/>
              <a:defRPr/>
            </a:pPr>
            <a:r>
              <a:rPr lang="ar-SA" smtClean="0"/>
              <a:t>2- جرائم تزييف العملة</a:t>
            </a:r>
          </a:p>
          <a:p>
            <a:pPr algn="ctr" eaLnBrk="1" hangingPunct="1">
              <a:buFont typeface="Wingdings" pitchFamily="2" charset="2"/>
              <a:buNone/>
              <a:defRPr/>
            </a:pPr>
            <a:r>
              <a:rPr lang="ar-SA" smtClean="0"/>
              <a:t>3- جرائم تزوير المحررات</a:t>
            </a:r>
          </a:p>
          <a:p>
            <a:pPr algn="ctr" eaLnBrk="1" hangingPunct="1">
              <a:buFont typeface="Wingdings" pitchFamily="2" charset="2"/>
              <a:buNone/>
              <a:defRPr/>
            </a:pPr>
            <a:r>
              <a:rPr lang="ar-SA" smtClean="0"/>
              <a:t>ثانياً- نتناول جرائم مخالفة واجبات الوظيفة وتشمل:</a:t>
            </a:r>
          </a:p>
          <a:p>
            <a:pPr algn="ctr" eaLnBrk="1" hangingPunct="1">
              <a:buFont typeface="Wingdings" pitchFamily="2" charset="2"/>
              <a:buNone/>
              <a:defRPr/>
            </a:pPr>
            <a:r>
              <a:rPr lang="ar-SA" smtClean="0"/>
              <a:t>1- جريمة الرشوة</a:t>
            </a:r>
          </a:p>
          <a:p>
            <a:pPr algn="ctr" eaLnBrk="1" hangingPunct="1">
              <a:buFont typeface="Wingdings" pitchFamily="2" charset="2"/>
              <a:buNone/>
              <a:defRPr/>
            </a:pPr>
            <a:r>
              <a:rPr lang="ar-SA" smtClean="0"/>
              <a:t>2- جريمة الإختلاس</a:t>
            </a:r>
            <a:endParaRPr lang="en-US" smtClean="0"/>
          </a:p>
        </p:txBody>
      </p:sp>
    </p:spTree>
  </p:cSld>
  <p:clrMapOvr>
    <a:masterClrMapping/>
  </p:clrMapOvr>
  <p:transition>
    <p:randomBar dir="vert"/>
  </p:transition>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p:txBody>
          <a:bodyPr/>
          <a:lstStyle/>
          <a:p>
            <a:pPr eaLnBrk="1" hangingPunct="1">
              <a:defRPr/>
            </a:pPr>
            <a:r>
              <a:rPr lang="ar-SA" smtClean="0"/>
              <a:t>جرائم التقليد والتزوير</a:t>
            </a:r>
            <a:endParaRPr lang="en-US" smtClean="0"/>
          </a:p>
        </p:txBody>
      </p:sp>
      <p:sp>
        <p:nvSpPr>
          <p:cNvPr id="124931" name="Rectangle 3"/>
          <p:cNvSpPr>
            <a:spLocks noGrp="1" noChangeArrowheads="1"/>
          </p:cNvSpPr>
          <p:nvPr>
            <p:ph idx="1"/>
          </p:nvPr>
        </p:nvSpPr>
        <p:spPr/>
        <p:txBody>
          <a:bodyPr/>
          <a:lstStyle/>
          <a:p>
            <a:pPr algn="ctr" eaLnBrk="1" hangingPunct="1">
              <a:lnSpc>
                <a:spcPct val="90000"/>
              </a:lnSpc>
              <a:buFont typeface="Wingdings" pitchFamily="2" charset="2"/>
              <a:buNone/>
              <a:defRPr/>
            </a:pPr>
            <a:r>
              <a:rPr lang="ar-SA" smtClean="0"/>
              <a:t>تتضمن هذا النوع من الجرائم العديد من الأركان والعناصر المشتركة، فهذه الجرائم تتحقق من خلال إرتكاب فعلي التقليد والتزوير ويدخل الغرض من إرتكابها ضمن الأركان المكونة لها، فلا وجود لهذه الجرائم إلا إذا أرتكبت بغرض إستعمالها من أجل الحصول على الغرض المعد من أجله محل الجريمة</a:t>
            </a:r>
          </a:p>
          <a:p>
            <a:pPr algn="ctr" eaLnBrk="1" hangingPunct="1">
              <a:lnSpc>
                <a:spcPct val="90000"/>
              </a:lnSpc>
              <a:buFont typeface="Wingdings" pitchFamily="2" charset="2"/>
              <a:buNone/>
              <a:defRPr/>
            </a:pPr>
            <a:r>
              <a:rPr lang="ar-SA" smtClean="0"/>
              <a:t>ويعد محل الجريمة معيار الإختلاف بينها</a:t>
            </a:r>
          </a:p>
          <a:p>
            <a:pPr algn="ctr" eaLnBrk="1" hangingPunct="1">
              <a:lnSpc>
                <a:spcPct val="90000"/>
              </a:lnSpc>
              <a:buFont typeface="Wingdings" pitchFamily="2" charset="2"/>
              <a:buNone/>
              <a:defRPr/>
            </a:pPr>
            <a:r>
              <a:rPr lang="ar-SA" smtClean="0"/>
              <a:t>وسوف نقوم أولاً ببيان محل هذه الجرائم من أجل التمكن من معرفة أوجه الإختلاف بين هذه الجرائم </a:t>
            </a:r>
            <a:endParaRPr lang="en-US" smtClean="0"/>
          </a:p>
        </p:txBody>
      </p:sp>
    </p:spTree>
  </p:cSld>
  <p:clrMapOvr>
    <a:masterClrMapping/>
  </p:clrMapOvr>
  <p:transition>
    <p:randomBar dir="vert"/>
  </p:transition>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p:txBody>
          <a:bodyPr>
            <a:normAutofit fontScale="90000"/>
          </a:bodyPr>
          <a:lstStyle/>
          <a:p>
            <a:pPr eaLnBrk="1" hangingPunct="1">
              <a:defRPr/>
            </a:pPr>
            <a:r>
              <a:rPr lang="ar-SA" sz="4000" smtClean="0"/>
              <a:t>جريمة تقليد وتزوير الأختام والعلامات والطوابع </a:t>
            </a:r>
            <a:br>
              <a:rPr lang="ar-SA" sz="4000" smtClean="0"/>
            </a:br>
            <a:r>
              <a:rPr lang="ar-SA" sz="4000" smtClean="0"/>
              <a:t>محل الجريمة</a:t>
            </a:r>
            <a:endParaRPr lang="en-US" sz="4000" smtClean="0"/>
          </a:p>
        </p:txBody>
      </p:sp>
      <p:sp>
        <p:nvSpPr>
          <p:cNvPr id="125955" name="Rectangle 3"/>
          <p:cNvSpPr>
            <a:spLocks noGrp="1" noChangeArrowheads="1"/>
          </p:cNvSpPr>
          <p:nvPr>
            <p:ph idx="1"/>
          </p:nvPr>
        </p:nvSpPr>
        <p:spPr/>
        <p:txBody>
          <a:bodyPr/>
          <a:lstStyle/>
          <a:p>
            <a:pPr algn="ctr" eaLnBrk="1" hangingPunct="1">
              <a:buFont typeface="Wingdings" pitchFamily="2" charset="2"/>
              <a:buNone/>
              <a:defRPr/>
            </a:pPr>
            <a:r>
              <a:rPr lang="ar-SA" smtClean="0"/>
              <a:t>خاتم الدولة: يقصد به الخاتم الرسمي الكبير الذي يحمل شعارها ويوضع على المحررات التي تربط الدولة كالمعاهدات والقوانين والمراسيم، وسواء أن ينصب التقليد أو التزوير على آلة الخاتم أو على أثرها المنطبع وسواء كذلك أن يتعلق الفعل بالخاتم الحالي للدولة أو بخاتم سابق لها أو بإمضاء أو خاتم الرئيس الحالي للدولة أو رئيس أو ملك سابق إذا نسب المحرر الذي تضمن الخاتم أو الإمضاء المقلد أو المزور إلى العهد الذي كانت له فيه قوة إلزام الدولة</a:t>
            </a:r>
            <a:endParaRPr lang="en-US" smtClean="0"/>
          </a:p>
        </p:txBody>
      </p:sp>
    </p:spTree>
  </p:cSld>
  <p:clrMapOvr>
    <a:masterClrMapping/>
  </p:clrMapOvr>
  <p:transition>
    <p:randomBar dir="vert"/>
  </p:transition>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9" name="Rectangle 3"/>
          <p:cNvSpPr>
            <a:spLocks noGrp="1" noChangeArrowheads="1"/>
          </p:cNvSpPr>
          <p:nvPr>
            <p:ph idx="1"/>
          </p:nvPr>
        </p:nvSpPr>
        <p:spPr>
          <a:xfrm>
            <a:off x="457200" y="260350"/>
            <a:ext cx="8229600" cy="6264275"/>
          </a:xfrm>
        </p:spPr>
        <p:txBody>
          <a:bodyPr/>
          <a:lstStyle/>
          <a:p>
            <a:pPr algn="ctr" eaLnBrk="1" hangingPunct="1">
              <a:lnSpc>
                <a:spcPct val="90000"/>
              </a:lnSpc>
              <a:buFont typeface="Wingdings" pitchFamily="2" charset="2"/>
              <a:buNone/>
              <a:defRPr/>
            </a:pPr>
            <a:r>
              <a:rPr lang="ar-SA" sz="2800" smtClean="0"/>
              <a:t>أختام الحكومة أو الجهات التابع لها يقصد بها أختام كافة الجهات التي تتبع الحكومة وتمارس جزءً من السلطالت العامة ويحافظ الختم بصفته الرسمية حتى وإن عهدت الحكومة بإستعمالها إلى جهة خاصة </a:t>
            </a:r>
          </a:p>
          <a:p>
            <a:pPr algn="ctr" eaLnBrk="1" hangingPunct="1">
              <a:lnSpc>
                <a:spcPct val="90000"/>
              </a:lnSpc>
              <a:buFont typeface="Wingdings" pitchFamily="2" charset="2"/>
              <a:buNone/>
              <a:defRPr/>
            </a:pPr>
            <a:r>
              <a:rPr lang="ar-SA" sz="2800" smtClean="0"/>
              <a:t>ويلعب الختم دوراً هاماً من حيث أنه يمنح الثقة بالمحرر الذي يوضع عليه ويدل على أنه محرر صحيح وصادر بمعرفة وموافقة الجهة التي يسند المحرر إليها</a:t>
            </a:r>
          </a:p>
          <a:p>
            <a:pPr algn="ctr" eaLnBrk="1" hangingPunct="1">
              <a:lnSpc>
                <a:spcPct val="90000"/>
              </a:lnSpc>
              <a:buFont typeface="Wingdings" pitchFamily="2" charset="2"/>
              <a:buNone/>
              <a:defRPr/>
            </a:pPr>
            <a:r>
              <a:rPr lang="ar-SA" sz="2800" smtClean="0"/>
              <a:t>ويقصد بالعلامات الرموز التي تعد شعاراً لإحدى الجهات الحكومية وهي كذلك دليل على نسبة الشئ الذي يتضمن العلامة إلى الجهة التي يتصل نشاطاتها بمضمون الشعار ومن أجل فإنه لا يعد من قبيل العلامات الشارات التي يحملها رجال الشرطة وكذلك الأعلام والعلامات التي تستخدم لأغراض الزينة</a:t>
            </a:r>
          </a:p>
          <a:p>
            <a:pPr algn="ctr" eaLnBrk="1" hangingPunct="1">
              <a:lnSpc>
                <a:spcPct val="90000"/>
              </a:lnSpc>
              <a:buFont typeface="Wingdings" pitchFamily="2" charset="2"/>
              <a:buNone/>
              <a:defRPr/>
            </a:pPr>
            <a:r>
              <a:rPr lang="ar-SA" sz="2800" smtClean="0"/>
              <a:t>أما الطابع فهو دليل على تسديد الرسوم المستحقة التي يتطلبها المعاملات الرسمية</a:t>
            </a:r>
          </a:p>
          <a:p>
            <a:pPr algn="ctr" eaLnBrk="1" hangingPunct="1">
              <a:lnSpc>
                <a:spcPct val="90000"/>
              </a:lnSpc>
              <a:buFont typeface="Wingdings" pitchFamily="2" charset="2"/>
              <a:buNone/>
              <a:defRPr/>
            </a:pPr>
            <a:r>
              <a:rPr lang="ar-SA" sz="2800" smtClean="0"/>
              <a:t>يراد بالتمغة الطابع الذي تحمله بعض الأوراق الرسمية تأكيداً لصفتها وضماناً لصدورها عن الدولة</a:t>
            </a:r>
          </a:p>
          <a:p>
            <a:pPr algn="ctr" eaLnBrk="1" hangingPunct="1">
              <a:lnSpc>
                <a:spcPct val="90000"/>
              </a:lnSpc>
              <a:buFont typeface="Wingdings" pitchFamily="2" charset="2"/>
              <a:buNone/>
              <a:defRPr/>
            </a:pPr>
            <a:endParaRPr lang="en-US" sz="2800" smtClean="0"/>
          </a:p>
        </p:txBody>
      </p:sp>
    </p:spTree>
  </p:cSld>
  <p:clrMapOvr>
    <a:masterClrMapping/>
  </p:clrMapOvr>
  <p:transition>
    <p:randomBar dir="vert"/>
  </p:transition>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3" name="Rectangle 3"/>
          <p:cNvSpPr>
            <a:spLocks noGrp="1" noChangeArrowheads="1"/>
          </p:cNvSpPr>
          <p:nvPr>
            <p:ph idx="1"/>
          </p:nvPr>
        </p:nvSpPr>
        <p:spPr>
          <a:xfrm>
            <a:off x="457200" y="260350"/>
            <a:ext cx="8229600" cy="5835650"/>
          </a:xfrm>
        </p:spPr>
        <p:txBody>
          <a:bodyPr/>
          <a:lstStyle/>
          <a:p>
            <a:pPr algn="ctr" eaLnBrk="1" hangingPunct="1">
              <a:buFont typeface="Wingdings" pitchFamily="2" charset="2"/>
              <a:buNone/>
              <a:defRPr/>
            </a:pPr>
            <a:r>
              <a:rPr lang="ar-SA" sz="2800" smtClean="0"/>
              <a:t>تمغات الذهب والفضة وهي العلامة التي توضع على المعادن الذهبية والفضية وذلك من أجل إثبات صحة معدنه وجودته وعياره بغض النظر عن الشكل الذي يتخذه سواء أكان بشكل سبيكة ذهبية أم على شكل حلي</a:t>
            </a:r>
          </a:p>
          <a:p>
            <a:pPr algn="ctr" eaLnBrk="1" hangingPunct="1">
              <a:buFont typeface="Wingdings" pitchFamily="2" charset="2"/>
              <a:buNone/>
              <a:defRPr/>
            </a:pPr>
            <a:r>
              <a:rPr lang="ar-SA" sz="2800" smtClean="0"/>
              <a:t>أما النقود فيقصد بها كل أداة وفاء ومقياس للقيم وأداة تخزيينها صادرة عن الدولة أو بناءً على تصريحها ذات تداول عام في المجتمع</a:t>
            </a:r>
          </a:p>
          <a:p>
            <a:pPr algn="ctr" eaLnBrk="1" hangingPunct="1">
              <a:buFont typeface="Wingdings" pitchFamily="2" charset="2"/>
              <a:buNone/>
              <a:defRPr/>
            </a:pPr>
            <a:r>
              <a:rPr lang="ar-SA" sz="2800" smtClean="0"/>
              <a:t>فالنقود الوسيلة المعتادة في المجتمع لسداد الديون وهي أداة قياس القيم وإختزانها أعتاد عليها الناس وأعترفت بها الدولة مما أصبحت تحمل قيمة ذاتية تجعلها متكافئة في الأهمية الإقتصادية مع السلع والخدمات على إختلاف أنواعها وهي تصدر عن الدولة أو بناءً على تصريحها وهذا ما يؤدي إلى إستبعاد البونات والفيشات التي يستخدمها الأفراد فيما بينهم في تسديد الديون عن نطاقها </a:t>
            </a:r>
            <a:endParaRPr lang="en-US" sz="2800" smtClean="0"/>
          </a:p>
        </p:txBody>
      </p:sp>
    </p:spTree>
  </p:cSld>
  <p:clrMapOvr>
    <a:masterClrMapping/>
  </p:clrMapOvr>
  <p:transition>
    <p:randomBar dir="vert"/>
  </p:transition>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7" name="Rectangle 3"/>
          <p:cNvSpPr>
            <a:spLocks noGrp="1" noChangeArrowheads="1"/>
          </p:cNvSpPr>
          <p:nvPr>
            <p:ph idx="1"/>
          </p:nvPr>
        </p:nvSpPr>
        <p:spPr>
          <a:xfrm>
            <a:off x="468313" y="404813"/>
            <a:ext cx="8229600" cy="6119812"/>
          </a:xfrm>
        </p:spPr>
        <p:txBody>
          <a:bodyPr/>
          <a:lstStyle/>
          <a:p>
            <a:pPr algn="ctr" eaLnBrk="1" hangingPunct="1">
              <a:lnSpc>
                <a:spcPct val="90000"/>
              </a:lnSpc>
              <a:buFont typeface="Wingdings" pitchFamily="2" charset="2"/>
              <a:buNone/>
              <a:defRPr/>
            </a:pPr>
            <a:r>
              <a:rPr lang="ar-SA" sz="2800" smtClean="0"/>
              <a:t>ويتوجب في النقود أن تكون متداولة قانوناً أو عرفاً داخل العراق أو خارجها، ولا تشمل الحماية الجنائية العملة الوطنية فقط بل تمتد لتشمل العملة الأجنبية أيضاً</a:t>
            </a:r>
          </a:p>
          <a:p>
            <a:pPr algn="ctr" eaLnBrk="1" hangingPunct="1">
              <a:lnSpc>
                <a:spcPct val="90000"/>
              </a:lnSpc>
              <a:buFont typeface="Wingdings" pitchFamily="2" charset="2"/>
              <a:buNone/>
              <a:defRPr/>
            </a:pPr>
            <a:r>
              <a:rPr lang="ar-SA" sz="2800" smtClean="0"/>
              <a:t>وتكون متداولة قانوناً إذا ألزم القانون الأفراد بقبولها سداداً لديونهم، فالتداول القانوني للعملة هو الإلتزام القانوني بقبولها كوسيلة وفاء، وجزاء هذا الإلتزام هو إستطاعة الإجبار عليه قانوناً</a:t>
            </a:r>
          </a:p>
          <a:p>
            <a:pPr algn="ctr" eaLnBrk="1" hangingPunct="1">
              <a:lnSpc>
                <a:spcPct val="90000"/>
              </a:lnSpc>
              <a:buFont typeface="Wingdings" pitchFamily="2" charset="2"/>
              <a:buNone/>
              <a:defRPr/>
            </a:pPr>
            <a:r>
              <a:rPr lang="ar-SA" sz="2800" smtClean="0"/>
              <a:t>وإذا كانت الدولة هي التي تسبغ على النقود قوة التداول القانوني فلها تبعاً لذلك سلطة تجريدها منها، فإن جردتها وذلك من خلال سحبها من نطاق التداول أو إعلان التعامل بها فقد زال عنها تبعاً لذلك حماية القانون وبالتالي عدم تحقق الجريمة حتى وإن تم تقليدها أو تزويرها أو تزييفها</a:t>
            </a:r>
          </a:p>
          <a:p>
            <a:pPr algn="ctr" eaLnBrk="1" hangingPunct="1">
              <a:lnSpc>
                <a:spcPct val="90000"/>
              </a:lnSpc>
              <a:buFont typeface="Wingdings" pitchFamily="2" charset="2"/>
              <a:buNone/>
              <a:defRPr/>
            </a:pPr>
            <a:r>
              <a:rPr lang="ar-SA" sz="2800" smtClean="0"/>
              <a:t>وشرط التداول يجب أن يكون متحققاً أثناء إرتكاب الفعل الجرمي، فالعبرة بوقت إرتكاب الجريمة، فإن كانت العملة خارج نطاق التداول أثناء إرتكاب الفعل الجرمي فلن نكون أمام هذه الجريمة، أما إذا خرجت عن نطاق التداول بعد إرتكاب الفعل الجرمي تحققت الجريمة</a:t>
            </a:r>
            <a:endParaRPr lang="en-US" sz="2800" smtClean="0"/>
          </a:p>
        </p:txBody>
      </p:sp>
    </p:spTree>
  </p:cSld>
  <p:clrMapOvr>
    <a:masterClrMapping/>
  </p:clrMapOvr>
  <p:transition>
    <p:randomBar dir="vert"/>
  </p:transition>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p:txBody>
          <a:bodyPr/>
          <a:lstStyle/>
          <a:p>
            <a:pPr eaLnBrk="1" hangingPunct="1">
              <a:defRPr/>
            </a:pPr>
            <a:r>
              <a:rPr lang="ar-SA" smtClean="0"/>
              <a:t>ركن المحل في جريمة تزوير المحررات</a:t>
            </a:r>
            <a:endParaRPr lang="en-US" smtClean="0"/>
          </a:p>
        </p:txBody>
      </p:sp>
      <p:sp>
        <p:nvSpPr>
          <p:cNvPr id="131075" name="Rectangle 3"/>
          <p:cNvSpPr>
            <a:spLocks noGrp="1" noChangeArrowheads="1"/>
          </p:cNvSpPr>
          <p:nvPr>
            <p:ph idx="1"/>
          </p:nvPr>
        </p:nvSpPr>
        <p:spPr/>
        <p:txBody>
          <a:bodyPr/>
          <a:lstStyle/>
          <a:p>
            <a:pPr algn="ctr" eaLnBrk="1" hangingPunct="1">
              <a:buFont typeface="Wingdings" pitchFamily="2" charset="2"/>
              <a:buNone/>
              <a:defRPr/>
            </a:pPr>
            <a:r>
              <a:rPr lang="ar-SA" smtClean="0"/>
              <a:t>المحرر هو كل مسطور منسوب إلى شخص معين يتضمن واقعة ترتب آثاراً قانونية</a:t>
            </a:r>
          </a:p>
          <a:p>
            <a:pPr algn="ctr" eaLnBrk="1" hangingPunct="1">
              <a:buFont typeface="Wingdings" pitchFamily="2" charset="2"/>
              <a:buNone/>
              <a:defRPr/>
            </a:pPr>
            <a:r>
              <a:rPr lang="ar-SA" smtClean="0"/>
              <a:t>عناصر المحرر:</a:t>
            </a:r>
          </a:p>
          <a:p>
            <a:pPr eaLnBrk="1" hangingPunct="1">
              <a:buFont typeface="Wingdings" pitchFamily="2" charset="2"/>
              <a:buNone/>
              <a:defRPr/>
            </a:pPr>
            <a:r>
              <a:rPr lang="ar-SA" smtClean="0"/>
              <a:t>1- الشكل: الكتابة</a:t>
            </a:r>
          </a:p>
          <a:p>
            <a:pPr eaLnBrk="1" hangingPunct="1">
              <a:buFont typeface="Wingdings" pitchFamily="2" charset="2"/>
              <a:buNone/>
              <a:defRPr/>
            </a:pPr>
            <a:r>
              <a:rPr lang="ar-SA" smtClean="0"/>
              <a:t>2- نسبة الكتابة إلى شخص معين</a:t>
            </a:r>
          </a:p>
          <a:p>
            <a:pPr eaLnBrk="1" hangingPunct="1">
              <a:buFont typeface="Wingdings" pitchFamily="2" charset="2"/>
              <a:buNone/>
              <a:defRPr/>
            </a:pPr>
            <a:r>
              <a:rPr lang="ar-SA" smtClean="0"/>
              <a:t>3- المضمون: تضمنها واقعة ترتب آثاراً قانونية</a:t>
            </a:r>
            <a:endParaRPr lang="en-US" smtClean="0"/>
          </a:p>
        </p:txBody>
      </p:sp>
    </p:spTree>
  </p:cSld>
  <p:clrMapOvr>
    <a:masterClrMapping/>
  </p:clrMapOvr>
  <p:transition>
    <p:randomBar dir="vert"/>
  </p:transition>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p:txBody>
          <a:bodyPr/>
          <a:lstStyle/>
          <a:p>
            <a:pPr eaLnBrk="1" hangingPunct="1">
              <a:defRPr/>
            </a:pPr>
            <a:r>
              <a:rPr lang="ar-SA" smtClean="0"/>
              <a:t>الأفعال</a:t>
            </a:r>
            <a:endParaRPr lang="en-US" smtClean="0"/>
          </a:p>
        </p:txBody>
      </p:sp>
      <p:sp>
        <p:nvSpPr>
          <p:cNvPr id="133123" name="Rectangle 3"/>
          <p:cNvSpPr>
            <a:spLocks noGrp="1" noChangeArrowheads="1"/>
          </p:cNvSpPr>
          <p:nvPr>
            <p:ph idx="1"/>
          </p:nvPr>
        </p:nvSpPr>
        <p:spPr>
          <a:xfrm>
            <a:off x="457200" y="1628775"/>
            <a:ext cx="8229600" cy="4968875"/>
          </a:xfrm>
        </p:spPr>
        <p:txBody>
          <a:bodyPr/>
          <a:lstStyle/>
          <a:p>
            <a:pPr algn="ctr" eaLnBrk="1" hangingPunct="1">
              <a:lnSpc>
                <a:spcPct val="90000"/>
              </a:lnSpc>
              <a:buFont typeface="Wingdings" pitchFamily="2" charset="2"/>
              <a:buNone/>
              <a:defRPr/>
            </a:pPr>
            <a:r>
              <a:rPr lang="ar-SA" sz="2800" smtClean="0"/>
              <a:t>1- التقليد: يقصد صنع شئ غير صحيح يشبه شيئاً صحيحاً، أي منحه شكله المقرر له قانوناً أو عرفاً، وهو في هذا المدلول يختلف عن فعل الإصطناع الذي ورد في الفقرة (هـ) من المادة 286، </a:t>
            </a:r>
          </a:p>
          <a:p>
            <a:pPr algn="ctr" eaLnBrk="1" hangingPunct="1">
              <a:lnSpc>
                <a:spcPct val="90000"/>
              </a:lnSpc>
              <a:buFont typeface="Wingdings" pitchFamily="2" charset="2"/>
              <a:buNone/>
              <a:defRPr/>
            </a:pPr>
            <a:r>
              <a:rPr lang="ar-SA" sz="2800" smtClean="0"/>
              <a:t>فالمقصود من الإصطناع هو خلق محرر بأكمله ونسبته إلى غير محرره دون أن يعير الفاعل إهتماماً بالشتابه بينه وبين المحرر الصحيح أي دون الإهتمام بمنح المحرر شكله المقرر له قانوناً أو عرفاً</a:t>
            </a:r>
          </a:p>
          <a:p>
            <a:pPr algn="ctr" eaLnBrk="1" hangingPunct="1">
              <a:lnSpc>
                <a:spcPct val="90000"/>
              </a:lnSpc>
              <a:buFont typeface="Wingdings" pitchFamily="2" charset="2"/>
              <a:buNone/>
              <a:defRPr/>
            </a:pPr>
            <a:r>
              <a:rPr lang="ar-SA" sz="2800" smtClean="0"/>
              <a:t>2- التزييف يقصد به إدخال التشويه على عملة معدنية صحيحة في صورة يحصل منها الفاعل على فائدة مادية سواؤ بإنتزاع جزء من مادة هذه العملة مع الإبقاء على قيمتها الإسمية فيكون كسب في هذا الجزء الذي انتزعه، او بالإبقاء على مادتها وإعطائها مظهر عملة أكبر قيمة فيكون كسب الفاعل هو الفرق بين القيمة الإسمية الحقيقية للعملة والقيمة الإسمية التي صار ينبئ عنها مظهرها</a:t>
            </a:r>
            <a:endParaRPr lang="en-US" sz="2800" smtClean="0"/>
          </a:p>
        </p:txBody>
      </p:sp>
    </p:spTree>
  </p:cSld>
  <p:clrMapOvr>
    <a:masterClrMapping/>
  </p:clrMapOvr>
  <p:transition>
    <p:randomBar dir="vert"/>
  </p:transition>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7" name="Rectangle 3"/>
          <p:cNvSpPr>
            <a:spLocks noGrp="1" noChangeArrowheads="1"/>
          </p:cNvSpPr>
          <p:nvPr>
            <p:ph idx="1"/>
          </p:nvPr>
        </p:nvSpPr>
        <p:spPr>
          <a:xfrm>
            <a:off x="457200" y="476250"/>
            <a:ext cx="8229600" cy="5619750"/>
          </a:xfrm>
        </p:spPr>
        <p:txBody>
          <a:bodyPr/>
          <a:lstStyle/>
          <a:p>
            <a:pPr algn="ctr" eaLnBrk="1" hangingPunct="1">
              <a:lnSpc>
                <a:spcPct val="90000"/>
              </a:lnSpc>
              <a:buFont typeface="Wingdings" pitchFamily="2" charset="2"/>
              <a:buNone/>
              <a:defRPr/>
            </a:pPr>
            <a:r>
              <a:rPr lang="ar-SA" smtClean="0"/>
              <a:t>3- التزوير ويقصد به تغيير الحقيقة، ويتم تغيير الحقيقة من خلال إدخال التغيير على البيانات الموجودة في الختم أو العملة أو المحرر</a:t>
            </a:r>
          </a:p>
          <a:p>
            <a:pPr algn="ctr" eaLnBrk="1" hangingPunct="1">
              <a:lnSpc>
                <a:spcPct val="90000"/>
              </a:lnSpc>
              <a:buFont typeface="Wingdings" pitchFamily="2" charset="2"/>
              <a:buNone/>
              <a:defRPr/>
            </a:pPr>
            <a:r>
              <a:rPr lang="ar-SA" smtClean="0"/>
              <a:t>جريمة تزييف العملة</a:t>
            </a:r>
          </a:p>
          <a:p>
            <a:pPr algn="ctr" eaLnBrk="1" hangingPunct="1">
              <a:lnSpc>
                <a:spcPct val="90000"/>
              </a:lnSpc>
              <a:buFont typeface="Wingdings" pitchFamily="2" charset="2"/>
              <a:buNone/>
              <a:defRPr/>
            </a:pPr>
            <a:r>
              <a:rPr lang="ar-SA" smtClean="0"/>
              <a:t>الأفعال:</a:t>
            </a:r>
          </a:p>
          <a:p>
            <a:pPr algn="ctr" eaLnBrk="1" hangingPunct="1">
              <a:lnSpc>
                <a:spcPct val="90000"/>
              </a:lnSpc>
              <a:buFont typeface="Wingdings" pitchFamily="2" charset="2"/>
              <a:buNone/>
              <a:defRPr/>
            </a:pPr>
            <a:r>
              <a:rPr lang="ar-SA" smtClean="0"/>
              <a:t>1- التقليد 2- التزييف 3- التزوير 4- الإدخال 5- الترويج </a:t>
            </a:r>
          </a:p>
          <a:p>
            <a:pPr algn="ctr" eaLnBrk="1" hangingPunct="1">
              <a:lnSpc>
                <a:spcPct val="90000"/>
              </a:lnSpc>
              <a:buFont typeface="Wingdings" pitchFamily="2" charset="2"/>
              <a:buNone/>
              <a:defRPr/>
            </a:pPr>
            <a:r>
              <a:rPr lang="ar-SA" smtClean="0"/>
              <a:t>6- الحيازة</a:t>
            </a:r>
          </a:p>
          <a:p>
            <a:pPr algn="ctr" eaLnBrk="1" hangingPunct="1">
              <a:lnSpc>
                <a:spcPct val="90000"/>
              </a:lnSpc>
              <a:buFont typeface="Wingdings" pitchFamily="2" charset="2"/>
              <a:buNone/>
              <a:defRPr/>
            </a:pPr>
            <a:r>
              <a:rPr lang="ar-SA" smtClean="0"/>
              <a:t>إقليم الدولة</a:t>
            </a:r>
          </a:p>
          <a:p>
            <a:pPr algn="ctr" eaLnBrk="1" hangingPunct="1">
              <a:lnSpc>
                <a:spcPct val="90000"/>
              </a:lnSpc>
              <a:buFont typeface="Wingdings" pitchFamily="2" charset="2"/>
              <a:buNone/>
              <a:defRPr/>
            </a:pPr>
            <a:r>
              <a:rPr lang="ar-SA" smtClean="0"/>
              <a:t>الإقليم الحقيقي</a:t>
            </a:r>
          </a:p>
          <a:p>
            <a:pPr algn="ctr" eaLnBrk="1" hangingPunct="1">
              <a:lnSpc>
                <a:spcPct val="90000"/>
              </a:lnSpc>
              <a:buFont typeface="Wingdings" pitchFamily="2" charset="2"/>
              <a:buNone/>
              <a:defRPr/>
            </a:pPr>
            <a:r>
              <a:rPr lang="ar-SA" smtClean="0"/>
              <a:t>الإقليم الحكمي</a:t>
            </a:r>
          </a:p>
          <a:p>
            <a:pPr algn="ctr" eaLnBrk="1" hangingPunct="1">
              <a:lnSpc>
                <a:spcPct val="90000"/>
              </a:lnSpc>
              <a:buFont typeface="Wingdings" pitchFamily="2" charset="2"/>
              <a:buNone/>
              <a:defRPr/>
            </a:pPr>
            <a:endParaRPr lang="en-US" smtClean="0"/>
          </a:p>
        </p:txBody>
      </p:sp>
    </p:spTree>
  </p:cSld>
  <p:clrMapOvr>
    <a:masterClrMapping/>
  </p:clrMapOvr>
  <p:transition>
    <p:randomBar dir="vert"/>
  </p:transition>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p:txBody>
          <a:bodyPr/>
          <a:lstStyle/>
          <a:p>
            <a:pPr eaLnBrk="1" hangingPunct="1">
              <a:defRPr/>
            </a:pPr>
            <a:r>
              <a:rPr lang="ar-SA" smtClean="0"/>
              <a:t>جريمة تزوير المحررات</a:t>
            </a:r>
            <a:endParaRPr lang="en-US" smtClean="0"/>
          </a:p>
        </p:txBody>
      </p:sp>
      <p:sp>
        <p:nvSpPr>
          <p:cNvPr id="135171" name="Rectangle 3"/>
          <p:cNvSpPr>
            <a:spLocks noGrp="1" noChangeArrowheads="1"/>
          </p:cNvSpPr>
          <p:nvPr>
            <p:ph idx="1"/>
          </p:nvPr>
        </p:nvSpPr>
        <p:spPr>
          <a:xfrm>
            <a:off x="457200" y="1412875"/>
            <a:ext cx="8229600" cy="4683125"/>
          </a:xfrm>
        </p:spPr>
        <p:txBody>
          <a:bodyPr/>
          <a:lstStyle/>
          <a:p>
            <a:pPr algn="ctr" eaLnBrk="1" hangingPunct="1">
              <a:lnSpc>
                <a:spcPct val="90000"/>
              </a:lnSpc>
              <a:buFont typeface="Wingdings" pitchFamily="2" charset="2"/>
              <a:buNone/>
              <a:defRPr/>
            </a:pPr>
            <a:r>
              <a:rPr lang="ar-SA" sz="2800" smtClean="0"/>
              <a:t>التزوير هو تغيير الحقيقة</a:t>
            </a:r>
          </a:p>
          <a:p>
            <a:pPr algn="ctr" eaLnBrk="1" hangingPunct="1">
              <a:lnSpc>
                <a:spcPct val="90000"/>
              </a:lnSpc>
              <a:buFont typeface="Wingdings" pitchFamily="2" charset="2"/>
              <a:buNone/>
              <a:defRPr/>
            </a:pPr>
            <a:r>
              <a:rPr lang="ar-SA" sz="2800" smtClean="0"/>
              <a:t>هل يتطلب وقوع التزوير تغيير الحقيقة الكلي؟</a:t>
            </a:r>
          </a:p>
          <a:p>
            <a:pPr algn="ctr" eaLnBrk="1" hangingPunct="1">
              <a:lnSpc>
                <a:spcPct val="90000"/>
              </a:lnSpc>
              <a:buFont typeface="Wingdings" pitchFamily="2" charset="2"/>
              <a:buNone/>
              <a:defRPr/>
            </a:pPr>
            <a:r>
              <a:rPr lang="ar-SA" sz="2800" smtClean="0">
                <a:latin typeface="Arial"/>
              </a:rPr>
              <a:t>”أقل تغيير في الحقيقة يؤدي إلى إهدار الثقة الكلية بالمحرر بإعتباره أداةً للإثبات“ </a:t>
            </a:r>
          </a:p>
          <a:p>
            <a:pPr algn="ctr" eaLnBrk="1" hangingPunct="1">
              <a:lnSpc>
                <a:spcPct val="90000"/>
              </a:lnSpc>
              <a:buFont typeface="Wingdings" pitchFamily="2" charset="2"/>
              <a:buNone/>
              <a:defRPr/>
            </a:pPr>
            <a:r>
              <a:rPr lang="ar-SA" sz="2800" smtClean="0"/>
              <a:t>هل يتطلب أن يمس تغيير الحقيقة المركز القانوني للغير؟</a:t>
            </a:r>
          </a:p>
          <a:p>
            <a:pPr algn="ctr" eaLnBrk="1" hangingPunct="1">
              <a:lnSpc>
                <a:spcPct val="90000"/>
              </a:lnSpc>
              <a:buFont typeface="Wingdings" pitchFamily="2" charset="2"/>
              <a:buNone/>
              <a:defRPr/>
            </a:pPr>
            <a:r>
              <a:rPr lang="ar-SA" sz="2800" smtClean="0"/>
              <a:t>ماذا لو غير الفاعل البيانات التي لها علاقة بمركزه القانوني، فهل تتحقق الجريمة؟</a:t>
            </a:r>
          </a:p>
          <a:p>
            <a:pPr algn="ctr" eaLnBrk="1" hangingPunct="1">
              <a:lnSpc>
                <a:spcPct val="90000"/>
              </a:lnSpc>
              <a:buFont typeface="Wingdings" pitchFamily="2" charset="2"/>
              <a:buNone/>
              <a:defRPr/>
            </a:pPr>
            <a:r>
              <a:rPr lang="ar-SA" sz="2800" smtClean="0"/>
              <a:t>ماذا بشأن الصورية هل هي تزوير أم لا؟ </a:t>
            </a:r>
          </a:p>
          <a:p>
            <a:pPr algn="ctr" eaLnBrk="1" hangingPunct="1">
              <a:lnSpc>
                <a:spcPct val="90000"/>
              </a:lnSpc>
              <a:buFont typeface="Wingdings" pitchFamily="2" charset="2"/>
              <a:buNone/>
              <a:defRPr/>
            </a:pPr>
            <a:r>
              <a:rPr lang="ar-SA" sz="2800" smtClean="0"/>
              <a:t>أليس الهدف من الصورية هو إخفاء الإرادة الحقيقية وإظهار التصرف القانوني على أنه يعبر عن الإرادة الحقيقية؟</a:t>
            </a:r>
          </a:p>
          <a:p>
            <a:pPr algn="ctr" eaLnBrk="1" hangingPunct="1">
              <a:lnSpc>
                <a:spcPct val="90000"/>
              </a:lnSpc>
              <a:buFont typeface="Wingdings" pitchFamily="2" charset="2"/>
              <a:buNone/>
              <a:defRPr/>
            </a:pPr>
            <a:endParaRPr lang="en-US" sz="2800" smtClean="0"/>
          </a:p>
        </p:txBody>
      </p:sp>
    </p:spTree>
  </p:cSld>
  <p:clrMapOvr>
    <a:masterClrMapping/>
  </p:clrMapOvr>
  <p:transition>
    <p:randomBar dir="vert"/>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2229</TotalTime>
  <Words>11790</Words>
  <Application>Microsoft Office PowerPoint</Application>
  <PresentationFormat>On-screen Show (4:3)</PresentationFormat>
  <Paragraphs>460</Paragraphs>
  <Slides>111</Slides>
  <Notes>0</Notes>
  <HiddenSlides>0</HiddenSlides>
  <MMClips>0</MMClips>
  <ScaleCrop>false</ScaleCrop>
  <HeadingPairs>
    <vt:vector size="4" baseType="variant">
      <vt:variant>
        <vt:lpstr>Theme</vt:lpstr>
      </vt:variant>
      <vt:variant>
        <vt:i4>1</vt:i4>
      </vt:variant>
      <vt:variant>
        <vt:lpstr>Slide Titles</vt:lpstr>
      </vt:variant>
      <vt:variant>
        <vt:i4>111</vt:i4>
      </vt:variant>
    </vt:vector>
  </HeadingPairs>
  <TitlesOfParts>
    <vt:vector size="112" baseType="lpstr">
      <vt:lpstr>Flow</vt:lpstr>
      <vt:lpstr>الجرائم الواقعة على الأشخاص</vt:lpstr>
      <vt:lpstr>Slide 2</vt:lpstr>
      <vt:lpstr>Slide 3</vt:lpstr>
      <vt:lpstr>جريمة القتل العمد</vt:lpstr>
      <vt:lpstr>محل الاعتداء في جريمة القتل العمدي</vt:lpstr>
      <vt:lpstr>الصفة الاجتماعية للحق في الحياة</vt:lpstr>
      <vt:lpstr>مبدأ الحياة</vt:lpstr>
      <vt:lpstr>لماذا يتوجب طرح هذه الأسئلة؟</vt:lpstr>
      <vt:lpstr>Slide 9</vt:lpstr>
      <vt:lpstr>Slide 10</vt:lpstr>
      <vt:lpstr>لحظة الوفاة</vt:lpstr>
      <vt:lpstr>الركن المادي</vt:lpstr>
      <vt:lpstr>وسائل الاعتداء على الحياة هي سواء لدى المشرع فلا فرق بينها</vt:lpstr>
      <vt:lpstr>2- النتيجة: وفاة المجني عليه 3- العلاقة السببية بين الفعل والنتجية</vt:lpstr>
      <vt:lpstr>الركن المعنوي</vt:lpstr>
      <vt:lpstr>جرائم الضرب والجرح والايذاء واعطاء المواد الضارة</vt:lpstr>
      <vt:lpstr>Slide 17</vt:lpstr>
      <vt:lpstr>مدلول لفظ الجسم</vt:lpstr>
      <vt:lpstr>Slide 19</vt:lpstr>
      <vt:lpstr>دلالة الألفاظ التي أستخدمها الشارع في تحديد نطاق الحماية التي كفلها لهذا الحق</vt:lpstr>
      <vt:lpstr>Slide 21</vt:lpstr>
      <vt:lpstr>اعطاء مواد ضارة</vt:lpstr>
      <vt:lpstr>ارتكاب فعل مخالف للقانون</vt:lpstr>
      <vt:lpstr>الخطأ غير العمدي</vt:lpstr>
      <vt:lpstr>أساس المسؤولية الجزائية</vt:lpstr>
      <vt:lpstr>Slide 26</vt:lpstr>
      <vt:lpstr>العلاقة بين القصد والخطأ</vt:lpstr>
      <vt:lpstr>Slide 28</vt:lpstr>
      <vt:lpstr>عناصر الخطأ غير العمدي</vt:lpstr>
      <vt:lpstr>الضابط في تحديد الإخلال بواجبات الحيطة والحذر</vt:lpstr>
      <vt:lpstr>Slide 31</vt:lpstr>
      <vt:lpstr>Slide 32</vt:lpstr>
      <vt:lpstr>توافقات القصد والخطأ في الجرائم الواقعة على الأشخاص</vt:lpstr>
      <vt:lpstr>إن الهدف من دراسة الموضوع هو بيان مسؤولية الفاعل تجاه النتائج التي تقع بسبب الفعل المرتكب من قبله والتي لم يكن ينوي تحقيقها منذ البدء.</vt:lpstr>
      <vt:lpstr>أساس المشكلة في موضوع التوافقات</vt:lpstr>
      <vt:lpstr>Slide 36</vt:lpstr>
      <vt:lpstr>Slide 37</vt:lpstr>
      <vt:lpstr>حالة الوقوع في الغلط حول شخص المجني عليه</vt:lpstr>
      <vt:lpstr>Slide 39</vt:lpstr>
      <vt:lpstr>حالة تحقق نتائج أخرى إلى جانب النتيجة المستهدفة (الخطأ في التصويب أو الحيدة عن الهدف)</vt:lpstr>
      <vt:lpstr>Slide 41</vt:lpstr>
      <vt:lpstr>الجرائم ذات النتيجة التي تجاوز قصد الفاعل</vt:lpstr>
      <vt:lpstr>Slide 43</vt:lpstr>
      <vt:lpstr>إنتفاء إحدى الشروط السابقة يعني عدم تحقق هذا النوع من الجرائم</vt:lpstr>
      <vt:lpstr>أمثلة هذا النوع من الجرائم في قانون العقوبات العراقي</vt:lpstr>
      <vt:lpstr>موقف المشرع العراقي من هذا النوع من الجرائم</vt:lpstr>
      <vt:lpstr>Slide 47</vt:lpstr>
      <vt:lpstr>موقف التشريعات المقارنة</vt:lpstr>
      <vt:lpstr>Slide 49</vt:lpstr>
      <vt:lpstr>الأجوبة النموذجية للإمتحان</vt:lpstr>
      <vt:lpstr>Slide 51</vt:lpstr>
      <vt:lpstr>جريمة السرقة أركان جريمة السرقة</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موقف المشرع العراقي</vt:lpstr>
      <vt:lpstr>Slide 79</vt:lpstr>
      <vt:lpstr>Slide 80</vt:lpstr>
      <vt:lpstr>محل جريمة السرقة يجب أن ينصب الفعل على مال منقول</vt:lpstr>
      <vt:lpstr>Slide 82</vt:lpstr>
      <vt:lpstr>أن يكون محل السرقة منقولاً لماذا يقتصر محل السرقة على الأموال المنقولة فقط ولا يشمل العقارات؟</vt:lpstr>
      <vt:lpstr>Slide 84</vt:lpstr>
      <vt:lpstr>Slide 85</vt:lpstr>
      <vt:lpstr>Slide 86</vt:lpstr>
      <vt:lpstr>Slide 87</vt:lpstr>
      <vt:lpstr>Slide 88</vt:lpstr>
      <vt:lpstr>الشروع في السرقة</vt:lpstr>
      <vt:lpstr>الجرائم الواقعة على المصلحة العامة الجرائم الواقعة على الثقة العامة جرائم مخالفة واجبات الوظيفة</vt:lpstr>
      <vt:lpstr>جرائم التقليد والتزوير</vt:lpstr>
      <vt:lpstr>جريمة تقليد وتزوير الأختام والعلامات والطوابع  محل الجريمة</vt:lpstr>
      <vt:lpstr>Slide 93</vt:lpstr>
      <vt:lpstr>Slide 94</vt:lpstr>
      <vt:lpstr>Slide 95</vt:lpstr>
      <vt:lpstr>ركن المحل في جريمة تزوير المحررات</vt:lpstr>
      <vt:lpstr>الأفعال</vt:lpstr>
      <vt:lpstr>Slide 98</vt:lpstr>
      <vt:lpstr>جريمة تزوير المحررات</vt:lpstr>
      <vt:lpstr>طرق التزوير</vt:lpstr>
      <vt:lpstr>طرق التزوير المادي</vt:lpstr>
      <vt:lpstr>تغيير المحررات أو الأختام أو الإمضاءات أو إجراء التغييرات على المحررات</vt:lpstr>
      <vt:lpstr>ركن الضرر في جريمة تزوير المحررات</vt:lpstr>
      <vt:lpstr>Slide 104</vt:lpstr>
      <vt:lpstr>4- أنواع الضرر</vt:lpstr>
      <vt:lpstr>Slide 106</vt:lpstr>
      <vt:lpstr>الضرر الإجتماعي</vt:lpstr>
      <vt:lpstr>ضابط الضرر</vt:lpstr>
      <vt:lpstr>المحررات الرسمية والعادية (العرفية)</vt:lpstr>
      <vt:lpstr>Slide 110</vt:lpstr>
      <vt:lpstr>Slide 111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الجرائم الواقعة على الأشخاص</dc:title>
  <dc:creator>MiQDAD</dc:creator>
  <cp:lastModifiedBy>MiQDAD</cp:lastModifiedBy>
  <cp:revision>26</cp:revision>
  <dcterms:created xsi:type="dcterms:W3CDTF">2015-10-23T09:14:18Z</dcterms:created>
  <dcterms:modified xsi:type="dcterms:W3CDTF">2017-05-19T21:33:22Z</dcterms:modified>
</cp:coreProperties>
</file>