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63" r:id="rId2"/>
    <p:sldId id="316" r:id="rId3"/>
    <p:sldId id="319" r:id="rId4"/>
    <p:sldId id="315" r:id="rId5"/>
    <p:sldId id="356" r:id="rId6"/>
    <p:sldId id="360" r:id="rId7"/>
    <p:sldId id="361" r:id="rId8"/>
    <p:sldId id="362" r:id="rId9"/>
    <p:sldId id="357" r:id="rId10"/>
    <p:sldId id="363" r:id="rId11"/>
    <p:sldId id="364" r:id="rId12"/>
    <p:sldId id="358" r:id="rId13"/>
    <p:sldId id="365" r:id="rId14"/>
    <p:sldId id="359" r:id="rId15"/>
    <p:sldId id="366" r:id="rId16"/>
    <p:sldId id="367" r:id="rId17"/>
    <p:sldId id="368" r:id="rId18"/>
    <p:sldId id="369" r:id="rId19"/>
    <p:sldId id="256" r:id="rId20"/>
    <p:sldId id="336" r:id="rId21"/>
    <p:sldId id="337" r:id="rId22"/>
    <p:sldId id="338" r:id="rId23"/>
    <p:sldId id="339" r:id="rId24"/>
    <p:sldId id="322" r:id="rId25"/>
    <p:sldId id="382" r:id="rId26"/>
    <p:sldId id="383" r:id="rId27"/>
    <p:sldId id="407" r:id="rId28"/>
    <p:sldId id="410" r:id="rId29"/>
    <p:sldId id="408" r:id="rId30"/>
    <p:sldId id="409" r:id="rId31"/>
    <p:sldId id="390" r:id="rId32"/>
    <p:sldId id="391" r:id="rId33"/>
    <p:sldId id="392" r:id="rId34"/>
    <p:sldId id="393" r:id="rId35"/>
    <p:sldId id="257" r:id="rId36"/>
    <p:sldId id="388" r:id="rId37"/>
    <p:sldId id="389" r:id="rId38"/>
    <p:sldId id="395" r:id="rId39"/>
    <p:sldId id="396" r:id="rId40"/>
    <p:sldId id="397" r:id="rId41"/>
    <p:sldId id="398" r:id="rId42"/>
    <p:sldId id="341" r:id="rId43"/>
    <p:sldId id="258" r:id="rId44"/>
    <p:sldId id="343" r:id="rId45"/>
    <p:sldId id="344" r:id="rId46"/>
    <p:sldId id="345" r:id="rId47"/>
    <p:sldId id="346" r:id="rId48"/>
    <p:sldId id="347" r:id="rId49"/>
    <p:sldId id="348" r:id="rId50"/>
    <p:sldId id="399" r:id="rId51"/>
    <p:sldId id="400" r:id="rId52"/>
    <p:sldId id="401" r:id="rId53"/>
    <p:sldId id="402" r:id="rId54"/>
    <p:sldId id="314" r:id="rId55"/>
    <p:sldId id="403" r:id="rId56"/>
    <p:sldId id="404" r:id="rId57"/>
    <p:sldId id="405" r:id="rId58"/>
    <p:sldId id="350" r:id="rId59"/>
    <p:sldId id="380" r:id="rId60"/>
    <p:sldId id="351" r:id="rId61"/>
    <p:sldId id="381" r:id="rId62"/>
    <p:sldId id="342" r:id="rId63"/>
    <p:sldId id="324" r:id="rId64"/>
    <p:sldId id="355" r:id="rId65"/>
    <p:sldId id="370" r:id="rId66"/>
    <p:sldId id="325" r:id="rId67"/>
    <p:sldId id="326" r:id="rId68"/>
    <p:sldId id="352" r:id="rId69"/>
    <p:sldId id="371" r:id="rId70"/>
    <p:sldId id="353" r:id="rId71"/>
    <p:sldId id="372" r:id="rId72"/>
    <p:sldId id="354" r:id="rId73"/>
    <p:sldId id="373" r:id="rId74"/>
    <p:sldId id="327" r:id="rId75"/>
    <p:sldId id="328" r:id="rId76"/>
    <p:sldId id="374" r:id="rId77"/>
    <p:sldId id="375" r:id="rId78"/>
    <p:sldId id="376" r:id="rId79"/>
    <p:sldId id="378" r:id="rId80"/>
    <p:sldId id="377" r:id="rId81"/>
    <p:sldId id="414" r:id="rId82"/>
    <p:sldId id="415" r:id="rId83"/>
    <p:sldId id="416" r:id="rId84"/>
    <p:sldId id="417" r:id="rId85"/>
    <p:sldId id="418" r:id="rId86"/>
    <p:sldId id="419" r:id="rId87"/>
    <p:sldId id="420" r:id="rId88"/>
    <p:sldId id="421" r:id="rId89"/>
    <p:sldId id="335" r:id="rId90"/>
    <p:sldId id="331" r:id="rId91"/>
    <p:sldId id="411" r:id="rId92"/>
    <p:sldId id="422" r:id="rId93"/>
    <p:sldId id="423" r:id="rId94"/>
    <p:sldId id="433" r:id="rId95"/>
    <p:sldId id="424" r:id="rId96"/>
    <p:sldId id="425" r:id="rId97"/>
    <p:sldId id="412" r:id="rId98"/>
    <p:sldId id="413" r:id="rId99"/>
    <p:sldId id="329" r:id="rId100"/>
    <p:sldId id="330" r:id="rId101"/>
    <p:sldId id="332" r:id="rId102"/>
    <p:sldId id="434" r:id="rId103"/>
    <p:sldId id="333" r:id="rId104"/>
    <p:sldId id="334" r:id="rId105"/>
    <p:sldId id="426" r:id="rId106"/>
    <p:sldId id="435" r:id="rId107"/>
    <p:sldId id="427" r:id="rId108"/>
    <p:sldId id="428" r:id="rId109"/>
    <p:sldId id="429" r:id="rId110"/>
    <p:sldId id="430" r:id="rId111"/>
    <p:sldId id="431" r:id="rId112"/>
    <p:sldId id="432" r:id="rId113"/>
    <p:sldId id="260" r:id="rId114"/>
    <p:sldId id="436" r:id="rId115"/>
    <p:sldId id="453" r:id="rId116"/>
    <p:sldId id="437" r:id="rId117"/>
    <p:sldId id="438" r:id="rId118"/>
    <p:sldId id="439" r:id="rId119"/>
    <p:sldId id="440" r:id="rId120"/>
    <p:sldId id="441" r:id="rId121"/>
    <p:sldId id="442" r:id="rId122"/>
    <p:sldId id="443" r:id="rId123"/>
    <p:sldId id="444" r:id="rId124"/>
    <p:sldId id="445" r:id="rId125"/>
    <p:sldId id="446" r:id="rId126"/>
    <p:sldId id="447" r:id="rId127"/>
    <p:sldId id="448" r:id="rId128"/>
    <p:sldId id="449" r:id="rId129"/>
    <p:sldId id="450" r:id="rId130"/>
    <p:sldId id="451" r:id="rId131"/>
    <p:sldId id="454" r:id="rId132"/>
    <p:sldId id="455" r:id="rId133"/>
    <p:sldId id="456" r:id="rId134"/>
    <p:sldId id="321" r:id="rId135"/>
    <p:sldId id="291" r:id="rId136"/>
    <p:sldId id="292" r:id="rId137"/>
    <p:sldId id="293" r:id="rId138"/>
  </p:sldIdLst>
  <p:sldSz cx="9144000" cy="6858000" type="screen4x3"/>
  <p:notesSz cx="9144000" cy="6858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FF66FF"/>
    <a:srgbClr val="0033CC"/>
    <a:srgbClr val="660033"/>
    <a:srgbClr val="000099"/>
    <a:srgbClr val="800000"/>
    <a:srgbClr val="008000"/>
    <a:srgbClr val="441B45"/>
    <a:srgbClr val="4A206A"/>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0" d="100"/>
          <a:sy n="60" d="100"/>
        </p:scale>
        <p:origin x="-1656" y="-2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36762C-674B-4489-A6FC-7E7608260A8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pPr rtl="1"/>
          <a:endParaRPr lang="ar-IQ"/>
        </a:p>
      </dgm:t>
    </dgm:pt>
    <dgm:pt modelId="{F930879C-AD9C-4003-B95F-7A129C8EC439}">
      <dgm:prSet phldrT="[Text]" custT="1"/>
      <dgm:spPr>
        <a:solidFill>
          <a:srgbClr val="C00000"/>
        </a:solidFill>
      </dgm:spPr>
      <dgm:t>
        <a:bodyPr/>
        <a:lstStyle/>
        <a:p>
          <a:pPr rtl="1"/>
          <a:endParaRPr lang="ar-IQ" sz="2400" dirty="0" smtClean="0"/>
        </a:p>
        <a:p>
          <a:pPr rtl="1"/>
          <a:r>
            <a:rPr lang="ar-IQ" sz="3200" b="1" dirty="0" smtClean="0"/>
            <a:t>ال</a:t>
          </a:r>
          <a:r>
            <a:rPr lang="ar-SA" sz="3200" b="1" dirty="0" smtClean="0"/>
            <a:t>قانون </a:t>
          </a:r>
          <a:r>
            <a:rPr lang="ar-SA" sz="3600" b="1" dirty="0" smtClean="0"/>
            <a:t>الإداري 1</a:t>
          </a:r>
          <a:endParaRPr lang="ar-IQ" sz="3600" b="1" dirty="0"/>
        </a:p>
      </dgm:t>
    </dgm:pt>
    <dgm:pt modelId="{6EB16AA9-AB79-4AF3-B9CD-B25E704FA813}" type="parTrans" cxnId="{27DD65C6-3586-4DE4-B392-2663BF30F7C2}">
      <dgm:prSet/>
      <dgm:spPr/>
      <dgm:t>
        <a:bodyPr/>
        <a:lstStyle/>
        <a:p>
          <a:pPr rtl="1"/>
          <a:endParaRPr lang="ar-IQ"/>
        </a:p>
      </dgm:t>
    </dgm:pt>
    <dgm:pt modelId="{2A7796A0-5E2C-4D43-9A67-B234772D79ED}" type="sibTrans" cxnId="{27DD65C6-3586-4DE4-B392-2663BF30F7C2}">
      <dgm:prSet/>
      <dgm:spPr/>
      <dgm:t>
        <a:bodyPr/>
        <a:lstStyle/>
        <a:p>
          <a:pPr rtl="1"/>
          <a:endParaRPr lang="ar-IQ"/>
        </a:p>
      </dgm:t>
    </dgm:pt>
    <dgm:pt modelId="{2DF13CE9-B446-4E0C-9ACA-0AD1DAD36691}">
      <dgm:prSet phldrT="[Text]" custT="1">
        <dgm:style>
          <a:lnRef idx="1">
            <a:schemeClr val="accent1"/>
          </a:lnRef>
          <a:fillRef idx="2">
            <a:schemeClr val="accent1"/>
          </a:fillRef>
          <a:effectRef idx="1">
            <a:schemeClr val="accent1"/>
          </a:effectRef>
          <a:fontRef idx="minor">
            <a:schemeClr val="dk1"/>
          </a:fontRef>
        </dgm:style>
      </dgm:prSet>
      <dgm:spPr>
        <a:solidFill>
          <a:srgbClr val="0033CC"/>
        </a:solidFill>
      </dgm:spPr>
      <dgm:t>
        <a:bodyPr/>
        <a:lstStyle/>
        <a:p>
          <a:pPr algn="ctr" rtl="1"/>
          <a:r>
            <a:rPr lang="ar-SA" sz="3600" b="1" dirty="0" smtClean="0">
              <a:solidFill>
                <a:schemeClr val="bg1"/>
              </a:solidFill>
              <a:cs typeface="Ali-A-Sahifa" pitchFamily="2" charset="-78"/>
            </a:rPr>
            <a:t>النشاط الإداري</a:t>
          </a:r>
          <a:endParaRPr lang="ar-IQ" sz="3600" b="1" dirty="0">
            <a:solidFill>
              <a:schemeClr val="bg1"/>
            </a:solidFill>
            <a:cs typeface="Ali-A-Sahifa" pitchFamily="2" charset="-78"/>
          </a:endParaRPr>
        </a:p>
      </dgm:t>
    </dgm:pt>
    <dgm:pt modelId="{F40158F5-F61D-4EF4-B4B7-F6D029C89679}" type="parTrans" cxnId="{1AC98CD7-FCCE-45B1-9EDF-4EC3DB08C447}">
      <dgm:prSet/>
      <dgm:spPr/>
      <dgm:t>
        <a:bodyPr/>
        <a:lstStyle/>
        <a:p>
          <a:pPr rtl="1"/>
          <a:endParaRPr lang="ar-IQ" sz="800"/>
        </a:p>
      </dgm:t>
    </dgm:pt>
    <dgm:pt modelId="{6114A73F-752A-4263-B4AF-3A1D07D43DFA}" type="sibTrans" cxnId="{1AC98CD7-FCCE-45B1-9EDF-4EC3DB08C447}">
      <dgm:prSet/>
      <dgm:spPr/>
      <dgm:t>
        <a:bodyPr/>
        <a:lstStyle/>
        <a:p>
          <a:pPr rtl="1"/>
          <a:endParaRPr lang="ar-IQ"/>
        </a:p>
      </dgm:t>
    </dgm:pt>
    <dgm:pt modelId="{E92C17ED-9104-479C-91E0-BE8AC188C89C}">
      <dgm:prSet phldrT="[Text]" custT="1">
        <dgm:style>
          <a:lnRef idx="0">
            <a:schemeClr val="accent1"/>
          </a:lnRef>
          <a:fillRef idx="3">
            <a:schemeClr val="accent1"/>
          </a:fillRef>
          <a:effectRef idx="3">
            <a:schemeClr val="accent1"/>
          </a:effectRef>
          <a:fontRef idx="minor">
            <a:schemeClr val="lt1"/>
          </a:fontRef>
        </dgm:style>
      </dgm:prSet>
      <dgm:spPr>
        <a:solidFill>
          <a:srgbClr val="4A206A"/>
        </a:solidFill>
      </dgm:spPr>
      <dgm:t>
        <a:bodyPr/>
        <a:lstStyle/>
        <a:p>
          <a:pPr rtl="1"/>
          <a:r>
            <a:rPr lang="ar-IQ" sz="3200" b="1" dirty="0" smtClean="0"/>
            <a:t>التنظيم الإداري</a:t>
          </a:r>
          <a:endParaRPr lang="ar-IQ" sz="3200" b="1" dirty="0"/>
        </a:p>
      </dgm:t>
    </dgm:pt>
    <dgm:pt modelId="{0158F41A-5196-4D20-BE3D-93384D433C9F}" type="parTrans" cxnId="{21017075-47A0-48D1-9B16-BE7E218BB384}">
      <dgm:prSet/>
      <dgm:spPr/>
      <dgm:t>
        <a:bodyPr/>
        <a:lstStyle/>
        <a:p>
          <a:pPr rtl="1"/>
          <a:endParaRPr lang="ar-IQ" sz="800"/>
        </a:p>
      </dgm:t>
    </dgm:pt>
    <dgm:pt modelId="{E1725DB6-827B-4D2D-BEE6-74297A02386A}" type="sibTrans" cxnId="{21017075-47A0-48D1-9B16-BE7E218BB384}">
      <dgm:prSet/>
      <dgm:spPr/>
      <dgm:t>
        <a:bodyPr/>
        <a:lstStyle/>
        <a:p>
          <a:pPr rtl="1"/>
          <a:endParaRPr lang="ar-IQ"/>
        </a:p>
      </dgm:t>
    </dgm:pt>
    <dgm:pt modelId="{B427692A-006C-4146-B4A1-E0388353BD71}" type="asst">
      <dgm:prSet phldrT="[Text]" custT="1">
        <dgm:style>
          <a:lnRef idx="1">
            <a:schemeClr val="accent5"/>
          </a:lnRef>
          <a:fillRef idx="3">
            <a:schemeClr val="accent5"/>
          </a:fillRef>
          <a:effectRef idx="2">
            <a:schemeClr val="accent5"/>
          </a:effectRef>
          <a:fontRef idx="minor">
            <a:schemeClr val="lt1"/>
          </a:fontRef>
        </dgm:style>
      </dgm:prSet>
      <dgm:spPr>
        <a:solidFill>
          <a:srgbClr val="660033"/>
        </a:solidFill>
      </dgm:spPr>
      <dgm:t>
        <a:bodyPr/>
        <a:lstStyle/>
        <a:p>
          <a:pPr rtl="1"/>
          <a:r>
            <a:rPr lang="ar-IQ" sz="2800" b="1" dirty="0" smtClean="0"/>
            <a:t>الاسس العامة للقانون الاداري</a:t>
          </a:r>
          <a:endParaRPr lang="ar-IQ" sz="2800" b="1" dirty="0"/>
        </a:p>
      </dgm:t>
    </dgm:pt>
    <dgm:pt modelId="{B76D19CC-88FF-4D8E-8D79-CDC9AC4188AC}" type="parTrans" cxnId="{CE8EAC2F-A0B0-4955-8EDC-A3A92CAF95F6}">
      <dgm:prSet/>
      <dgm:spPr/>
      <dgm:t>
        <a:bodyPr/>
        <a:lstStyle/>
        <a:p>
          <a:pPr rtl="1"/>
          <a:endParaRPr lang="ar-IQ"/>
        </a:p>
      </dgm:t>
    </dgm:pt>
    <dgm:pt modelId="{8A8D03DF-F63D-4BA4-BD96-E9CD20EC41B1}" type="sibTrans" cxnId="{CE8EAC2F-A0B0-4955-8EDC-A3A92CAF95F6}">
      <dgm:prSet/>
      <dgm:spPr/>
      <dgm:t>
        <a:bodyPr/>
        <a:lstStyle/>
        <a:p>
          <a:pPr rtl="1"/>
          <a:endParaRPr lang="ar-IQ"/>
        </a:p>
      </dgm:t>
    </dgm:pt>
    <dgm:pt modelId="{7ACA9513-34D4-4B6B-A49E-8C6F2952161C}">
      <dgm:prSet custT="1"/>
      <dgm:spPr>
        <a:solidFill>
          <a:schemeClr val="accent5">
            <a:lumMod val="50000"/>
          </a:schemeClr>
        </a:solidFill>
      </dgm:spPr>
      <dgm:t>
        <a:bodyPr/>
        <a:lstStyle/>
        <a:p>
          <a:pPr rtl="1"/>
          <a:r>
            <a:rPr lang="ar-IQ" sz="3200" b="1" dirty="0" smtClean="0"/>
            <a:t>الوظيفة العامة</a:t>
          </a:r>
          <a:endParaRPr lang="ar-IQ" sz="3200" b="1" dirty="0"/>
        </a:p>
      </dgm:t>
    </dgm:pt>
    <dgm:pt modelId="{94CE7973-91AD-4569-B8AA-7DE894C7D02F}" type="parTrans" cxnId="{2E2C7790-393B-4A46-B3AB-C93C765208B5}">
      <dgm:prSet/>
      <dgm:spPr/>
      <dgm:t>
        <a:bodyPr/>
        <a:lstStyle/>
        <a:p>
          <a:pPr rtl="1"/>
          <a:endParaRPr lang="ar-IQ"/>
        </a:p>
      </dgm:t>
    </dgm:pt>
    <dgm:pt modelId="{E363ABEC-9719-4158-9B3D-6850162B0A9C}" type="sibTrans" cxnId="{2E2C7790-393B-4A46-B3AB-C93C765208B5}">
      <dgm:prSet/>
      <dgm:spPr/>
      <dgm:t>
        <a:bodyPr/>
        <a:lstStyle/>
        <a:p>
          <a:pPr rtl="1"/>
          <a:endParaRPr lang="ar-IQ"/>
        </a:p>
      </dgm:t>
    </dgm:pt>
    <dgm:pt modelId="{3D8F0CC0-C34C-4222-AE11-1A89C4965E79}" type="pres">
      <dgm:prSet presAssocID="{7E36762C-674B-4489-A6FC-7E7608260A8F}" presName="mainComposite" presStyleCnt="0">
        <dgm:presLayoutVars>
          <dgm:chPref val="1"/>
          <dgm:dir/>
          <dgm:animOne val="branch"/>
          <dgm:animLvl val="lvl"/>
          <dgm:resizeHandles val="exact"/>
        </dgm:presLayoutVars>
      </dgm:prSet>
      <dgm:spPr/>
      <dgm:t>
        <a:bodyPr/>
        <a:lstStyle/>
        <a:p>
          <a:pPr rtl="1"/>
          <a:endParaRPr lang="ar-IQ"/>
        </a:p>
      </dgm:t>
    </dgm:pt>
    <dgm:pt modelId="{2C0CB54D-9A82-41B9-B011-868CEAE162AE}" type="pres">
      <dgm:prSet presAssocID="{7E36762C-674B-4489-A6FC-7E7608260A8F}" presName="hierFlow" presStyleCnt="0"/>
      <dgm:spPr/>
    </dgm:pt>
    <dgm:pt modelId="{1DB885BB-5B94-43FF-935D-1DC5228FA798}" type="pres">
      <dgm:prSet presAssocID="{7E36762C-674B-4489-A6FC-7E7608260A8F}" presName="hierChild1" presStyleCnt="0">
        <dgm:presLayoutVars>
          <dgm:chPref val="1"/>
          <dgm:animOne val="branch"/>
          <dgm:animLvl val="lvl"/>
        </dgm:presLayoutVars>
      </dgm:prSet>
      <dgm:spPr/>
    </dgm:pt>
    <dgm:pt modelId="{93EFF986-AB49-4E53-92DE-22D524170B07}" type="pres">
      <dgm:prSet presAssocID="{F930879C-AD9C-4003-B95F-7A129C8EC439}" presName="Name14" presStyleCnt="0"/>
      <dgm:spPr/>
    </dgm:pt>
    <dgm:pt modelId="{2043F646-E49A-4C76-A986-9D103DC9D31D}" type="pres">
      <dgm:prSet presAssocID="{F930879C-AD9C-4003-B95F-7A129C8EC439}" presName="level1Shape" presStyleLbl="node0" presStyleIdx="0" presStyleCnt="1" custScaleX="419953" custScaleY="402385" custLinFactY="-200000" custLinFactNeighborX="-350" custLinFactNeighborY="-202704">
        <dgm:presLayoutVars>
          <dgm:chPref val="3"/>
        </dgm:presLayoutVars>
      </dgm:prSet>
      <dgm:spPr/>
      <dgm:t>
        <a:bodyPr/>
        <a:lstStyle/>
        <a:p>
          <a:pPr rtl="1"/>
          <a:endParaRPr lang="ar-IQ"/>
        </a:p>
      </dgm:t>
    </dgm:pt>
    <dgm:pt modelId="{026CAD3E-6886-4AAC-A560-674E45E343C0}" type="pres">
      <dgm:prSet presAssocID="{F930879C-AD9C-4003-B95F-7A129C8EC439}" presName="hierChild2" presStyleCnt="0"/>
      <dgm:spPr/>
    </dgm:pt>
    <dgm:pt modelId="{0D5FD5A7-7A52-4218-89BD-10BAD6D06E1B}" type="pres">
      <dgm:prSet presAssocID="{94CE7973-91AD-4569-B8AA-7DE894C7D02F}" presName="Name19" presStyleLbl="parChTrans1D2" presStyleIdx="0" presStyleCnt="4"/>
      <dgm:spPr/>
      <dgm:t>
        <a:bodyPr/>
        <a:lstStyle/>
        <a:p>
          <a:pPr rtl="1"/>
          <a:endParaRPr lang="ar-IQ"/>
        </a:p>
      </dgm:t>
    </dgm:pt>
    <dgm:pt modelId="{401C195D-9C76-4103-AEE0-B45F1C58A25E}" type="pres">
      <dgm:prSet presAssocID="{7ACA9513-34D4-4B6B-A49E-8C6F2952161C}" presName="Name21" presStyleCnt="0"/>
      <dgm:spPr/>
    </dgm:pt>
    <dgm:pt modelId="{0B5C88AC-7BC0-4C40-B8C9-2300954011BB}" type="pres">
      <dgm:prSet presAssocID="{7ACA9513-34D4-4B6B-A49E-8C6F2952161C}" presName="level2Shape" presStyleLbl="node2" presStyleIdx="0" presStyleCnt="3" custScaleX="296446" custScaleY="391446" custLinFactX="-23365" custLinFactNeighborX="-100000" custLinFactNeighborY="-25469"/>
      <dgm:spPr/>
      <dgm:t>
        <a:bodyPr/>
        <a:lstStyle/>
        <a:p>
          <a:pPr rtl="1"/>
          <a:endParaRPr lang="ar-IQ"/>
        </a:p>
      </dgm:t>
    </dgm:pt>
    <dgm:pt modelId="{D5C9BA1D-018B-4EAF-83BD-4EB7FE337F4A}" type="pres">
      <dgm:prSet presAssocID="{7ACA9513-34D4-4B6B-A49E-8C6F2952161C}" presName="hierChild3" presStyleCnt="0"/>
      <dgm:spPr/>
    </dgm:pt>
    <dgm:pt modelId="{9DDFDABF-143C-444B-B28B-35C3D00074ED}" type="pres">
      <dgm:prSet presAssocID="{F40158F5-F61D-4EF4-B4B7-F6D029C89679}" presName="Name19" presStyleLbl="parChTrans1D2" presStyleIdx="1" presStyleCnt="4"/>
      <dgm:spPr/>
      <dgm:t>
        <a:bodyPr/>
        <a:lstStyle/>
        <a:p>
          <a:pPr rtl="1"/>
          <a:endParaRPr lang="ar-IQ"/>
        </a:p>
      </dgm:t>
    </dgm:pt>
    <dgm:pt modelId="{C820E393-865D-4455-A222-1879D6FB79D1}" type="pres">
      <dgm:prSet presAssocID="{2DF13CE9-B446-4E0C-9ACA-0AD1DAD36691}" presName="Name21" presStyleCnt="0"/>
      <dgm:spPr/>
    </dgm:pt>
    <dgm:pt modelId="{123D52B9-AB65-422E-8781-912A56F422C3}" type="pres">
      <dgm:prSet presAssocID="{2DF13CE9-B446-4E0C-9ACA-0AD1DAD36691}" presName="level2Shape" presStyleLbl="node2" presStyleIdx="1" presStyleCnt="3" custScaleX="322254" custScaleY="383707" custLinFactNeighborX="8271" custLinFactNeighborY="-61504"/>
      <dgm:spPr/>
      <dgm:t>
        <a:bodyPr/>
        <a:lstStyle/>
        <a:p>
          <a:pPr rtl="1"/>
          <a:endParaRPr lang="ar-IQ"/>
        </a:p>
      </dgm:t>
    </dgm:pt>
    <dgm:pt modelId="{83300C46-25A1-481C-9857-5191ACA3D1A9}" type="pres">
      <dgm:prSet presAssocID="{2DF13CE9-B446-4E0C-9ACA-0AD1DAD36691}" presName="hierChild3" presStyleCnt="0"/>
      <dgm:spPr/>
    </dgm:pt>
    <dgm:pt modelId="{073A9D5C-693A-4B55-9DAB-D83195ED9A66}" type="pres">
      <dgm:prSet presAssocID="{0158F41A-5196-4D20-BE3D-93384D433C9F}" presName="Name19" presStyleLbl="parChTrans1D2" presStyleIdx="2" presStyleCnt="4"/>
      <dgm:spPr/>
      <dgm:t>
        <a:bodyPr/>
        <a:lstStyle/>
        <a:p>
          <a:pPr rtl="1"/>
          <a:endParaRPr lang="ar-IQ"/>
        </a:p>
      </dgm:t>
    </dgm:pt>
    <dgm:pt modelId="{B3051DE6-918C-4AB4-9128-751F3E17170A}" type="pres">
      <dgm:prSet presAssocID="{E92C17ED-9104-479C-91E0-BE8AC188C89C}" presName="Name21" presStyleCnt="0"/>
      <dgm:spPr/>
    </dgm:pt>
    <dgm:pt modelId="{01DAC68B-A276-4CB9-919B-015FC7A64929}" type="pres">
      <dgm:prSet presAssocID="{E92C17ED-9104-479C-91E0-BE8AC188C89C}" presName="level2Shape" presStyleLbl="node2" presStyleIdx="2" presStyleCnt="3" custScaleX="320022" custScaleY="395922" custLinFactNeighborX="4352" custLinFactNeighborY="-43487"/>
      <dgm:spPr>
        <a:prstGeom prst="roundRect">
          <a:avLst/>
        </a:prstGeom>
      </dgm:spPr>
      <dgm:t>
        <a:bodyPr/>
        <a:lstStyle/>
        <a:p>
          <a:pPr rtl="1"/>
          <a:endParaRPr lang="ar-IQ"/>
        </a:p>
      </dgm:t>
    </dgm:pt>
    <dgm:pt modelId="{35C019E4-32D0-47F4-83C0-DD9751E1A710}" type="pres">
      <dgm:prSet presAssocID="{E92C17ED-9104-479C-91E0-BE8AC188C89C}" presName="hierChild3" presStyleCnt="0"/>
      <dgm:spPr/>
    </dgm:pt>
    <dgm:pt modelId="{80771267-4596-403B-970C-DE9891D15520}" type="pres">
      <dgm:prSet presAssocID="{B76D19CC-88FF-4D8E-8D79-CDC9AC4188AC}" presName="Name19" presStyleLbl="parChTrans1D2" presStyleIdx="3" presStyleCnt="4"/>
      <dgm:spPr/>
      <dgm:t>
        <a:bodyPr/>
        <a:lstStyle/>
        <a:p>
          <a:pPr rtl="1"/>
          <a:endParaRPr lang="ar-IQ"/>
        </a:p>
      </dgm:t>
    </dgm:pt>
    <dgm:pt modelId="{B5D5BD26-E394-4B38-83E4-3AF5D5A3F43B}" type="pres">
      <dgm:prSet presAssocID="{B427692A-006C-4146-B4A1-E0388353BD71}" presName="Name21" presStyleCnt="0"/>
      <dgm:spPr/>
    </dgm:pt>
    <dgm:pt modelId="{4562CD73-6B5E-427F-987A-988B3F087D17}" type="pres">
      <dgm:prSet presAssocID="{B427692A-006C-4146-B4A1-E0388353BD71}" presName="level2Shape" presStyleLbl="asst1" presStyleIdx="0" presStyleCnt="1" custAng="0" custScaleX="304429" custScaleY="411981" custLinFactX="77698" custLinFactNeighborX="100000" custLinFactNeighborY="-77782"/>
      <dgm:spPr/>
      <dgm:t>
        <a:bodyPr/>
        <a:lstStyle/>
        <a:p>
          <a:pPr rtl="1"/>
          <a:endParaRPr lang="ar-IQ"/>
        </a:p>
      </dgm:t>
    </dgm:pt>
    <dgm:pt modelId="{F18C22B9-AB29-44F9-A311-A2E741BF66E1}" type="pres">
      <dgm:prSet presAssocID="{B427692A-006C-4146-B4A1-E0388353BD71}" presName="hierChild3" presStyleCnt="0"/>
      <dgm:spPr/>
    </dgm:pt>
    <dgm:pt modelId="{5AA06AF8-2E3D-447B-B72E-2651B402116B}" type="pres">
      <dgm:prSet presAssocID="{7E36762C-674B-4489-A6FC-7E7608260A8F}" presName="bgShapesFlow" presStyleCnt="0"/>
      <dgm:spPr/>
    </dgm:pt>
  </dgm:ptLst>
  <dgm:cxnLst>
    <dgm:cxn modelId="{3ADEB673-633D-4E17-8A88-E3E643FF2A71}" type="presOf" srcId="{B427692A-006C-4146-B4A1-E0388353BD71}" destId="{4562CD73-6B5E-427F-987A-988B3F087D17}" srcOrd="0" destOrd="0" presId="urn:microsoft.com/office/officeart/2005/8/layout/hierarchy6"/>
    <dgm:cxn modelId="{E63B77AA-441B-44B3-B71D-46891577BBA3}" type="presOf" srcId="{B76D19CC-88FF-4D8E-8D79-CDC9AC4188AC}" destId="{80771267-4596-403B-970C-DE9891D15520}" srcOrd="0" destOrd="0" presId="urn:microsoft.com/office/officeart/2005/8/layout/hierarchy6"/>
    <dgm:cxn modelId="{27DD65C6-3586-4DE4-B392-2663BF30F7C2}" srcId="{7E36762C-674B-4489-A6FC-7E7608260A8F}" destId="{F930879C-AD9C-4003-B95F-7A129C8EC439}" srcOrd="0" destOrd="0" parTransId="{6EB16AA9-AB79-4AF3-B9CD-B25E704FA813}" sibTransId="{2A7796A0-5E2C-4D43-9A67-B234772D79ED}"/>
    <dgm:cxn modelId="{66115A4E-1315-4CC6-BC23-B0E5F43B27B4}" type="presOf" srcId="{7ACA9513-34D4-4B6B-A49E-8C6F2952161C}" destId="{0B5C88AC-7BC0-4C40-B8C9-2300954011BB}" srcOrd="0" destOrd="0" presId="urn:microsoft.com/office/officeart/2005/8/layout/hierarchy6"/>
    <dgm:cxn modelId="{9DB1AB53-650F-4257-A0B9-39DC61FA3B65}" type="presOf" srcId="{0158F41A-5196-4D20-BE3D-93384D433C9F}" destId="{073A9D5C-693A-4B55-9DAB-D83195ED9A66}" srcOrd="0" destOrd="0" presId="urn:microsoft.com/office/officeart/2005/8/layout/hierarchy6"/>
    <dgm:cxn modelId="{2E2C7790-393B-4A46-B3AB-C93C765208B5}" srcId="{F930879C-AD9C-4003-B95F-7A129C8EC439}" destId="{7ACA9513-34D4-4B6B-A49E-8C6F2952161C}" srcOrd="0" destOrd="0" parTransId="{94CE7973-91AD-4569-B8AA-7DE894C7D02F}" sibTransId="{E363ABEC-9719-4158-9B3D-6850162B0A9C}"/>
    <dgm:cxn modelId="{1AC98CD7-FCCE-45B1-9EDF-4EC3DB08C447}" srcId="{F930879C-AD9C-4003-B95F-7A129C8EC439}" destId="{2DF13CE9-B446-4E0C-9ACA-0AD1DAD36691}" srcOrd="1" destOrd="0" parTransId="{F40158F5-F61D-4EF4-B4B7-F6D029C89679}" sibTransId="{6114A73F-752A-4263-B4AF-3A1D07D43DFA}"/>
    <dgm:cxn modelId="{F7CAE2AE-D6DD-4B61-B7D5-3FD89E16B114}" type="presOf" srcId="{F40158F5-F61D-4EF4-B4B7-F6D029C89679}" destId="{9DDFDABF-143C-444B-B28B-35C3D00074ED}" srcOrd="0" destOrd="0" presId="urn:microsoft.com/office/officeart/2005/8/layout/hierarchy6"/>
    <dgm:cxn modelId="{B2B420B8-65A9-4A3F-9215-E2F4CAE47316}" type="presOf" srcId="{7E36762C-674B-4489-A6FC-7E7608260A8F}" destId="{3D8F0CC0-C34C-4222-AE11-1A89C4965E79}" srcOrd="0" destOrd="0" presId="urn:microsoft.com/office/officeart/2005/8/layout/hierarchy6"/>
    <dgm:cxn modelId="{21017075-47A0-48D1-9B16-BE7E218BB384}" srcId="{F930879C-AD9C-4003-B95F-7A129C8EC439}" destId="{E92C17ED-9104-479C-91E0-BE8AC188C89C}" srcOrd="2" destOrd="0" parTransId="{0158F41A-5196-4D20-BE3D-93384D433C9F}" sibTransId="{E1725DB6-827B-4D2D-BEE6-74297A02386A}"/>
    <dgm:cxn modelId="{4D485F1B-BC5B-49BA-A11B-80A320579E80}" type="presOf" srcId="{2DF13CE9-B446-4E0C-9ACA-0AD1DAD36691}" destId="{123D52B9-AB65-422E-8781-912A56F422C3}" srcOrd="0" destOrd="0" presId="urn:microsoft.com/office/officeart/2005/8/layout/hierarchy6"/>
    <dgm:cxn modelId="{9DE9EC60-286E-41B8-A8D0-8E8E46B7E931}" type="presOf" srcId="{F930879C-AD9C-4003-B95F-7A129C8EC439}" destId="{2043F646-E49A-4C76-A986-9D103DC9D31D}" srcOrd="0" destOrd="0" presId="urn:microsoft.com/office/officeart/2005/8/layout/hierarchy6"/>
    <dgm:cxn modelId="{F28DFA0D-FC55-49C5-839C-596694F5FC02}" type="presOf" srcId="{94CE7973-91AD-4569-B8AA-7DE894C7D02F}" destId="{0D5FD5A7-7A52-4218-89BD-10BAD6D06E1B}" srcOrd="0" destOrd="0" presId="urn:microsoft.com/office/officeart/2005/8/layout/hierarchy6"/>
    <dgm:cxn modelId="{CE8EAC2F-A0B0-4955-8EDC-A3A92CAF95F6}" srcId="{F930879C-AD9C-4003-B95F-7A129C8EC439}" destId="{B427692A-006C-4146-B4A1-E0388353BD71}" srcOrd="3" destOrd="0" parTransId="{B76D19CC-88FF-4D8E-8D79-CDC9AC4188AC}" sibTransId="{8A8D03DF-F63D-4BA4-BD96-E9CD20EC41B1}"/>
    <dgm:cxn modelId="{B8901B03-6EAC-46FE-B0E3-74A0C7E9A0EB}" type="presOf" srcId="{E92C17ED-9104-479C-91E0-BE8AC188C89C}" destId="{01DAC68B-A276-4CB9-919B-015FC7A64929}" srcOrd="0" destOrd="0" presId="urn:microsoft.com/office/officeart/2005/8/layout/hierarchy6"/>
    <dgm:cxn modelId="{DFBA4A96-06C2-4393-B47B-F455B3851F3E}" type="presParOf" srcId="{3D8F0CC0-C34C-4222-AE11-1A89C4965E79}" destId="{2C0CB54D-9A82-41B9-B011-868CEAE162AE}" srcOrd="0" destOrd="0" presId="urn:microsoft.com/office/officeart/2005/8/layout/hierarchy6"/>
    <dgm:cxn modelId="{DEE83A28-DA9D-4514-B29C-A308888DD4C0}" type="presParOf" srcId="{2C0CB54D-9A82-41B9-B011-868CEAE162AE}" destId="{1DB885BB-5B94-43FF-935D-1DC5228FA798}" srcOrd="0" destOrd="0" presId="urn:microsoft.com/office/officeart/2005/8/layout/hierarchy6"/>
    <dgm:cxn modelId="{F020E12E-C2FD-4AD4-9C6D-A1AA3AD7C9EB}" type="presParOf" srcId="{1DB885BB-5B94-43FF-935D-1DC5228FA798}" destId="{93EFF986-AB49-4E53-92DE-22D524170B07}" srcOrd="0" destOrd="0" presId="urn:microsoft.com/office/officeart/2005/8/layout/hierarchy6"/>
    <dgm:cxn modelId="{B2153C4D-A2BC-4983-89CE-AAD3B27EDD1E}" type="presParOf" srcId="{93EFF986-AB49-4E53-92DE-22D524170B07}" destId="{2043F646-E49A-4C76-A986-9D103DC9D31D}" srcOrd="0" destOrd="0" presId="urn:microsoft.com/office/officeart/2005/8/layout/hierarchy6"/>
    <dgm:cxn modelId="{D165D6B0-DEFA-4C43-9002-1B1C63E3B9A5}" type="presParOf" srcId="{93EFF986-AB49-4E53-92DE-22D524170B07}" destId="{026CAD3E-6886-4AAC-A560-674E45E343C0}" srcOrd="1" destOrd="0" presId="urn:microsoft.com/office/officeart/2005/8/layout/hierarchy6"/>
    <dgm:cxn modelId="{66756B38-89A6-4863-95A7-CD4A916377C6}" type="presParOf" srcId="{026CAD3E-6886-4AAC-A560-674E45E343C0}" destId="{0D5FD5A7-7A52-4218-89BD-10BAD6D06E1B}" srcOrd="0" destOrd="0" presId="urn:microsoft.com/office/officeart/2005/8/layout/hierarchy6"/>
    <dgm:cxn modelId="{AF5924E9-D7C8-4193-B707-F036B2CFF46B}" type="presParOf" srcId="{026CAD3E-6886-4AAC-A560-674E45E343C0}" destId="{401C195D-9C76-4103-AEE0-B45F1C58A25E}" srcOrd="1" destOrd="0" presId="urn:microsoft.com/office/officeart/2005/8/layout/hierarchy6"/>
    <dgm:cxn modelId="{31374C4B-D4DB-4DBB-A282-52B54971514F}" type="presParOf" srcId="{401C195D-9C76-4103-AEE0-B45F1C58A25E}" destId="{0B5C88AC-7BC0-4C40-B8C9-2300954011BB}" srcOrd="0" destOrd="0" presId="urn:microsoft.com/office/officeart/2005/8/layout/hierarchy6"/>
    <dgm:cxn modelId="{823DDD85-F129-41CF-AC0F-7F8D16B4A9DC}" type="presParOf" srcId="{401C195D-9C76-4103-AEE0-B45F1C58A25E}" destId="{D5C9BA1D-018B-4EAF-83BD-4EB7FE337F4A}" srcOrd="1" destOrd="0" presId="urn:microsoft.com/office/officeart/2005/8/layout/hierarchy6"/>
    <dgm:cxn modelId="{9DC11061-ABAC-4B8A-BC17-BC2BB4835B79}" type="presParOf" srcId="{026CAD3E-6886-4AAC-A560-674E45E343C0}" destId="{9DDFDABF-143C-444B-B28B-35C3D00074ED}" srcOrd="2" destOrd="0" presId="urn:microsoft.com/office/officeart/2005/8/layout/hierarchy6"/>
    <dgm:cxn modelId="{634629CF-9EFE-4528-8226-BF4777BCA386}" type="presParOf" srcId="{026CAD3E-6886-4AAC-A560-674E45E343C0}" destId="{C820E393-865D-4455-A222-1879D6FB79D1}" srcOrd="3" destOrd="0" presId="urn:microsoft.com/office/officeart/2005/8/layout/hierarchy6"/>
    <dgm:cxn modelId="{73CA6DF3-DCC2-43A9-8915-AE78B056DB60}" type="presParOf" srcId="{C820E393-865D-4455-A222-1879D6FB79D1}" destId="{123D52B9-AB65-422E-8781-912A56F422C3}" srcOrd="0" destOrd="0" presId="urn:microsoft.com/office/officeart/2005/8/layout/hierarchy6"/>
    <dgm:cxn modelId="{5CCAF0D0-AD9D-448B-B013-0504826ADFD7}" type="presParOf" srcId="{C820E393-865D-4455-A222-1879D6FB79D1}" destId="{83300C46-25A1-481C-9857-5191ACA3D1A9}" srcOrd="1" destOrd="0" presId="urn:microsoft.com/office/officeart/2005/8/layout/hierarchy6"/>
    <dgm:cxn modelId="{8B0C7B8B-68B4-451B-BDEC-E345D8B2EE64}" type="presParOf" srcId="{026CAD3E-6886-4AAC-A560-674E45E343C0}" destId="{073A9D5C-693A-4B55-9DAB-D83195ED9A66}" srcOrd="4" destOrd="0" presId="urn:microsoft.com/office/officeart/2005/8/layout/hierarchy6"/>
    <dgm:cxn modelId="{55998A5F-9DA4-4EAC-880B-35F71851E4FD}" type="presParOf" srcId="{026CAD3E-6886-4AAC-A560-674E45E343C0}" destId="{B3051DE6-918C-4AB4-9128-751F3E17170A}" srcOrd="5" destOrd="0" presId="urn:microsoft.com/office/officeart/2005/8/layout/hierarchy6"/>
    <dgm:cxn modelId="{E4AFF6A3-F3FF-494C-B6C3-54CA5A1897BD}" type="presParOf" srcId="{B3051DE6-918C-4AB4-9128-751F3E17170A}" destId="{01DAC68B-A276-4CB9-919B-015FC7A64929}" srcOrd="0" destOrd="0" presId="urn:microsoft.com/office/officeart/2005/8/layout/hierarchy6"/>
    <dgm:cxn modelId="{C323D38C-E836-4595-B9F6-A97B97E1F033}" type="presParOf" srcId="{B3051DE6-918C-4AB4-9128-751F3E17170A}" destId="{35C019E4-32D0-47F4-83C0-DD9751E1A710}" srcOrd="1" destOrd="0" presId="urn:microsoft.com/office/officeart/2005/8/layout/hierarchy6"/>
    <dgm:cxn modelId="{67C2F230-5189-4C47-A4F4-87018DD7A584}" type="presParOf" srcId="{026CAD3E-6886-4AAC-A560-674E45E343C0}" destId="{80771267-4596-403B-970C-DE9891D15520}" srcOrd="6" destOrd="0" presId="urn:microsoft.com/office/officeart/2005/8/layout/hierarchy6"/>
    <dgm:cxn modelId="{541F8671-F65F-4C0A-AD5A-D4FBE36F67C0}" type="presParOf" srcId="{026CAD3E-6886-4AAC-A560-674E45E343C0}" destId="{B5D5BD26-E394-4B38-83E4-3AF5D5A3F43B}" srcOrd="7" destOrd="0" presId="urn:microsoft.com/office/officeart/2005/8/layout/hierarchy6"/>
    <dgm:cxn modelId="{B3DE324D-E133-4E92-B314-82AA772502D1}" type="presParOf" srcId="{B5D5BD26-E394-4B38-83E4-3AF5D5A3F43B}" destId="{4562CD73-6B5E-427F-987A-988B3F087D17}" srcOrd="0" destOrd="0" presId="urn:microsoft.com/office/officeart/2005/8/layout/hierarchy6"/>
    <dgm:cxn modelId="{A8A30CBD-0710-426E-9B2A-FB813AB74BB3}" type="presParOf" srcId="{B5D5BD26-E394-4B38-83E4-3AF5D5A3F43B}" destId="{F18C22B9-AB29-44F9-A311-A2E741BF66E1}" srcOrd="1" destOrd="0" presId="urn:microsoft.com/office/officeart/2005/8/layout/hierarchy6"/>
    <dgm:cxn modelId="{F7EA4C64-D2D7-4315-B887-F259C796938F}" type="presParOf" srcId="{3D8F0CC0-C34C-4222-AE11-1A89C4965E79}" destId="{5AA06AF8-2E3D-447B-B72E-2651B402116B}"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3F646-E49A-4C76-A986-9D103DC9D31D}">
      <dsp:nvSpPr>
        <dsp:cNvPr id="0" name=""/>
        <dsp:cNvSpPr/>
      </dsp:nvSpPr>
      <dsp:spPr>
        <a:xfrm>
          <a:off x="2890840" y="0"/>
          <a:ext cx="2657803" cy="1697746"/>
        </a:xfrm>
        <a:prstGeom prst="roundRect">
          <a:avLst>
            <a:gd name="adj" fmla="val 10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endParaRPr lang="ar-IQ" sz="2400" kern="1200" dirty="0" smtClean="0"/>
        </a:p>
        <a:p>
          <a:pPr lvl="0" algn="ctr" defTabSz="1066800" rtl="1">
            <a:lnSpc>
              <a:spcPct val="90000"/>
            </a:lnSpc>
            <a:spcBef>
              <a:spcPct val="0"/>
            </a:spcBef>
            <a:spcAft>
              <a:spcPct val="35000"/>
            </a:spcAft>
          </a:pPr>
          <a:r>
            <a:rPr lang="ar-IQ" sz="3200" b="1" kern="1200" dirty="0" smtClean="0"/>
            <a:t>ال</a:t>
          </a:r>
          <a:r>
            <a:rPr lang="ar-SA" sz="3200" b="1" kern="1200" dirty="0" smtClean="0"/>
            <a:t>قانون </a:t>
          </a:r>
          <a:r>
            <a:rPr lang="ar-SA" sz="3600" b="1" kern="1200" dirty="0" smtClean="0"/>
            <a:t>الإداري 1</a:t>
          </a:r>
          <a:endParaRPr lang="ar-IQ" sz="3600" b="1" kern="1200" dirty="0"/>
        </a:p>
      </dsp:txBody>
      <dsp:txXfrm>
        <a:off x="2940565" y="49725"/>
        <a:ext cx="2558353" cy="1598296"/>
      </dsp:txXfrm>
    </dsp:sp>
    <dsp:sp modelId="{0D5FD5A7-7A52-4218-89BD-10BAD6D06E1B}">
      <dsp:nvSpPr>
        <dsp:cNvPr id="0" name=""/>
        <dsp:cNvSpPr/>
      </dsp:nvSpPr>
      <dsp:spPr>
        <a:xfrm>
          <a:off x="938075" y="1697746"/>
          <a:ext cx="3281666" cy="1259331"/>
        </a:xfrm>
        <a:custGeom>
          <a:avLst/>
          <a:gdLst/>
          <a:ahLst/>
          <a:cxnLst/>
          <a:rect l="0" t="0" r="0" b="0"/>
          <a:pathLst>
            <a:path>
              <a:moveTo>
                <a:pt x="3281666" y="0"/>
              </a:moveTo>
              <a:lnTo>
                <a:pt x="3281666" y="629665"/>
              </a:lnTo>
              <a:lnTo>
                <a:pt x="0" y="629665"/>
              </a:lnTo>
              <a:lnTo>
                <a:pt x="0" y="12593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5C88AC-7BC0-4C40-B8C9-2300954011BB}">
      <dsp:nvSpPr>
        <dsp:cNvPr id="0" name=""/>
        <dsp:cNvSpPr/>
      </dsp:nvSpPr>
      <dsp:spPr>
        <a:xfrm>
          <a:off x="0" y="2957077"/>
          <a:ext cx="1876151" cy="1651592"/>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IQ" sz="3200" b="1" kern="1200" dirty="0" smtClean="0"/>
            <a:t>الوظيفة العامة</a:t>
          </a:r>
          <a:endParaRPr lang="ar-IQ" sz="3200" b="1" kern="1200" dirty="0"/>
        </a:p>
      </dsp:txBody>
      <dsp:txXfrm>
        <a:off x="48373" y="3005450"/>
        <a:ext cx="1779405" cy="1554846"/>
      </dsp:txXfrm>
    </dsp:sp>
    <dsp:sp modelId="{9DDFDABF-143C-444B-B28B-35C3D00074ED}">
      <dsp:nvSpPr>
        <dsp:cNvPr id="0" name=""/>
        <dsp:cNvSpPr/>
      </dsp:nvSpPr>
      <dsp:spPr>
        <a:xfrm>
          <a:off x="3141429" y="1697746"/>
          <a:ext cx="1078312" cy="1107292"/>
        </a:xfrm>
        <a:custGeom>
          <a:avLst/>
          <a:gdLst/>
          <a:ahLst/>
          <a:cxnLst/>
          <a:rect l="0" t="0" r="0" b="0"/>
          <a:pathLst>
            <a:path>
              <a:moveTo>
                <a:pt x="1078312" y="0"/>
              </a:moveTo>
              <a:lnTo>
                <a:pt x="1078312" y="553646"/>
              </a:lnTo>
              <a:lnTo>
                <a:pt x="0" y="553646"/>
              </a:lnTo>
              <a:lnTo>
                <a:pt x="0" y="11072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3D52B9-AB65-422E-8781-912A56F422C3}">
      <dsp:nvSpPr>
        <dsp:cNvPr id="0" name=""/>
        <dsp:cNvSpPr/>
      </dsp:nvSpPr>
      <dsp:spPr>
        <a:xfrm>
          <a:off x="2121686" y="2805038"/>
          <a:ext cx="2039485" cy="1618939"/>
        </a:xfrm>
        <a:prstGeom prst="roundRect">
          <a:avLst>
            <a:gd name="adj" fmla="val 10000"/>
          </a:avLst>
        </a:prstGeom>
        <a:solidFill>
          <a:srgbClr val="0033CC"/>
        </a:solidFill>
        <a:ln w="9525" cap="flat" cmpd="sng" algn="ctr">
          <a:solidFill>
            <a:schemeClr val="accent1">
              <a:shade val="50000"/>
              <a:satMod val="103000"/>
            </a:schemeClr>
          </a:solidFill>
          <a:prstDash val="solid"/>
        </a:ln>
        <a:effectLst>
          <a:outerShdw blurRad="57150" dist="38100" dir="5400000" algn="ctr" rotWithShape="0">
            <a:schemeClr val="accent1">
              <a:shade val="9000"/>
              <a:satMod val="105000"/>
              <a:alpha val="48000"/>
            </a:scheme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bg1"/>
              </a:solidFill>
              <a:cs typeface="Ali-A-Sahifa" pitchFamily="2" charset="-78"/>
            </a:rPr>
            <a:t>النشاط الإداري</a:t>
          </a:r>
          <a:endParaRPr lang="ar-IQ" sz="3600" b="1" kern="1200" dirty="0">
            <a:solidFill>
              <a:schemeClr val="bg1"/>
            </a:solidFill>
            <a:cs typeface="Ali-A-Sahifa" pitchFamily="2" charset="-78"/>
          </a:endParaRPr>
        </a:p>
      </dsp:txBody>
      <dsp:txXfrm>
        <a:off x="2169103" y="2852455"/>
        <a:ext cx="1944651" cy="1524105"/>
      </dsp:txXfrm>
    </dsp:sp>
    <dsp:sp modelId="{073A9D5C-693A-4B55-9DAB-D83195ED9A66}">
      <dsp:nvSpPr>
        <dsp:cNvPr id="0" name=""/>
        <dsp:cNvSpPr/>
      </dsp:nvSpPr>
      <dsp:spPr>
        <a:xfrm>
          <a:off x="4219741" y="1697746"/>
          <a:ext cx="1119171" cy="1183309"/>
        </a:xfrm>
        <a:custGeom>
          <a:avLst/>
          <a:gdLst/>
          <a:ahLst/>
          <a:cxnLst/>
          <a:rect l="0" t="0" r="0" b="0"/>
          <a:pathLst>
            <a:path>
              <a:moveTo>
                <a:pt x="0" y="0"/>
              </a:moveTo>
              <a:lnTo>
                <a:pt x="0" y="591654"/>
              </a:lnTo>
              <a:lnTo>
                <a:pt x="1119171" y="591654"/>
              </a:lnTo>
              <a:lnTo>
                <a:pt x="1119171" y="118330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DAC68B-A276-4CB9-919B-015FC7A64929}">
      <dsp:nvSpPr>
        <dsp:cNvPr id="0" name=""/>
        <dsp:cNvSpPr/>
      </dsp:nvSpPr>
      <dsp:spPr>
        <a:xfrm>
          <a:off x="4326233" y="2881055"/>
          <a:ext cx="2025359" cy="1670477"/>
        </a:xfrm>
        <a:prstGeom prst="roundRect">
          <a:avLst/>
        </a:prstGeom>
        <a:solidFill>
          <a:srgbClr val="4A206A"/>
        </a:solidFill>
        <a:ln>
          <a:noFill/>
        </a:ln>
        <a:effectLst>
          <a:outerShdw blurRad="57150" dist="38100" dir="5400000" algn="ctr" rotWithShape="0">
            <a:schemeClr val="accent1">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hemeClr val="accent1"/>
        </a:lnRef>
        <a:fillRef idx="3">
          <a:schemeClr val="accent1"/>
        </a:fillRef>
        <a:effectRef idx="3">
          <a:schemeClr val="accent1"/>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IQ" sz="3200" b="1" kern="1200" dirty="0" smtClean="0"/>
            <a:t>التنظيم الإداري</a:t>
          </a:r>
          <a:endParaRPr lang="ar-IQ" sz="3200" b="1" kern="1200" dirty="0"/>
        </a:p>
      </dsp:txBody>
      <dsp:txXfrm>
        <a:off x="4407779" y="2962601"/>
        <a:ext cx="1862267" cy="1507385"/>
      </dsp:txXfrm>
    </dsp:sp>
    <dsp:sp modelId="{80771267-4596-403B-970C-DE9891D15520}">
      <dsp:nvSpPr>
        <dsp:cNvPr id="0" name=""/>
        <dsp:cNvSpPr/>
      </dsp:nvSpPr>
      <dsp:spPr>
        <a:xfrm>
          <a:off x="4219741" y="1697746"/>
          <a:ext cx="3260835" cy="1038611"/>
        </a:xfrm>
        <a:custGeom>
          <a:avLst/>
          <a:gdLst/>
          <a:ahLst/>
          <a:cxnLst/>
          <a:rect l="0" t="0" r="0" b="0"/>
          <a:pathLst>
            <a:path>
              <a:moveTo>
                <a:pt x="0" y="0"/>
              </a:moveTo>
              <a:lnTo>
                <a:pt x="0" y="519305"/>
              </a:lnTo>
              <a:lnTo>
                <a:pt x="3260835" y="519305"/>
              </a:lnTo>
              <a:lnTo>
                <a:pt x="3260835" y="10386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62CD73-6B5E-427F-987A-988B3F087D17}">
      <dsp:nvSpPr>
        <dsp:cNvPr id="0" name=""/>
        <dsp:cNvSpPr/>
      </dsp:nvSpPr>
      <dsp:spPr>
        <a:xfrm>
          <a:off x="6517239" y="2736357"/>
          <a:ext cx="1926674" cy="1738233"/>
        </a:xfrm>
        <a:prstGeom prst="roundRect">
          <a:avLst>
            <a:gd name="adj" fmla="val 10000"/>
          </a:avLst>
        </a:prstGeom>
        <a:solidFill>
          <a:srgbClr val="660033"/>
        </a:solidFill>
        <a:ln w="9525" cap="flat" cmpd="sng" algn="ctr">
          <a:solidFill>
            <a:schemeClr val="accent5">
              <a:shade val="50000"/>
              <a:satMod val="103000"/>
            </a:schemeClr>
          </a:solidFill>
          <a:prstDash val="solid"/>
        </a:ln>
        <a:effectLst>
          <a:outerShdw blurRad="57150" dist="38100" dir="5400000" algn="ctr" rotWithShape="0">
            <a:schemeClr val="accent5">
              <a:shade val="9000"/>
              <a:satMod val="105000"/>
              <a:alpha val="48000"/>
            </a:scheme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IQ" sz="2800" b="1" kern="1200" dirty="0" smtClean="0"/>
            <a:t>الاسس العامة للقانون الاداري</a:t>
          </a:r>
          <a:endParaRPr lang="ar-IQ" sz="2800" b="1" kern="1200" dirty="0"/>
        </a:p>
      </dsp:txBody>
      <dsp:txXfrm>
        <a:off x="6568150" y="2787268"/>
        <a:ext cx="1824852" cy="16364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3957A98A-1303-4407-BB11-7114A31F5939}"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957A98A-1303-4407-BB11-7114A31F5939}"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957A98A-1303-4407-BB11-7114A31F593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232C1CA-AA99-45A3-8B04-D803FD658B46}" type="datetimeFigureOut">
              <a:rPr lang="ar-IQ" smtClean="0"/>
              <a:pPr/>
              <a:t>14/04/1439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3957A98A-1303-4407-BB11-7114A31F5939}" type="slidenum">
              <a:rPr lang="ar-IQ" smtClean="0"/>
              <a:pPr/>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232C1CA-AA99-45A3-8B04-D803FD658B46}" type="datetimeFigureOut">
              <a:rPr lang="ar-IQ" smtClean="0"/>
              <a:pPr/>
              <a:t>14/04/1439</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957A98A-1303-4407-BB11-7114A31F5939}" type="slidenum">
              <a:rPr lang="ar-IQ" smtClean="0"/>
              <a:pPr/>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3" Type="http://schemas.openxmlformats.org/officeDocument/2006/relationships/hyperlink" Target="http://kenanaonline.com/posts/#_ftn18" TargetMode="External"/><Relationship Id="rId2" Type="http://schemas.openxmlformats.org/officeDocument/2006/relationships/hyperlink" Target="http://kenanaonline.com/posts/#_ftn14" TargetMode="Externa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3" Type="http://schemas.openxmlformats.org/officeDocument/2006/relationships/hyperlink" Target="http://kenanaonline.com/posts/#_ftn24" TargetMode="External"/><Relationship Id="rId2" Type="http://schemas.openxmlformats.org/officeDocument/2006/relationships/hyperlink" Target="http://kenanaonline.com/posts/#_ftn21" TargetMode="Externa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3" Type="http://schemas.openxmlformats.org/officeDocument/2006/relationships/hyperlink" Target="http://kenanaonline.com/posts/#_ftn34" TargetMode="External"/><Relationship Id="rId2" Type="http://schemas.openxmlformats.org/officeDocument/2006/relationships/hyperlink" Target="http://kenanaonline.com/users/ahmedkordy/tags/8375/posts" TargetMode="Externa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hyperlink" Target="http://kenanaonline.com/users/ahmedkordy/tags/8375/posts" TargetMode="Externa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227137"/>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ar-IQ" sz="7200" dirty="0" smtClean="0">
                <a:solidFill>
                  <a:srgbClr val="002060"/>
                </a:solidFill>
                <a:latin typeface="Aharoni" pitchFamily="2" charset="-79"/>
                <a:cs typeface="Ali_K_Alwand" pitchFamily="2" charset="-78"/>
              </a:rPr>
              <a:t>ياساي كارطيَري</a:t>
            </a:r>
          </a:p>
        </p:txBody>
      </p:sp>
      <p:sp>
        <p:nvSpPr>
          <p:cNvPr id="3" name="Subtitle 2"/>
          <p:cNvSpPr>
            <a:spLocks noGrp="1"/>
          </p:cNvSpPr>
          <p:nvPr>
            <p:ph type="subTitle" idx="1"/>
          </p:nvPr>
        </p:nvSpPr>
        <p:spPr>
          <a:xfrm>
            <a:off x="1371600" y="3500438"/>
            <a:ext cx="6400800" cy="2138362"/>
          </a:xfrm>
        </p:spPr>
        <p:style>
          <a:lnRef idx="1">
            <a:schemeClr val="accent3"/>
          </a:lnRef>
          <a:fillRef idx="3">
            <a:schemeClr val="accent3"/>
          </a:fillRef>
          <a:effectRef idx="2">
            <a:schemeClr val="accent3"/>
          </a:effectRef>
          <a:fontRef idx="minor">
            <a:schemeClr val="lt1"/>
          </a:fontRef>
        </p:style>
        <p:txBody>
          <a:bodyPr>
            <a:normAutofit lnSpcReduction="10000"/>
          </a:bodyPr>
          <a:lstStyle/>
          <a:p>
            <a:pPr algn="ctr"/>
            <a:r>
              <a:rPr lang="en-US" sz="4400" dirty="0" smtClean="0">
                <a:solidFill>
                  <a:srgbClr val="660033"/>
                </a:solidFill>
                <a:latin typeface="Franklin Gothic Heavy" pitchFamily="34" charset="0"/>
                <a:cs typeface="+mj-cs"/>
              </a:rPr>
              <a:t>Administrative Law</a:t>
            </a:r>
          </a:p>
          <a:p>
            <a:pPr algn="ctr"/>
            <a:r>
              <a:rPr lang="ar-EG" sz="2800" dirty="0" smtClean="0">
                <a:solidFill>
                  <a:srgbClr val="002060"/>
                </a:solidFill>
                <a:latin typeface="Franklin Gothic Heavy" pitchFamily="34" charset="0"/>
                <a:cs typeface="Ali_K_Jiddah" pitchFamily="2" charset="-78"/>
              </a:rPr>
              <a:t>دكتور كاوة ياسين سليم</a:t>
            </a:r>
            <a:endParaRPr lang="ar-IQ" sz="2800" dirty="0" smtClean="0">
              <a:solidFill>
                <a:srgbClr val="002060"/>
              </a:solidFill>
              <a:latin typeface="Franklin Gothic Heavy" pitchFamily="34" charset="0"/>
              <a:cs typeface="Ali_K_Jiddah" pitchFamily="2" charset="-78"/>
            </a:endParaRPr>
          </a:p>
          <a:p>
            <a:pPr algn="ctr"/>
            <a:r>
              <a:rPr lang="ar-IQ" sz="2800" dirty="0" smtClean="0">
                <a:solidFill>
                  <a:srgbClr val="002060"/>
                </a:solidFill>
                <a:latin typeface="Franklin Gothic Heavy" pitchFamily="34" charset="0"/>
                <a:cs typeface="Ali_K_Alwand" pitchFamily="2" charset="-78"/>
              </a:rPr>
              <a:t> سالَي خويَندن(201</a:t>
            </a:r>
            <a:r>
              <a:rPr lang="ar-EG" sz="2800" dirty="0" smtClean="0">
                <a:solidFill>
                  <a:srgbClr val="002060"/>
                </a:solidFill>
                <a:latin typeface="Franklin Gothic Heavy" pitchFamily="34" charset="0"/>
                <a:cs typeface="Ali_K_Alwand" pitchFamily="2" charset="-78"/>
              </a:rPr>
              <a:t>7</a:t>
            </a:r>
            <a:r>
              <a:rPr lang="ar-IQ" sz="2800" dirty="0" smtClean="0">
                <a:solidFill>
                  <a:srgbClr val="002060"/>
                </a:solidFill>
                <a:latin typeface="Franklin Gothic Heavy" pitchFamily="34" charset="0"/>
                <a:cs typeface="Ali_K_Alwand" pitchFamily="2" charset="-78"/>
              </a:rPr>
              <a:t>-201</a:t>
            </a:r>
            <a:r>
              <a:rPr lang="ar-EG" sz="2800" dirty="0" smtClean="0">
                <a:solidFill>
                  <a:srgbClr val="002060"/>
                </a:solidFill>
                <a:latin typeface="Franklin Gothic Heavy" pitchFamily="34" charset="0"/>
                <a:cs typeface="Ali_K_Alwand" pitchFamily="2" charset="-78"/>
              </a:rPr>
              <a:t>8</a:t>
            </a:r>
            <a:r>
              <a:rPr lang="ar-IQ" sz="2800" dirty="0" smtClean="0">
                <a:solidFill>
                  <a:srgbClr val="002060"/>
                </a:solidFill>
                <a:latin typeface="Franklin Gothic Heavy" pitchFamily="34" charset="0"/>
                <a:cs typeface="Ali_K_Alwand" pitchFamily="2" charset="-78"/>
              </a:rPr>
              <a:t>)</a:t>
            </a:r>
          </a:p>
          <a:p>
            <a:pPr algn="ctr"/>
            <a:r>
              <a:rPr lang="ar-IQ" sz="2800" dirty="0" smtClean="0">
                <a:solidFill>
                  <a:srgbClr val="002060"/>
                </a:solidFill>
                <a:latin typeface="Franklin Gothic Heavy" pitchFamily="34" charset="0"/>
                <a:cs typeface="Ali_K_Jiddah" pitchFamily="2" charset="-78"/>
              </a:rPr>
              <a:t>قؤناغي دوو- بةشي ياسا</a:t>
            </a:r>
            <a:endParaRPr lang="ar-IQ" sz="2800" dirty="0">
              <a:solidFill>
                <a:srgbClr val="002060"/>
              </a:solidFill>
              <a:latin typeface="Franklin Gothic Heavy" pitchFamily="34" charset="0"/>
              <a:cs typeface="Ali_K_Jiddah"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5632311"/>
          </a:xfrm>
          <a:prstGeom prst="rect">
            <a:avLst/>
          </a:prstGeom>
        </p:spPr>
        <p:txBody>
          <a:bodyPr wrap="square">
            <a:spAutoFit/>
          </a:bodyPr>
          <a:lstStyle/>
          <a:p>
            <a:pPr algn="just">
              <a:buNone/>
            </a:pPr>
            <a:r>
              <a:rPr lang="ar-IQ" sz="3600" dirty="0">
                <a:solidFill>
                  <a:srgbClr val="0D0D0D"/>
                </a:solidFill>
                <a:cs typeface="Ali_K_Alwand" pitchFamily="2" charset="-78"/>
              </a:rPr>
              <a:t>ث/ مةبةست ضي ية لة ياساي كارطيَري بة واتا طشتية فراوانةكةي؟</a:t>
            </a:r>
          </a:p>
          <a:p>
            <a:pPr algn="just">
              <a:buNone/>
            </a:pPr>
            <a:r>
              <a:rPr lang="ar-IQ" sz="3600" b="1" u="sng" dirty="0">
                <a:solidFill>
                  <a:srgbClr val="0D0D0D"/>
                </a:solidFill>
                <a:cs typeface="Ali_K_Alwand" pitchFamily="2" charset="-78"/>
              </a:rPr>
              <a:t>ياساي كارطيَرِي بة واتا طشتية فراوانةكةي </a:t>
            </a:r>
            <a:r>
              <a:rPr lang="ar-IQ" sz="3600" dirty="0">
                <a:solidFill>
                  <a:srgbClr val="0D0D0D"/>
                </a:solidFill>
                <a:cs typeface="Ali_K_Alwand" pitchFamily="2" charset="-78"/>
              </a:rPr>
              <a:t>بريتية لة كؤمةلَيَك رِيَسا كة هةلَدةستيَت بة رِيَكخستني ضالاكية كارطيَرِيةكان و ثةيوةندي نيَوان دامودةزطا كارطيَرِيةكان و نيَوان ئةم دامودةزطايانةو هاوولاَتيانيش، وة ئةو رِيَسايانةي كة حوكمي كارطيَرِي طشتي دةكةن هةمان ئةو رِيَسايانةن كة حوكمي تاكةكان دةكةن لة كؤمةلَطة، واتا يةك ياسا هةية لة كؤمةلَطة و يةك جؤرة دادطاش هةية كة دادطاي ئاسايية كة سةرجةم كيَشةكان هي تاك و هي كارطيَرِيش بؤي بةرز دةكريَتةوة</a:t>
            </a:r>
            <a:endParaRPr lang="ar-IQ" sz="3600" dirty="0"/>
          </a:p>
        </p:txBody>
      </p:sp>
    </p:spTree>
    <p:extLst>
      <p:ext uri="{BB962C8B-B14F-4D97-AF65-F5344CB8AC3E}">
        <p14:creationId xmlns:p14="http://schemas.microsoft.com/office/powerpoint/2010/main" val="407749965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620688"/>
            <a:ext cx="8928992" cy="2677656"/>
          </a:xfrm>
          <a:prstGeom prst="rect">
            <a:avLst/>
          </a:prstGeom>
        </p:spPr>
        <p:txBody>
          <a:bodyPr wrap="square">
            <a:spAutoFit/>
          </a:bodyPr>
          <a:lstStyle/>
          <a:p>
            <a:r>
              <a:rPr lang="ar-IQ" sz="2800" b="1" dirty="0"/>
              <a:t>بعد عام 2003 انتقل العراق إلى نظام اداري جديد واتجهت البلاد نحو تغيير جذري في المفاهيم والقيم والمبادئ السياسية والاقتصادية والاجتماعية ، واتجه نحو إرساء دعائم النظام الفيدرالي واللامركزية في </a:t>
            </a:r>
            <a:r>
              <a:rPr lang="ar-IQ" sz="2800" b="1" dirty="0" smtClean="0"/>
              <a:t>الإدارة، وتوج</a:t>
            </a:r>
            <a:r>
              <a:rPr lang="ar-IQ" sz="2800" b="1" dirty="0"/>
              <a:t> </a:t>
            </a:r>
            <a:r>
              <a:rPr lang="ar-IQ" sz="2800" b="1" dirty="0" smtClean="0"/>
              <a:t>هذا </a:t>
            </a:r>
            <a:r>
              <a:rPr lang="ar-IQ" sz="2800" b="1" dirty="0"/>
              <a:t>الاتجاه بصدور الدستور العراقي لعام 2005  والذي كانت مبادئه تعبر عن طموحات الشعب العراقي نظام اللامركزية الذي يقوم على أساس توزيع السلطة الإدارية بين الحكومة المركزية والهيئات الإقليمية أو المحلية .</a:t>
            </a:r>
            <a:endParaRPr lang="ar-IQ" sz="2800"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3"/>
            <a:ext cx="9144000" cy="7048083"/>
          </a:xfrm>
          <a:prstGeom prst="rect">
            <a:avLst/>
          </a:prstGeom>
        </p:spPr>
        <p:txBody>
          <a:bodyPr wrap="square">
            <a:spAutoFit/>
          </a:bodyPr>
          <a:lstStyle/>
          <a:p>
            <a:r>
              <a:rPr lang="ar-IQ" sz="3200" b="1" dirty="0">
                <a:solidFill>
                  <a:srgbClr val="FF0000"/>
                </a:solidFill>
              </a:rPr>
              <a:t>أولاً : الهيئات المركزية:</a:t>
            </a:r>
          </a:p>
          <a:p>
            <a:r>
              <a:rPr lang="ar-IQ" sz="2800" b="1" dirty="0"/>
              <a:t>يتبين من نصوص الدستور العراقي لعام 2005  ان الادارة المركزية في العراق تتمثل بمايلي :</a:t>
            </a:r>
          </a:p>
          <a:p>
            <a:r>
              <a:rPr lang="ar-IQ" sz="3200" b="1" u="sng" dirty="0"/>
              <a:t>1-رئيس الجمهوريه </a:t>
            </a:r>
            <a:r>
              <a:rPr lang="ar-IQ" sz="3200" b="1" u="sng" dirty="0" smtClean="0"/>
              <a:t>:</a:t>
            </a:r>
          </a:p>
          <a:p>
            <a:r>
              <a:rPr lang="ar-IQ" sz="2800" b="1" dirty="0"/>
              <a:t>هذا و يتولى رئيس الجمهورية الصلاحيات الاتية:</a:t>
            </a:r>
          </a:p>
          <a:p>
            <a:r>
              <a:rPr lang="ar-IQ" sz="2800" b="1" dirty="0"/>
              <a:t>1 - اصدار العفو الخاص بتوصية من رئيس مجلس الوزراء باستثناء ما يتعلق بالحق الخاص والمحكومين بارتكاب الجرائم الدولية والارهاب والفساد المالي والاداري.</a:t>
            </a:r>
          </a:p>
          <a:p>
            <a:r>
              <a:rPr lang="ar-IQ" sz="2800" b="1" dirty="0"/>
              <a:t>2- المصادقة على المعاهدات والاتفاقيات الدولية، بعد موافقة مجلس النواب وتعد مصادقة عليها بعد مضي خمسة عشر يوماً من تاريخ تسلمها.</a:t>
            </a:r>
          </a:p>
          <a:p>
            <a:r>
              <a:rPr lang="ar-IQ" sz="2800" b="1" dirty="0"/>
              <a:t>3- يصادق ويصدر القوانين التي يسنها مجلس النواب، وتعد مصادقا عليها بعد مضي خمسة عشر يوما من تاريخ تسلمها.</a:t>
            </a:r>
          </a:p>
          <a:p>
            <a:r>
              <a:rPr lang="ar-IQ" sz="2800" b="1" dirty="0"/>
              <a:t>4- دعوة مجلس النواب المنتخب إلى الانعقاد خلال مدة لا تتجاوز خمسة عشر يوما من تاريخ المصادقة على نتائج الانتخابات، وفي الحالات الاخرى المنصوص عليها في الدستور.</a:t>
            </a:r>
          </a:p>
          <a:p>
            <a:endParaRPr lang="ar-IQ" sz="2800"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8856984" cy="4031873"/>
          </a:xfrm>
          <a:prstGeom prst="rect">
            <a:avLst/>
          </a:prstGeom>
        </p:spPr>
        <p:txBody>
          <a:bodyPr wrap="square">
            <a:spAutoFit/>
          </a:bodyPr>
          <a:lstStyle/>
          <a:p>
            <a:r>
              <a:rPr lang="ar-IQ" sz="3200" b="1" dirty="0"/>
              <a:t>5- منح الاوسمة والنياشين بتوصية من رئيس مجلس الوزراء وفقا للقانون.</a:t>
            </a:r>
          </a:p>
          <a:p>
            <a:r>
              <a:rPr lang="ar-IQ" sz="3200" b="1" dirty="0"/>
              <a:t>6- قبول السفراء.</a:t>
            </a:r>
          </a:p>
          <a:p>
            <a:r>
              <a:rPr lang="ar-IQ" sz="3200" b="1" dirty="0"/>
              <a:t>7- اصدار المراسيم الجمهورية.</a:t>
            </a:r>
          </a:p>
          <a:p>
            <a:r>
              <a:rPr lang="ar-IQ" sz="3200" b="1" dirty="0"/>
              <a:t>8- المصادقة على احكام الاعدام التي تصدرها المحاكم المختصة.</a:t>
            </a:r>
          </a:p>
          <a:p>
            <a:r>
              <a:rPr lang="ar-IQ" sz="3200" b="1" dirty="0"/>
              <a:t>9- يقوم بمهمة القيادة العليا للقوات المسلحة للاغراض التشريفية والاحتفالية.</a:t>
            </a:r>
          </a:p>
          <a:p>
            <a:r>
              <a:rPr lang="ar-IQ" sz="3200" b="1" dirty="0"/>
              <a:t>10- ممارسة اية صلاحيات رئاسية أخرى واردة في هذا الدستور.</a:t>
            </a:r>
          </a:p>
        </p:txBody>
      </p:sp>
    </p:spTree>
    <p:extLst>
      <p:ext uri="{BB962C8B-B14F-4D97-AF65-F5344CB8AC3E}">
        <p14:creationId xmlns:p14="http://schemas.microsoft.com/office/powerpoint/2010/main" val="285864631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6750"/>
            <a:ext cx="9144000" cy="6555641"/>
          </a:xfrm>
          <a:prstGeom prst="rect">
            <a:avLst/>
          </a:prstGeom>
        </p:spPr>
        <p:txBody>
          <a:bodyPr wrap="square">
            <a:spAutoFit/>
          </a:bodyPr>
          <a:lstStyle/>
          <a:p>
            <a:r>
              <a:rPr lang="ar-IQ" sz="2800" b="1" dirty="0"/>
              <a:t>2-مجلس الوزراء :</a:t>
            </a:r>
          </a:p>
          <a:p>
            <a:r>
              <a:rPr lang="ar-IQ" sz="2800" b="1" dirty="0"/>
              <a:t>رئيس الوزراء هو المسؤول المباشر عن السياسة العامة للدولة والقائد العام للقوات المسلحة ويقوم  بتسمية اعضاء وزارته وادارة مجلس الوزراء ويتراس اجتماعاته ويمارس مجلس الوزراء استنادا الى نص المادة 77 من الدستور الصلاحيات الاتية :</a:t>
            </a:r>
          </a:p>
          <a:p>
            <a:r>
              <a:rPr lang="ar-IQ" sz="2800" b="1" dirty="0"/>
              <a:t>1- تخطيط وتنفيذ السياسة العامة للدولة والخطط العامة والاشراف على عمل الوزارات والجهات غير المرتبطة بوزارة</a:t>
            </a:r>
          </a:p>
          <a:p>
            <a:r>
              <a:rPr lang="ar-IQ" sz="2800" b="1" dirty="0"/>
              <a:t>2- اقتراح مشروعات القوانين.</a:t>
            </a:r>
          </a:p>
          <a:p>
            <a:r>
              <a:rPr lang="ar-IQ" sz="2800" b="1" dirty="0"/>
              <a:t>3- اصدار الانظمة والتعليمات والقرارات بهدف تنفيذ القوانين.</a:t>
            </a:r>
          </a:p>
          <a:p>
            <a:r>
              <a:rPr lang="ar-IQ" sz="2800" b="1" dirty="0"/>
              <a:t>4- اعداد مشروع الموازنة العامة والحساب الختامي وخطط التنمية.</a:t>
            </a:r>
          </a:p>
          <a:p>
            <a:r>
              <a:rPr lang="ar-IQ" sz="2800" b="1" dirty="0"/>
              <a:t>5- التوصية إلى مجلس النواب بالموافقة على تعيين وكلاء الوزارات والسفراء واصحاب الدرجات الخاصة، ورئيس اركان الجيش ومعاونيه ومن هم بمنصب قائد فرقة فما فوق، ورئيس جهاز المخابرات الوطني، ورؤساء الاجهزة الامنية.</a:t>
            </a:r>
          </a:p>
          <a:p>
            <a:r>
              <a:rPr lang="ar-IQ" sz="2800" b="1" dirty="0"/>
              <a:t>6- التفاوض بشأن المعاهدات والاتفاقيات الدولية والتوقيع عليها أو من يخوله.</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 y="188640"/>
            <a:ext cx="8856984" cy="6309420"/>
          </a:xfrm>
          <a:prstGeom prst="rect">
            <a:avLst/>
          </a:prstGeom>
        </p:spPr>
        <p:txBody>
          <a:bodyPr wrap="square">
            <a:spAutoFit/>
          </a:bodyPr>
          <a:lstStyle/>
          <a:p>
            <a:r>
              <a:rPr lang="ar-IQ" sz="3200" b="1" dirty="0">
                <a:solidFill>
                  <a:srgbClr val="FF0000"/>
                </a:solidFill>
              </a:rPr>
              <a:t>ثانياً : الهيئات اللامركزية:</a:t>
            </a:r>
          </a:p>
          <a:p>
            <a:r>
              <a:rPr lang="ar-IQ" sz="2800" b="1" dirty="0"/>
              <a:t> نص الدستور العراقي لعام 2005 في المادة(  112) على ان يتكون النظام الاتحادي في جمهورية العراق من عاصمة واقاليم ومحافظات لامركزية وادارات محلية.</a:t>
            </a:r>
          </a:p>
          <a:p>
            <a:r>
              <a:rPr lang="ar-IQ" sz="3600" b="1" dirty="0">
                <a:solidFill>
                  <a:srgbClr val="FF66FF"/>
                </a:solidFill>
              </a:rPr>
              <a:t>1-الاقاليم :</a:t>
            </a:r>
          </a:p>
          <a:p>
            <a:r>
              <a:rPr lang="ar-IQ" sz="2800" b="1" dirty="0"/>
              <a:t>اقر الدستور العراقي لعام 2005 النظام الفيدرالي في شكل الدولة واذا كان موضوع الفيدرالية يدخل ضمن اللامركزية السياسية وليس اللامركزية الادارية من حيث ان لسلطات الاقاليم الحق في ممارسة السلطات التشريعية والتنفيذية والقضائية وفقا لاحكام هذا الدستور، باستثناء ما ورد فيه من اختصاصات حصرية للسلطات الاتحادية. فاننا سوف لانتطرق الى الحقوق الدستورية للاقليم اذ لايصح تناولها في هذه الدراسة وسنقتصر على تناول الحقوق الادارية . وقد اقر هذا الدستور عند نفاذه اقليم كوردستان، وسلطاته القائمة اقليماً اتحادياً </a:t>
            </a:r>
            <a:r>
              <a:rPr lang="ar-IQ" sz="2800" b="1" dirty="0" smtClean="0"/>
              <a:t>كما منح </a:t>
            </a:r>
            <a:r>
              <a:rPr lang="ar-IQ" sz="2800" b="1" dirty="0"/>
              <a:t>الحق لكل محافظة أو اكثر تكوين اقليم بناء على طلب بالاستفتاء عليه، </a:t>
            </a:r>
            <a:r>
              <a:rPr lang="ar-IQ" sz="2800" b="1" dirty="0">
                <a:solidFill>
                  <a:srgbClr val="FF66FF"/>
                </a:solidFill>
              </a:rPr>
              <a:t>يقدم بأحدى طريقيتين:</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8784976" cy="4401205"/>
          </a:xfrm>
          <a:prstGeom prst="rect">
            <a:avLst/>
          </a:prstGeom>
        </p:spPr>
        <p:txBody>
          <a:bodyPr wrap="square">
            <a:spAutoFit/>
          </a:bodyPr>
          <a:lstStyle/>
          <a:p>
            <a:r>
              <a:rPr lang="ar-IQ" sz="2800" b="1" u="sng" dirty="0">
                <a:solidFill>
                  <a:srgbClr val="FF0000"/>
                </a:solidFill>
              </a:rPr>
              <a:t>الاولى </a:t>
            </a:r>
            <a:r>
              <a:rPr lang="ar-IQ" sz="2800" b="1" u="sng" dirty="0" smtClean="0">
                <a:solidFill>
                  <a:srgbClr val="FF0000"/>
                </a:solidFill>
              </a:rPr>
              <a:t>:</a:t>
            </a:r>
            <a:r>
              <a:rPr lang="ar-IQ" sz="2800" b="1" dirty="0"/>
              <a:t> طلب من ثلث الاعضاء في كل مجلس من مجالس المحافظات التي تروم تكوين </a:t>
            </a:r>
            <a:r>
              <a:rPr lang="ar-IQ" sz="2800" b="1" dirty="0" smtClean="0"/>
              <a:t>الاقليم.</a:t>
            </a:r>
          </a:p>
          <a:p>
            <a:r>
              <a:rPr lang="ar-IQ" sz="2800" b="1" dirty="0"/>
              <a:t>  </a:t>
            </a:r>
            <a:r>
              <a:rPr lang="ar-IQ" sz="2800" b="1" u="sng" dirty="0">
                <a:solidFill>
                  <a:srgbClr val="FF0000"/>
                </a:solidFill>
              </a:rPr>
              <a:t>الثانية </a:t>
            </a:r>
            <a:r>
              <a:rPr lang="ar-IQ" sz="2800" b="1" u="sng" dirty="0" smtClean="0">
                <a:solidFill>
                  <a:srgbClr val="FF0000"/>
                </a:solidFill>
              </a:rPr>
              <a:t>: </a:t>
            </a:r>
            <a:r>
              <a:rPr lang="ar-IQ" sz="2800" b="1" dirty="0" smtClean="0"/>
              <a:t>طلب </a:t>
            </a:r>
            <a:r>
              <a:rPr lang="ar-IQ" sz="2800" b="1" dirty="0"/>
              <a:t>من عُشر الناخبين في كل محافظة من المحافظات التي تروم </a:t>
            </a:r>
            <a:r>
              <a:rPr lang="ar-IQ" sz="2800" b="1" dirty="0" smtClean="0"/>
              <a:t>تكوين الاقليم</a:t>
            </a:r>
            <a:r>
              <a:rPr lang="ar-IQ" sz="2800" b="1" dirty="0"/>
              <a:t>. </a:t>
            </a:r>
            <a:endParaRPr lang="ar-IQ" sz="2800" b="1" dirty="0" smtClean="0"/>
          </a:p>
          <a:p>
            <a:r>
              <a:rPr lang="ar-IQ" sz="2800" b="1" dirty="0"/>
              <a:t>                                                                     </a:t>
            </a:r>
          </a:p>
          <a:p>
            <a:r>
              <a:rPr lang="ar-IQ" sz="2800" b="1" dirty="0"/>
              <a:t> وقد نص الدستور في المادة (111) منه ان  كل ما لم ينص عليه في الاختصاصات الحصرية للسلطات الاتحادية تكون من صلاحية الاقاليم والمحافظات غير المنتظمة في اقليم والصلاحيات الاخرى المشتركة بين الحكومة الاتحادية والاقاليم تكون الأولوية فيها لقانون الاقليم في </a:t>
            </a:r>
            <a:r>
              <a:rPr lang="ar-IQ" sz="2800" b="1" dirty="0" smtClean="0"/>
              <a:t>حالة</a:t>
            </a:r>
            <a:r>
              <a:rPr lang="ar-IQ" sz="2800" b="1" dirty="0"/>
              <a:t> الخلاف بينهما</a:t>
            </a:r>
            <a:r>
              <a:rPr lang="ar-IQ" sz="2800" b="1" dirty="0" smtClean="0"/>
              <a:t>.</a:t>
            </a:r>
            <a:endParaRPr lang="ar-IQ" sz="2800" b="1" dirty="0"/>
          </a:p>
        </p:txBody>
      </p:sp>
    </p:spTree>
    <p:extLst>
      <p:ext uri="{BB962C8B-B14F-4D97-AF65-F5344CB8AC3E}">
        <p14:creationId xmlns:p14="http://schemas.microsoft.com/office/powerpoint/2010/main" val="268371236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784976" cy="6124754"/>
          </a:xfrm>
          <a:prstGeom prst="rect">
            <a:avLst/>
          </a:prstGeom>
        </p:spPr>
        <p:txBody>
          <a:bodyPr wrap="square">
            <a:spAutoFit/>
          </a:bodyPr>
          <a:lstStyle/>
          <a:p>
            <a:r>
              <a:rPr lang="ar-IQ" sz="2800" b="1" u="sng" dirty="0">
                <a:solidFill>
                  <a:srgbClr val="FF0000"/>
                </a:solidFill>
              </a:rPr>
              <a:t>ويختص الاقليم وفقا للباب الخامس من الدستور بممارسة السلطات الاتية :</a:t>
            </a:r>
          </a:p>
          <a:p>
            <a:r>
              <a:rPr lang="ar-IQ" sz="2800" b="1" dirty="0"/>
              <a:t>1- يقوم الاقليم بوضع دستور له، يحدد هيكل سلطات الاقليم، وصلاحياته، وآليات ممارسة تلك الصلاحيات، على ان لايتعارض مع هذا الدستور.</a:t>
            </a:r>
          </a:p>
          <a:p>
            <a:r>
              <a:rPr lang="ar-IQ" sz="2800" b="1" dirty="0"/>
              <a:t>2- لسلطات الاقاليم الحق في ممارسة السلطات التشريعية والتنفيذية والقضائية وفقا لاحكام هذا الدستور، باستثناء ما ورد فيه من اختصاصات حصرية للسلطات الاتحادية. وقانون الاقليم بخصوص مسألةٍ لاتدخل في الاختصاصات الحصرية للسلطات الاتحادية يحق لسلطة الاقليم تعديل تطبيق القانون الاتحادي في الاقليم، في حالة وجود تناقض أو تعارض بين القانون الاتحادي.</a:t>
            </a:r>
          </a:p>
          <a:p>
            <a:r>
              <a:rPr lang="ar-IQ" sz="2800" b="1" dirty="0"/>
              <a:t>3- تخصص للاقاليم والمحافظات حصة عادلة من الايرادات المحصلة اتحادياً، تكفي للقيام باعبائها ومسؤولياتها، مع الاخذ بعين الاعتبار مواردها وحاجاتها، ونسبة السكان فيها.</a:t>
            </a:r>
          </a:p>
          <a:p>
            <a:r>
              <a:rPr lang="ar-IQ" sz="2800" b="1" dirty="0"/>
              <a:t>4- تختص حكومة الاقليم بكل ما تتطلبه إدارة الاقليم، وبوجه خاص انشاء وتنظيم قوى الامن الداخلي للاقليم كالشرطة والامن وحرس الاقليم.</a:t>
            </a:r>
          </a:p>
        </p:txBody>
      </p:sp>
    </p:spTree>
    <p:extLst>
      <p:ext uri="{BB962C8B-B14F-4D97-AF65-F5344CB8AC3E}">
        <p14:creationId xmlns:p14="http://schemas.microsoft.com/office/powerpoint/2010/main" val="268508729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8964488" cy="6124754"/>
          </a:xfrm>
          <a:prstGeom prst="rect">
            <a:avLst/>
          </a:prstGeom>
        </p:spPr>
        <p:txBody>
          <a:bodyPr wrap="square">
            <a:spAutoFit/>
          </a:bodyPr>
          <a:lstStyle/>
          <a:p>
            <a:r>
              <a:rPr lang="ar-IQ" sz="2800" b="1" dirty="0">
                <a:solidFill>
                  <a:srgbClr val="0070C0"/>
                </a:solidFill>
              </a:rPr>
              <a:t>في حين تتمثل الاختصاصات المشتركة بين السلطات الاتحادية وسلطات الاقاليم بما يلي:</a:t>
            </a:r>
          </a:p>
          <a:p>
            <a:r>
              <a:rPr lang="ar-IQ" sz="2800" b="1" dirty="0"/>
              <a:t>1- إدارة الكمارك بالتنسيق مع حكومات الاقاليم والمحافظات غير المنتظمة في اقليم، وينظم ذلك بقانون.</a:t>
            </a:r>
          </a:p>
          <a:p>
            <a:r>
              <a:rPr lang="ar-IQ" sz="2800" b="1" dirty="0"/>
              <a:t>2- تنظيم مصادر الطاقة الكهربائية الرئيسة وتوزيعها.</a:t>
            </a:r>
          </a:p>
          <a:p>
            <a:r>
              <a:rPr lang="ar-IQ" sz="2800" b="1" dirty="0"/>
              <a:t>3- رسم السياسة البيئية لضمان حماية البيئة من التلوث والمحافظة على نظافتها بالتعاون مع الاقاليم والمحافظات غير المنتظمة في اقليم</a:t>
            </a:r>
          </a:p>
          <a:p>
            <a:r>
              <a:rPr lang="ar-IQ" sz="2800" b="1" dirty="0"/>
              <a:t>4- رسم سياسات التنمية والتخطيط العام</a:t>
            </a:r>
          </a:p>
          <a:p>
            <a:r>
              <a:rPr lang="ar-IQ" sz="2800" b="1" dirty="0"/>
              <a:t>5- رسم السياسة الصحية العامة بالتعاون مع الاقاليم والمحافظات غير المنتظمة في اقليم.</a:t>
            </a:r>
          </a:p>
          <a:p>
            <a:r>
              <a:rPr lang="ar-IQ" sz="2800" b="1" dirty="0"/>
              <a:t>6- رسم السياسة التعليمية والتربوية العامة بالتشاور مع الاقاليم والمحافظات غير المنتظمة في اقليم.</a:t>
            </a:r>
          </a:p>
          <a:p>
            <a:r>
              <a:rPr lang="ar-IQ" sz="2800" b="1" dirty="0"/>
              <a:t>7- رسم سياسة الموارد المائية الرئيسية وتنظيمها بما يضمن توزيع عادل، وينظم ذلك بقانون.( المادة 110 من الدستور).</a:t>
            </a:r>
          </a:p>
        </p:txBody>
      </p:sp>
    </p:spTree>
    <p:extLst>
      <p:ext uri="{BB962C8B-B14F-4D97-AF65-F5344CB8AC3E}">
        <p14:creationId xmlns:p14="http://schemas.microsoft.com/office/powerpoint/2010/main" val="203148528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84976" cy="6555641"/>
          </a:xfrm>
          <a:prstGeom prst="rect">
            <a:avLst/>
          </a:prstGeom>
        </p:spPr>
        <p:txBody>
          <a:bodyPr wrap="square">
            <a:spAutoFit/>
          </a:bodyPr>
          <a:lstStyle/>
          <a:p>
            <a:r>
              <a:rPr lang="ar-IQ" sz="3200" b="1" dirty="0">
                <a:solidFill>
                  <a:srgbClr val="FF66FF"/>
                </a:solidFill>
              </a:rPr>
              <a:t>2- المحافظات التي لم تنظم باقليم :</a:t>
            </a:r>
          </a:p>
          <a:p>
            <a:r>
              <a:rPr lang="ar-IQ" sz="2800" b="1" dirty="0"/>
              <a:t>افرد المشرع الدستوري الفصل الثاني من الباب الخامس  من الدستور لبيان التقسيم الاداري للمحافظات غير المنتظمة في اقليم . فأوضحت المادة 118 منة ان المحافظات تتكون من عدد من الاقضية والنواح والقرى .</a:t>
            </a:r>
          </a:p>
          <a:p>
            <a:r>
              <a:rPr lang="ar-IQ" sz="2800" b="1" dirty="0"/>
              <a:t>وجاء في النص :</a:t>
            </a:r>
          </a:p>
          <a:p>
            <a:r>
              <a:rPr lang="ar-IQ" sz="2800" b="1" dirty="0" smtClean="0">
                <a:solidFill>
                  <a:srgbClr val="0070C0"/>
                </a:solidFill>
              </a:rPr>
              <a:t>اولاً</a:t>
            </a:r>
            <a:r>
              <a:rPr lang="ar-IQ" sz="2800" b="1" dirty="0"/>
              <a:t>: تتكون المحافظات من عدد من الاقضية </a:t>
            </a:r>
            <a:r>
              <a:rPr lang="ar-IQ" sz="2800" b="1" dirty="0" smtClean="0"/>
              <a:t>والنواحي والقرى. </a:t>
            </a:r>
            <a:r>
              <a:rPr lang="ar-IQ" sz="2800" b="1" dirty="0"/>
              <a:t>                             .  </a:t>
            </a:r>
            <a:br>
              <a:rPr lang="ar-IQ" sz="2800" b="1" dirty="0"/>
            </a:br>
            <a:r>
              <a:rPr lang="ar-IQ" sz="2800" b="1" dirty="0">
                <a:solidFill>
                  <a:srgbClr val="0070C0"/>
                </a:solidFill>
              </a:rPr>
              <a:t>ثانيا</a:t>
            </a:r>
            <a:r>
              <a:rPr lang="ar-IQ" sz="2800" b="1" dirty="0"/>
              <a:t>ً:  تمنح المحافظات التي لم تنتظم في اقليم الصلاحيات الادارية والمالية الواسعة، بما يمكنها من إدارة شؤونها على وفق مبدأ اللامركزية الادارية، وينظم ذلك بقانون. </a:t>
            </a:r>
            <a:endParaRPr lang="ar-IQ" sz="2800" b="1" dirty="0" smtClean="0"/>
          </a:p>
          <a:p>
            <a:r>
              <a:rPr lang="ar-IQ" sz="2800" b="1" dirty="0" smtClean="0">
                <a:solidFill>
                  <a:srgbClr val="0070C0"/>
                </a:solidFill>
              </a:rPr>
              <a:t>ثالثا</a:t>
            </a:r>
            <a:r>
              <a:rPr lang="ar-IQ" sz="2800" b="1" dirty="0" smtClean="0"/>
              <a:t>: </a:t>
            </a:r>
            <a:r>
              <a:rPr lang="ar-IQ" sz="2800" b="1" dirty="0"/>
              <a:t>يُعد المحافظ الذي ينتخبه مجلس المحافظة، الرئيس التنفيذي الاعلى في المحافظة، لممارسة صلاحياته المخول بها من قبل المجلس</a:t>
            </a:r>
          </a:p>
          <a:p>
            <a:r>
              <a:rPr lang="ar-IQ" sz="2800" b="1" dirty="0">
                <a:solidFill>
                  <a:srgbClr val="0070C0"/>
                </a:solidFill>
              </a:rPr>
              <a:t>رابعا</a:t>
            </a:r>
            <a:r>
              <a:rPr lang="ar-IQ" sz="2800" b="1" dirty="0"/>
              <a:t>: ينظم بقانون، انتخاب مجلس المحافظة، والمحافظ، وصلاحياتهما</a:t>
            </a:r>
          </a:p>
          <a:p>
            <a:r>
              <a:rPr lang="ar-IQ" sz="2800" b="1" dirty="0">
                <a:solidFill>
                  <a:srgbClr val="0070C0"/>
                </a:solidFill>
              </a:rPr>
              <a:t>خامسا</a:t>
            </a:r>
            <a:r>
              <a:rPr lang="ar-IQ" sz="2800" b="1" dirty="0"/>
              <a:t>: لايخضع مجلس المحافظة لسيطرة أو اشراف اية وزارة أو أية جهة غير مرتبطة بوزارة، وله مالية </a:t>
            </a:r>
            <a:r>
              <a:rPr lang="ar-IQ" sz="2800" b="1" dirty="0" smtClean="0"/>
              <a:t>مستقلة.</a:t>
            </a:r>
            <a:endParaRPr lang="ar-IQ" sz="2800" b="1" dirty="0"/>
          </a:p>
        </p:txBody>
      </p:sp>
    </p:spTree>
    <p:extLst>
      <p:ext uri="{BB962C8B-B14F-4D97-AF65-F5344CB8AC3E}">
        <p14:creationId xmlns:p14="http://schemas.microsoft.com/office/powerpoint/2010/main" val="320873295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6750"/>
            <a:ext cx="9144000" cy="6986528"/>
          </a:xfrm>
          <a:prstGeom prst="rect">
            <a:avLst/>
          </a:prstGeom>
        </p:spPr>
        <p:txBody>
          <a:bodyPr wrap="square">
            <a:spAutoFit/>
          </a:bodyPr>
          <a:lstStyle/>
          <a:p>
            <a:r>
              <a:rPr lang="ar-IQ" sz="3200" b="1" dirty="0">
                <a:solidFill>
                  <a:srgbClr val="D60093"/>
                </a:solidFill>
              </a:rPr>
              <a:t>الوظيفة الادارية :</a:t>
            </a:r>
          </a:p>
          <a:p>
            <a:r>
              <a:rPr lang="ar-IQ" sz="2800" b="1" dirty="0"/>
              <a:t>تمارس مجالس المحافظات جوانب متعددة من الوظيفة الادارية منها مايتعلق بالرقابه والاشراف ومنها ما يخص رسم السياسة العامه و تقديم الخدمات في المحافظة.</a:t>
            </a:r>
          </a:p>
          <a:p>
            <a:r>
              <a:rPr lang="ar-IQ" sz="2800" b="1" u="sng" dirty="0"/>
              <a:t>أ/ الرقابة والإشراف: </a:t>
            </a:r>
            <a:r>
              <a:rPr lang="ar-IQ" sz="2800" b="1" dirty="0"/>
              <a:t>يمارس مجلس المحافظة مهمة الرقابة والإشراف والمتابعة على أعمال رؤساء الوحدات الادارية وعلى كافة أجهزة الاداره العامة ومختلف القطاعات على مستوى المحافظة لضمان حسن تقديمها للخدمات . وللمجلس في ذلك ما يلي :</a:t>
            </a:r>
          </a:p>
          <a:p>
            <a:r>
              <a:rPr lang="ar-IQ" sz="2800" b="1" dirty="0"/>
              <a:t>1- استجواب المحافظ او احد نائبيه بناءا على طلب ثلث اعضائه وعند عدم قناعة الاغلبية البسيطة بأجوبة المستجوب يعرض للتصويت على الاقالة في جلسة ثانية ويعتبر مقالا بموافقة الاغلبية المطلقة لعدد اعضاء المجلس ويكون طلب الاقالة او التوصية بها مستندا على احد الاسباب الحصرية الاتية:</a:t>
            </a:r>
          </a:p>
          <a:p>
            <a:r>
              <a:rPr lang="ar-IQ" sz="2800" b="1" dirty="0"/>
              <a:t>‌أ- عدم النزاهة أواستغلال المنصب الوظيفي.</a:t>
            </a:r>
          </a:p>
          <a:p>
            <a:r>
              <a:rPr lang="ar-IQ" sz="2800" b="1" dirty="0"/>
              <a:t>‌ب- التسبب في هدر المال العام.</a:t>
            </a:r>
          </a:p>
          <a:p>
            <a:r>
              <a:rPr lang="ar-IQ" sz="2800" b="1" dirty="0"/>
              <a:t>‌ج-  فقدان احد شروط العضوية.</a:t>
            </a:r>
          </a:p>
          <a:p>
            <a:r>
              <a:rPr lang="ar-IQ" sz="2800" b="1" dirty="0"/>
              <a:t>هـ - الاهمال او التقصير المتعمدين في اداء الواجب والمسؤولية.</a:t>
            </a:r>
          </a:p>
        </p:txBody>
      </p:sp>
    </p:spTree>
    <p:extLst>
      <p:ext uri="{BB962C8B-B14F-4D97-AF65-F5344CB8AC3E}">
        <p14:creationId xmlns:p14="http://schemas.microsoft.com/office/powerpoint/2010/main" val="3344223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712968" cy="3539430"/>
          </a:xfrm>
          <a:prstGeom prst="rect">
            <a:avLst/>
          </a:prstGeom>
        </p:spPr>
        <p:txBody>
          <a:bodyPr wrap="square">
            <a:spAutoFit/>
          </a:bodyPr>
          <a:lstStyle/>
          <a:p>
            <a:pPr algn="just">
              <a:buNone/>
            </a:pPr>
            <a:r>
              <a:rPr lang="ar-IQ" sz="3200" dirty="0">
                <a:solidFill>
                  <a:srgbClr val="0D0D0D"/>
                </a:solidFill>
                <a:cs typeface="Ali_K_Alwand" pitchFamily="2" charset="-78"/>
              </a:rPr>
              <a:t>وة ياساي كارطيَرِي بة واتا فراوانةكةي لةو وولاَتانةدا هةية كة يةك جؤرة دادطاي هةية كة ئةويش دادطاي ئاساييةو دادطاي كارطيَرِي بووني نية، وة بةم واتايةش بيَ ياساي كارطيَرِي زؤر كؤنةو تةمةنةكةي دةطةرِيَتةوة بؤ سةرةتاي دروست بووني دةولَةت و هاتنةكايةي سيستةمي كارطيَري و درووست بووني دةولَةتداري. هةروةك لة  ئينطلتةراو وولاَتة ئةنطلؤسةكسؤنيةكان.</a:t>
            </a:r>
          </a:p>
          <a:p>
            <a:pPr algn="just">
              <a:buNone/>
            </a:pPr>
            <a:endParaRPr lang="ar-IQ" sz="3200" dirty="0">
              <a:solidFill>
                <a:srgbClr val="0D0D0D"/>
              </a:solidFill>
              <a:cs typeface="Ali_K_Alwand" pitchFamily="2" charset="-78"/>
            </a:endParaRPr>
          </a:p>
        </p:txBody>
      </p:sp>
    </p:spTree>
    <p:extLst>
      <p:ext uri="{BB962C8B-B14F-4D97-AF65-F5344CB8AC3E}">
        <p14:creationId xmlns:p14="http://schemas.microsoft.com/office/powerpoint/2010/main" val="331084327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168" y="105014"/>
            <a:ext cx="8928992" cy="4524315"/>
          </a:xfrm>
          <a:prstGeom prst="rect">
            <a:avLst/>
          </a:prstGeom>
        </p:spPr>
        <p:txBody>
          <a:bodyPr wrap="square">
            <a:spAutoFit/>
          </a:bodyPr>
          <a:lstStyle/>
          <a:p>
            <a:r>
              <a:rPr lang="ar-IQ" sz="3200" b="1" dirty="0"/>
              <a:t>2- اقالة رئيس مجلس  المحافظة أو نائبه من المنصب بالأغلبية المطلقة لعدد اعضاء المجلس في حالة ارتكابه احد الافعال اعلاه.</a:t>
            </a:r>
          </a:p>
          <a:p>
            <a:r>
              <a:rPr lang="ar-IQ" sz="3200" b="1" dirty="0"/>
              <a:t>3- الرقابة على جميع انشطة الهيئات التنفيذية المحلية باستثناء المحاكم والوحدات العسكرية والكليات والمعاهد لضمان حسن اداء اعمالها عدا الدوائر ذات الاختصاص الاتحادي.</a:t>
            </a:r>
          </a:p>
          <a:p>
            <a:r>
              <a:rPr lang="ar-IQ" sz="3200" b="1" dirty="0"/>
              <a:t>4- اعفاء اصحاب المناصب العليا في المحافظة بالاغلبية المطلقة لاعضاء المجلس بناءا على طلب خمس عدد اعضاء المجلس او بناءا على اقتراح من المحافظ ولمجلس الوزراء كذلك حق الاقالة باقتراح من الوزير المختص.</a:t>
            </a:r>
          </a:p>
        </p:txBody>
      </p:sp>
    </p:spTree>
    <p:extLst>
      <p:ext uri="{BB962C8B-B14F-4D97-AF65-F5344CB8AC3E}">
        <p14:creationId xmlns:p14="http://schemas.microsoft.com/office/powerpoint/2010/main" val="26607742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176" y="188640"/>
            <a:ext cx="8784976" cy="5262979"/>
          </a:xfrm>
          <a:prstGeom prst="rect">
            <a:avLst/>
          </a:prstGeom>
        </p:spPr>
        <p:txBody>
          <a:bodyPr wrap="square">
            <a:spAutoFit/>
          </a:bodyPr>
          <a:lstStyle/>
          <a:p>
            <a:r>
              <a:rPr lang="ar-IQ" sz="2800" b="1" u="sng" dirty="0"/>
              <a:t>ب/ رسم السياسة العامة : </a:t>
            </a:r>
            <a:r>
              <a:rPr lang="ar-IQ" sz="2800" b="1" dirty="0"/>
              <a:t>تعد هذه الوظيفة من أهم الوظائف التي تمارسها مجالس المحافظات والتي تتمثل في التنسيق بين المجلس والوزارات للنهوض بالواقع الخدمي والتنموي للمحافظة، ويملك المجلس:</a:t>
            </a:r>
          </a:p>
          <a:p>
            <a:r>
              <a:rPr lang="ar-IQ" sz="2800" b="1" dirty="0"/>
              <a:t>1-رسم السياسة العامة للمحافظة بالتنسيق مع الوزارات المعنية في مجال تطوير الخطط المتعلقة بالمحافظة.</a:t>
            </a:r>
          </a:p>
          <a:p>
            <a:r>
              <a:rPr lang="ar-IQ" sz="2800" b="1" dirty="0"/>
              <a:t>2 -اعداد مشروع الموازنة الخاصة بالمجلس لدرجها في الموازنة العامة للمحافظة.</a:t>
            </a:r>
            <a:br>
              <a:rPr lang="ar-IQ" sz="2800" b="1" dirty="0"/>
            </a:br>
            <a:r>
              <a:rPr lang="ar-IQ" sz="2800" b="1" dirty="0"/>
              <a:t>3-المصادقة على مشروع الموازنة العامة للمحافظة المحال اليها من المحافظ، واجراء المناقلة بين ابوابها بموافقة الاغلبية المطلقة </a:t>
            </a:r>
            <a:r>
              <a:rPr lang="ar-IQ" sz="2800" b="1" dirty="0" smtClean="0"/>
              <a:t>لعدد الاعضاء</a:t>
            </a:r>
            <a:r>
              <a:rPr lang="ar-IQ" sz="2800" b="1" dirty="0"/>
              <a:t>، على ان تراعى المعايير الدستورية في التوزيع لمركز المحافظة والاقضية والنواحي ورفعها الى وزارة المالية في الحكومة الاتحادية لتوحيدها مع الموازنة الفدرالية.</a:t>
            </a:r>
          </a:p>
        </p:txBody>
      </p:sp>
    </p:spTree>
    <p:extLst>
      <p:ext uri="{BB962C8B-B14F-4D97-AF65-F5344CB8AC3E}">
        <p14:creationId xmlns:p14="http://schemas.microsoft.com/office/powerpoint/2010/main" val="907948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030" y="188640"/>
            <a:ext cx="8712968" cy="6124754"/>
          </a:xfrm>
          <a:prstGeom prst="rect">
            <a:avLst/>
          </a:prstGeom>
        </p:spPr>
        <p:txBody>
          <a:bodyPr wrap="square">
            <a:spAutoFit/>
          </a:bodyPr>
          <a:lstStyle/>
          <a:p>
            <a:r>
              <a:rPr lang="ar-IQ" sz="2800" b="1" u="sng" dirty="0"/>
              <a:t>ج/إداء الخدمات :</a:t>
            </a:r>
            <a:r>
              <a:rPr lang="ar-IQ" sz="2800" b="1" dirty="0"/>
              <a:t> تتولى مجالس المحافظات مهمة تقديم الخدمات لمواطني المحافظة وإدارة المرافق العامة والتنسيق بينهما بما يحقق الكفاءة والفاعلية في تقديم الخدمات . ولها بهذا الخصوص:</a:t>
            </a:r>
          </a:p>
          <a:p>
            <a:r>
              <a:rPr lang="ar-IQ" sz="2800" b="1" dirty="0"/>
              <a:t>1- المصادقة على الخطط الامنية المحلية المقدمة من قبل المؤسسات الامنية في المحافظة عن طريق المحافظ بالتنسيق مع الدوائر الأمنية الاتحادية مع مراعاة خططها الأمنية.</a:t>
            </a:r>
          </a:p>
          <a:p>
            <a:r>
              <a:rPr lang="ar-IQ" sz="2800" b="1" dirty="0"/>
              <a:t>2-المصادقة بالأغلبية المطلقة لعدد اعضاء المجلس على اجراء التغييرات الادارية على الاقضية والنواحي والقرى بالدمج والاستحداث وتغيير اسمائها ومركزها وما يترتب عليها من تشكيلات ادارية ضمن حدود المحافظة يناءاً على اقتراح المحافظ او ثلث اعضاء المجلس(5).</a:t>
            </a:r>
          </a:p>
          <a:p>
            <a:r>
              <a:rPr lang="ar-IQ" sz="2800" b="1" dirty="0"/>
              <a:t>3- تحديد اولويات المحافظة في المجالات كافة، ورسم سياستها ووضع الخطط الاستراتيجية لتنميتها بما لا يتعارض مع التنمية الوطنية.</a:t>
            </a:r>
          </a:p>
          <a:p>
            <a:r>
              <a:rPr lang="ar-IQ" sz="2800" b="1" dirty="0"/>
              <a:t>4-المصادقة بالأغلبية المطلقة لعدد اعضاء المجلس على قبول او رفض التبرعات والهبات التي تحصل عليها المحافظة.</a:t>
            </a:r>
          </a:p>
        </p:txBody>
      </p:sp>
    </p:spTree>
    <p:extLst>
      <p:ext uri="{BB962C8B-B14F-4D97-AF65-F5344CB8AC3E}">
        <p14:creationId xmlns:p14="http://schemas.microsoft.com/office/powerpoint/2010/main" val="331344119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000" b="1" dirty="0" smtClean="0">
                <a:solidFill>
                  <a:srgbClr val="002060"/>
                </a:solidFill>
                <a:cs typeface="Ali-A-Jiddah" pitchFamily="2" charset="-78"/>
              </a:rPr>
              <a:t>ثانياً/ النشاط الإداري</a:t>
            </a:r>
            <a:endParaRPr lang="ar-IQ" sz="4000"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lstStyle/>
          <a:p>
            <a:pPr>
              <a:buNone/>
            </a:pPr>
            <a:r>
              <a:rPr lang="ar-IQ" sz="4000" b="1" dirty="0" smtClean="0"/>
              <a:t>1- الضبط الإداري</a:t>
            </a:r>
          </a:p>
          <a:p>
            <a:pPr>
              <a:buNone/>
            </a:pPr>
            <a:endParaRPr lang="ar-IQ" sz="4000" b="1" dirty="0" smtClean="0"/>
          </a:p>
          <a:p>
            <a:pPr>
              <a:buNone/>
            </a:pPr>
            <a:endParaRPr lang="ar-IQ" sz="4000" b="1" dirty="0" smtClean="0"/>
          </a:p>
          <a:p>
            <a:pPr>
              <a:buNone/>
            </a:pPr>
            <a:r>
              <a:rPr lang="ar-IQ" sz="4000" b="1" dirty="0" smtClean="0"/>
              <a:t>2- المرفق العام</a:t>
            </a:r>
          </a:p>
          <a:p>
            <a:pPr>
              <a:buNone/>
            </a:pPr>
            <a:endParaRPr lang="ar-IQ"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464" y="260648"/>
            <a:ext cx="8845031" cy="6555641"/>
          </a:xfrm>
          <a:prstGeom prst="rect">
            <a:avLst/>
          </a:prstGeom>
        </p:spPr>
        <p:txBody>
          <a:bodyPr wrap="square">
            <a:spAutoFit/>
          </a:bodyPr>
          <a:lstStyle/>
          <a:p>
            <a:r>
              <a:rPr lang="en-US" sz="2800" b="1" dirty="0"/>
              <a:t/>
            </a:r>
            <a:br>
              <a:rPr lang="en-US" sz="2800" b="1" dirty="0"/>
            </a:br>
            <a:r>
              <a:rPr lang="ar-SA" sz="2800" b="1" dirty="0"/>
              <a:t>لا </a:t>
            </a:r>
            <a:r>
              <a:rPr lang="ar-IQ" sz="2800" b="1" dirty="0" smtClean="0"/>
              <a:t>شك</a:t>
            </a:r>
            <a:r>
              <a:rPr lang="ar-SA" sz="2800" b="1" dirty="0" smtClean="0"/>
              <a:t> </a:t>
            </a:r>
            <a:r>
              <a:rPr lang="ar-SA" sz="2800" b="1" dirty="0"/>
              <a:t>في أن الحقوق و الحريات اليوم أضحت مسألة تخص جميع أعضاء المجتمع الدولي ، و قد صدرت من أجلها الكثير من المواثيق الدولية ، و عقدت المؤتمرات ، و أنشأت الهيئات ، و عدلت الدساتير</a:t>
            </a:r>
            <a:r>
              <a:rPr lang="en-US" sz="2800" b="1" dirty="0"/>
              <a:t>.</a:t>
            </a:r>
            <a:br>
              <a:rPr lang="en-US" sz="2800" b="1" dirty="0"/>
            </a:br>
            <a:r>
              <a:rPr lang="ar-SA" sz="2800" b="1" dirty="0"/>
              <a:t>و إن كان من حق الفرد اليوم أن ينعم ببعض الحريات ، فإن تمتعه بها لا يتم بصفة مطلقة ، و دون ضوابط ، فأي حرية وأي حق إدا ما أطلق إستعماله لصاحبه إنقلب دون شك إلى فوضى، و أثر دلك على حقوق و حريات الآخرين ، فالتقيد بالنظام ، و الإلتزام بالضوابط التي تحدثها القوانين و الأنظمة هي التي تميز الحرية عن الفوضى و هدا الإلتزام يعد سلوكا حضاريا و مظهرا من مظاهر التمدن، و لا شيء في علم القانون إسمه المطلق</a:t>
            </a:r>
            <a:r>
              <a:rPr lang="en-US" sz="2800" b="1" dirty="0"/>
              <a:t>.</a:t>
            </a:r>
            <a:br>
              <a:rPr lang="en-US" sz="2800" b="1" dirty="0"/>
            </a:br>
            <a:r>
              <a:rPr lang="ar-SA" sz="2800" b="1" dirty="0"/>
              <a:t>و لكي لا يساء إستعمال الحرية تعين أن تضبط من قبل السلطة العامة وفقا للكيفية التى رسمها القانون و بالضمانات التي قررها و هدا ما يسمى بالضبط الإداري</a:t>
            </a:r>
            <a:r>
              <a:rPr lang="en-US" sz="2800" b="1" dirty="0"/>
              <a:t> .</a:t>
            </a:r>
            <a:br>
              <a:rPr lang="en-US" sz="2800" b="1" dirty="0"/>
            </a:br>
            <a:r>
              <a:rPr lang="ar-SA" sz="2800" b="1" dirty="0"/>
              <a:t>فما هو إدا مفهوم الضبط الإداري ؟ و ما هي القواعد القانونية التي يتشكل منها النظام القانوني الساري عليه؟</a:t>
            </a:r>
            <a:endParaRPr lang="ar-IQ" sz="2800" b="1" dirty="0"/>
          </a:p>
        </p:txBody>
      </p:sp>
    </p:spTree>
    <p:extLst>
      <p:ext uri="{BB962C8B-B14F-4D97-AF65-F5344CB8AC3E}">
        <p14:creationId xmlns:p14="http://schemas.microsoft.com/office/powerpoint/2010/main" val="359715246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04088"/>
            <a:ext cx="8229600" cy="1143000"/>
          </a:xfrm>
          <a:prstGeom prst="rect">
            <a:avLst/>
          </a:prstGeom>
        </p:spPr>
        <p:style>
          <a:lnRef idx="1">
            <a:schemeClr val="accent2"/>
          </a:lnRef>
          <a:fillRef idx="2">
            <a:schemeClr val="accent2"/>
          </a:fillRef>
          <a:effectRef idx="1">
            <a:schemeClr val="accent2"/>
          </a:effectRef>
          <a:fontRef idx="minor">
            <a:schemeClr val="dk1"/>
          </a:fontRef>
        </p:style>
        <p:txBody>
          <a:bodyPr>
            <a:noAutofit/>
          </a:bodyPr>
          <a:lstStyle>
            <a:lvl1pPr algn="l" rtl="1" eaLnBrk="1" latinLnBrk="0" hangingPunct="1">
              <a:spcBef>
                <a:spcPct val="0"/>
              </a:spcBef>
              <a:buNone/>
              <a:defRPr kumimoji="0" sz="5000" b="0" kern="1200">
                <a:ln>
                  <a:noFill/>
                </a:ln>
                <a:solidFill>
                  <a:schemeClr val="dk1"/>
                </a:solidFill>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ar-IQ" sz="4000" b="1" smtClean="0">
                <a:solidFill>
                  <a:srgbClr val="002060"/>
                </a:solidFill>
                <a:cs typeface="Ali-A-Jiddah" pitchFamily="2" charset="-78"/>
              </a:rPr>
              <a:t>1- الضبط الإداري</a:t>
            </a:r>
            <a:endParaRPr lang="ar-IQ" sz="4000" dirty="0">
              <a:solidFill>
                <a:srgbClr val="002060"/>
              </a:solidFill>
              <a:cs typeface="Ali-A-Jiddah" pitchFamily="2" charset="-78"/>
            </a:endParaRPr>
          </a:p>
        </p:txBody>
      </p:sp>
      <p:sp>
        <p:nvSpPr>
          <p:cNvPr id="3" name="Content Placeholder 2"/>
          <p:cNvSpPr txBox="1">
            <a:spLocks/>
          </p:cNvSpPr>
          <p:nvPr/>
        </p:nvSpPr>
        <p:spPr>
          <a:xfrm>
            <a:off x="457200" y="1935480"/>
            <a:ext cx="8229600" cy="4389120"/>
          </a:xfrm>
          <a:prstGeom prst="rect">
            <a:avLst/>
          </a:prstGeom>
        </p:spPr>
        <p:style>
          <a:lnRef idx="1">
            <a:schemeClr val="dk1"/>
          </a:lnRef>
          <a:fillRef idx="2">
            <a:schemeClr val="dk1"/>
          </a:fillRef>
          <a:effectRef idx="1">
            <a:schemeClr val="dk1"/>
          </a:effectRef>
          <a:fontRef idx="minor">
            <a:schemeClr val="dk1"/>
          </a:fontRef>
        </p:style>
        <p:txBody>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a:buFont typeface="Wingdings 2"/>
              <a:buNone/>
            </a:pPr>
            <a:r>
              <a:rPr lang="ar-IQ" sz="4000" b="1" smtClean="0"/>
              <a:t>1- تعريف الضبط الإداري</a:t>
            </a:r>
          </a:p>
          <a:p>
            <a:pPr>
              <a:buFont typeface="Wingdings 2"/>
              <a:buNone/>
            </a:pPr>
            <a:r>
              <a:rPr lang="ar-IQ" sz="4000" b="1" smtClean="0"/>
              <a:t>2- تمييز الضبط الإداري عن غيره</a:t>
            </a:r>
          </a:p>
          <a:p>
            <a:pPr>
              <a:buFont typeface="Wingdings 2"/>
              <a:buNone/>
            </a:pPr>
            <a:r>
              <a:rPr lang="ar-IQ" sz="4000" b="1" smtClean="0"/>
              <a:t>3- أغراض الضبط الإداري</a:t>
            </a:r>
          </a:p>
          <a:p>
            <a:pPr>
              <a:buFont typeface="Wingdings 2"/>
              <a:buNone/>
            </a:pPr>
            <a:r>
              <a:rPr lang="ar-IQ" sz="4000" b="1" smtClean="0"/>
              <a:t>4- أنواع الضبط الإداري</a:t>
            </a:r>
          </a:p>
          <a:p>
            <a:pPr>
              <a:buFont typeface="Wingdings 2"/>
              <a:buNone/>
            </a:pPr>
            <a:r>
              <a:rPr lang="ar-IQ" sz="4000" b="1" smtClean="0"/>
              <a:t>5- وسائل الضبط الإداري</a:t>
            </a:r>
          </a:p>
          <a:p>
            <a:pPr>
              <a:buFont typeface="Wingdings 2"/>
              <a:buNone/>
            </a:pPr>
            <a:r>
              <a:rPr lang="ar-IQ" sz="4000" b="1" smtClean="0"/>
              <a:t>6- حدود الضبط الإداري</a:t>
            </a:r>
          </a:p>
          <a:p>
            <a:pPr>
              <a:buFont typeface="Wingdings 2"/>
              <a:buNone/>
            </a:pPr>
            <a:endParaRPr lang="ar-IQ" dirty="0"/>
          </a:p>
        </p:txBody>
      </p:sp>
    </p:spTree>
    <p:extLst>
      <p:ext uri="{BB962C8B-B14F-4D97-AF65-F5344CB8AC3E}">
        <p14:creationId xmlns:p14="http://schemas.microsoft.com/office/powerpoint/2010/main" val="169337979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0688"/>
            <a:ext cx="9036496" cy="2554545"/>
          </a:xfrm>
          <a:prstGeom prst="rect">
            <a:avLst/>
          </a:prstGeom>
        </p:spPr>
        <p:txBody>
          <a:bodyPr wrap="square">
            <a:spAutoFit/>
          </a:bodyPr>
          <a:lstStyle/>
          <a:p>
            <a:r>
              <a:rPr lang="ar-SA" sz="3200" b="1" dirty="0" smtClean="0">
                <a:solidFill>
                  <a:srgbClr val="FF0000"/>
                </a:solidFill>
              </a:rPr>
              <a:t>مــاهية </a:t>
            </a:r>
            <a:r>
              <a:rPr lang="ar-SA" sz="3200" b="1" dirty="0">
                <a:solidFill>
                  <a:srgbClr val="FF0000"/>
                </a:solidFill>
              </a:rPr>
              <a:t>الضبــط الإداري و سلطاته</a:t>
            </a:r>
            <a:r>
              <a:rPr lang="en-US" sz="3200" b="1" dirty="0"/>
              <a:t/>
            </a:r>
            <a:br>
              <a:rPr lang="en-US" sz="3200" b="1" dirty="0"/>
            </a:br>
            <a:r>
              <a:rPr lang="ar-SA" sz="3200" b="1" dirty="0"/>
              <a:t>لكي يتم تحديد ماهية الضبط الإداري ، لا بد لنا من معرفة مفهومه ، و بيان خصائصه و أنواعه ، و تمييزه عن أنواع الضبط الأخرى المشابهة له، كما يجب معرفة السلطات و الهيئات الإدارية المركزية و اللامركزية التي تتمتع بصلاحية ممارسة الضبط الإداري</a:t>
            </a:r>
            <a:r>
              <a:rPr lang="en-US" sz="3200" b="1" dirty="0"/>
              <a:t>.</a:t>
            </a:r>
          </a:p>
        </p:txBody>
      </p:sp>
    </p:spTree>
    <p:extLst>
      <p:ext uri="{BB962C8B-B14F-4D97-AF65-F5344CB8AC3E}">
        <p14:creationId xmlns:p14="http://schemas.microsoft.com/office/powerpoint/2010/main" val="213049361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784976" cy="5016758"/>
          </a:xfrm>
          <a:prstGeom prst="rect">
            <a:avLst/>
          </a:prstGeom>
        </p:spPr>
        <p:txBody>
          <a:bodyPr wrap="square">
            <a:spAutoFit/>
          </a:bodyPr>
          <a:lstStyle/>
          <a:p>
            <a:r>
              <a:rPr lang="ar-SA" sz="3200" b="1" dirty="0"/>
              <a:t>الفرع الأول: تعريف الضبط الإداري</a:t>
            </a:r>
            <a:r>
              <a:rPr lang="en-US" sz="3200" b="1" dirty="0"/>
              <a:t/>
            </a:r>
            <a:br>
              <a:rPr lang="en-US" sz="3200" b="1" dirty="0"/>
            </a:br>
            <a:r>
              <a:rPr lang="ar-SA" sz="3200" b="1" dirty="0"/>
              <a:t>يمكن إعطاء تعريفات كثيرة و متنوعة للضبط الإداري ، و من زوايا متعددة غير أن الفقه ركز كثيرا على معيارين للتعريف بالضبط ، و هما المعيار العضوي و المعيار الموضوعي</a:t>
            </a:r>
            <a:r>
              <a:rPr lang="en-US" sz="3200" b="1" dirty="0" smtClean="0"/>
              <a:t>:-</a:t>
            </a:r>
          </a:p>
          <a:p>
            <a:r>
              <a:rPr lang="en-US" sz="3200" b="1" dirty="0"/>
              <a:t/>
            </a:r>
            <a:br>
              <a:rPr lang="en-US" sz="3200" b="1" dirty="0"/>
            </a:br>
            <a:r>
              <a:rPr lang="ar-IQ" sz="3200" b="1" dirty="0" smtClean="0"/>
              <a:t>1-</a:t>
            </a:r>
            <a:r>
              <a:rPr lang="en-US" sz="3200" b="1" dirty="0" smtClean="0"/>
              <a:t> </a:t>
            </a:r>
            <a:r>
              <a:rPr lang="ar-SA" sz="3200" b="1" dirty="0"/>
              <a:t>المعيار العضوي:- يعني الضبط الإداري أنه مجموعة الأجهزة و الهيئات التي تتولى القيام بالتصرفات و الإجراءات التي تهدف إلى المحافظة على النظام العام ، و يجرى الحديث حينئد عن الهيئات التي تتكفل بعملية الضبط ، و عن أعوان الضبط و الأشخاص المكلفين بتنفيد الأنظمة و حفظ النظام</a:t>
            </a:r>
            <a:r>
              <a:rPr lang="en-US" sz="3200" b="1" dirty="0"/>
              <a:t>.</a:t>
            </a:r>
            <a:endParaRPr lang="ar-IQ" sz="3200" b="1" dirty="0"/>
          </a:p>
        </p:txBody>
      </p:sp>
    </p:spTree>
    <p:extLst>
      <p:ext uri="{BB962C8B-B14F-4D97-AF65-F5344CB8AC3E}">
        <p14:creationId xmlns:p14="http://schemas.microsoft.com/office/powerpoint/2010/main" val="139110400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285" y="404664"/>
            <a:ext cx="8712968" cy="4031873"/>
          </a:xfrm>
          <a:prstGeom prst="rect">
            <a:avLst/>
          </a:prstGeom>
        </p:spPr>
        <p:txBody>
          <a:bodyPr wrap="square">
            <a:spAutoFit/>
          </a:bodyPr>
          <a:lstStyle/>
          <a:p>
            <a:r>
              <a:rPr lang="ar-IQ" sz="3200" b="1" dirty="0" smtClean="0"/>
              <a:t>2- </a:t>
            </a:r>
            <a:r>
              <a:rPr lang="en-US" sz="3200" b="1" dirty="0" smtClean="0"/>
              <a:t> </a:t>
            </a:r>
            <a:r>
              <a:rPr lang="ar-SA" sz="3200" b="1" dirty="0"/>
              <a:t>المعيار الموضوعي(المادي):- من منطلق هدا المعيار يمكن تعريف الضبط الإداري على أنه مجموعة الإجراءات و التدابير التي تقوم بها الهيئات العامة حفاظا على النظام العام ، أو أن الضبط يكمن في إحدى نشاطات السلطات الإدارية و هدا المعنى هو الأهم في القانون الإداري، و يمثل هدا النشاط مجموع التدخلات التي تجسد في شكل تنظيمات تهدف من جهة إلى رفع القيود على حرية الأفراد لممارستهم لبعض النشاطات ، و من جهة أخرى إلى حماية النظام العمومي</a:t>
            </a:r>
            <a:r>
              <a:rPr lang="en-US" sz="3200" b="1" dirty="0"/>
              <a:t>.</a:t>
            </a:r>
            <a:endParaRPr lang="ar-IQ" sz="3200" b="1" dirty="0"/>
          </a:p>
        </p:txBody>
      </p:sp>
    </p:spTree>
    <p:extLst>
      <p:ext uri="{BB962C8B-B14F-4D97-AF65-F5344CB8AC3E}">
        <p14:creationId xmlns:p14="http://schemas.microsoft.com/office/powerpoint/2010/main" val="80099198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688"/>
            <a:ext cx="8712968" cy="5509200"/>
          </a:xfrm>
          <a:prstGeom prst="rect">
            <a:avLst/>
          </a:prstGeom>
        </p:spPr>
        <p:txBody>
          <a:bodyPr wrap="square">
            <a:spAutoFit/>
          </a:bodyPr>
          <a:lstStyle/>
          <a:p>
            <a:r>
              <a:rPr lang="ar-SA" sz="3200" b="1" dirty="0"/>
              <a:t>الفرع الثاني: خصائص و مجالات الضبط الإداري</a:t>
            </a:r>
            <a:r>
              <a:rPr lang="en-US" sz="3200" b="1" dirty="0"/>
              <a:t/>
            </a:r>
            <a:br>
              <a:rPr lang="en-US" sz="3200" b="1" dirty="0"/>
            </a:br>
            <a:r>
              <a:rPr lang="en-US" sz="3200" b="1" dirty="0"/>
              <a:t>* </a:t>
            </a:r>
            <a:r>
              <a:rPr lang="ar-SA" sz="3200" b="1" dirty="0"/>
              <a:t>خصــائص الضبط الإداري:- للضبط الإداري خصائص و صفات يمكن حصرها فيما يلي</a:t>
            </a:r>
            <a:r>
              <a:rPr lang="en-US" sz="3200" b="1" dirty="0"/>
              <a:t>:</a:t>
            </a:r>
            <a:br>
              <a:rPr lang="en-US" sz="3200" b="1" dirty="0"/>
            </a:br>
            <a:r>
              <a:rPr lang="en-US" sz="3200" b="1" dirty="0"/>
              <a:t>- </a:t>
            </a:r>
            <a:r>
              <a:rPr lang="ar-SA" sz="3200" b="1" dirty="0"/>
              <a:t>الضبط الإداري نشاط تباشره الإدارة (السلطة التنفيدية) ، و لا تمارسه جهات أخرى سواء كانت تشريعية أو قضائية</a:t>
            </a:r>
            <a:r>
              <a:rPr lang="en-US" sz="3200" b="1" dirty="0"/>
              <a:t> .</a:t>
            </a:r>
            <a:br>
              <a:rPr lang="en-US" sz="3200" b="1" dirty="0"/>
            </a:br>
            <a:r>
              <a:rPr lang="en-US" sz="3200" b="1" dirty="0"/>
              <a:t>- </a:t>
            </a:r>
            <a:r>
              <a:rPr lang="ar-SA" sz="3200" b="1" dirty="0"/>
              <a:t>الصفة الإنفرادية : الضبط الإداري إجراء تباشره السلطة الإدارية بمفردها و الهدف منه المحافظة على النظام العام ، و ما على الأفراد إلا الخضوع و الإمتثال لجملة الإجراءات التي تفرضها الإدارة طبعا وفقا لما يحدده القانون و تحت رقابة السلطة القضائية</a:t>
            </a:r>
            <a:r>
              <a:rPr lang="en-US" sz="3200" b="1" dirty="0"/>
              <a:t>.</a:t>
            </a:r>
            <a:br>
              <a:rPr lang="en-US" sz="3200" b="1" dirty="0"/>
            </a:br>
            <a:r>
              <a:rPr lang="en-US" sz="3200" b="1" dirty="0"/>
              <a:t>-</a:t>
            </a:r>
            <a:r>
              <a:rPr lang="ar-SA" sz="3200" b="1" dirty="0"/>
              <a:t>الإجراءات التي تفرضها الإدارة لا تخضع للمساومة و لا للإتفاق</a:t>
            </a:r>
            <a:r>
              <a:rPr lang="en-US" sz="3200" b="1" dirty="0"/>
              <a:t>.</a:t>
            </a:r>
            <a:endParaRPr lang="ar-IQ" sz="3200" b="1" dirty="0"/>
          </a:p>
        </p:txBody>
      </p:sp>
    </p:spTree>
    <p:extLst>
      <p:ext uri="{BB962C8B-B14F-4D97-AF65-F5344CB8AC3E}">
        <p14:creationId xmlns:p14="http://schemas.microsoft.com/office/powerpoint/2010/main" val="3772058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94" y="260648"/>
            <a:ext cx="8712968" cy="6063198"/>
          </a:xfrm>
          <a:prstGeom prst="rect">
            <a:avLst/>
          </a:prstGeom>
        </p:spPr>
        <p:txBody>
          <a:bodyPr wrap="square">
            <a:spAutoFit/>
          </a:bodyPr>
          <a:lstStyle/>
          <a:p>
            <a:r>
              <a:rPr lang="ar-IQ" sz="3600" b="1" dirty="0">
                <a:solidFill>
                  <a:srgbClr val="FF0000"/>
                </a:solidFill>
              </a:rPr>
              <a:t>المدلول الخاص الضيق للقانون الإداري </a:t>
            </a:r>
            <a:r>
              <a:rPr lang="ar-IQ" sz="3600" dirty="0">
                <a:solidFill>
                  <a:srgbClr val="FF0000"/>
                </a:solidFill>
              </a:rPr>
              <a:t>:</a:t>
            </a:r>
          </a:p>
          <a:p>
            <a:pPr algn="just"/>
            <a:r>
              <a:rPr lang="ar-IQ" sz="3200" b="1" dirty="0"/>
              <a:t>أما تعريف القانون الإداري وفقاً للمدلول </a:t>
            </a:r>
            <a:r>
              <a:rPr lang="ar-IQ" sz="3200" b="1" dirty="0" smtClean="0"/>
              <a:t>الخاص أو </a:t>
            </a:r>
            <a:r>
              <a:rPr lang="ar-IQ" sz="3200" b="1" dirty="0"/>
              <a:t>الضيق ، فهو عبارة </a:t>
            </a:r>
            <a:r>
              <a:rPr lang="ar-IQ" sz="3200" b="1" dirty="0" smtClean="0"/>
              <a:t>عن مجموعة </a:t>
            </a:r>
            <a:r>
              <a:rPr lang="ar-IQ" sz="3200" b="1" dirty="0"/>
              <a:t>من القواعد العامة المتميزة عن قواعد القانون الخاص</a:t>
            </a:r>
            <a:r>
              <a:rPr lang="ar-IQ" sz="3200" b="1" dirty="0" smtClean="0"/>
              <a:t>. فهو مجموعة القواعد </a:t>
            </a:r>
            <a:r>
              <a:rPr lang="ar-IQ" sz="3200" b="1" dirty="0"/>
              <a:t>القانونية التي تحكم نشاط الادارة العامة وتختلف عن قواعد القانون </a:t>
            </a:r>
            <a:r>
              <a:rPr lang="ar-IQ" sz="3200" b="1" dirty="0" smtClean="0"/>
              <a:t>الخاص التي </a:t>
            </a:r>
            <a:r>
              <a:rPr lang="ar-IQ" sz="3200" b="1" dirty="0"/>
              <a:t>يخضع لها </a:t>
            </a:r>
            <a:r>
              <a:rPr lang="ar-IQ" sz="3200" b="1" dirty="0" smtClean="0"/>
              <a:t>الافراد</a:t>
            </a:r>
            <a:r>
              <a:rPr lang="ar-IQ" sz="3200" b="1" dirty="0"/>
              <a:t>؛ أي أنها قواعد خاصة مغايرة لتلك التي تطبق علي </a:t>
            </a:r>
            <a:r>
              <a:rPr lang="ar-IQ" sz="3200" b="1" dirty="0" smtClean="0"/>
              <a:t>الافراد فيما </a:t>
            </a:r>
            <a:r>
              <a:rPr lang="ar-IQ" sz="3200" b="1" dirty="0"/>
              <a:t>بينهم، والغرض من ذلك هو المحافظة على حسن سير وتنظيم </a:t>
            </a:r>
            <a:r>
              <a:rPr lang="ar-IQ" sz="3200" b="1" dirty="0" smtClean="0"/>
              <a:t>المرافق العامة </a:t>
            </a:r>
            <a:r>
              <a:rPr lang="ar-IQ" sz="3200" b="1" dirty="0"/>
              <a:t>تحقيقاً للمصلحة او المنفعة العامة؛ كما يخضع رجال الادارة العامة </a:t>
            </a:r>
            <a:r>
              <a:rPr lang="ar-IQ" sz="3200" b="1" dirty="0" smtClean="0"/>
              <a:t>لقضاء مستقل </a:t>
            </a:r>
            <a:r>
              <a:rPr lang="ar-IQ" sz="3200" b="1" dirty="0"/>
              <a:t>وعلى هذا الأساس يفترض وجود قضاءان، القضاء العادي </a:t>
            </a:r>
            <a:r>
              <a:rPr lang="ar-IQ" sz="3200" b="1" dirty="0" smtClean="0"/>
              <a:t>والقضاء الإداري </a:t>
            </a:r>
            <a:r>
              <a:rPr lang="ar-IQ" sz="3200" b="1" dirty="0"/>
              <a:t>وهذا الأمر يفترض أن تخص بقواعد و </a:t>
            </a:r>
            <a:r>
              <a:rPr lang="ar-IQ" sz="3200" b="1" dirty="0" smtClean="0"/>
              <a:t>إمتيازات </a:t>
            </a:r>
            <a:r>
              <a:rPr lang="ar-IQ" sz="3200" b="1" dirty="0"/>
              <a:t>لا مثيل لها في نطاق </a:t>
            </a:r>
            <a:r>
              <a:rPr lang="ar-IQ" sz="3200" b="1" dirty="0" smtClean="0"/>
              <a:t>القانون الخاص.</a:t>
            </a:r>
            <a:endParaRPr lang="ar-IQ" sz="3200" b="1" dirty="0"/>
          </a:p>
        </p:txBody>
      </p:sp>
    </p:spTree>
    <p:extLst>
      <p:ext uri="{BB962C8B-B14F-4D97-AF65-F5344CB8AC3E}">
        <p14:creationId xmlns:p14="http://schemas.microsoft.com/office/powerpoint/2010/main" val="290280932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8856984" cy="5509200"/>
          </a:xfrm>
          <a:prstGeom prst="rect">
            <a:avLst/>
          </a:prstGeom>
        </p:spPr>
        <p:txBody>
          <a:bodyPr wrap="square">
            <a:spAutoFit/>
          </a:bodyPr>
          <a:lstStyle/>
          <a:p>
            <a:r>
              <a:rPr lang="en-US" sz="3200" b="1" dirty="0"/>
              <a:t/>
            </a:r>
            <a:br>
              <a:rPr lang="en-US" sz="3200" b="1" dirty="0"/>
            </a:br>
            <a:r>
              <a:rPr lang="en-US" sz="3200" b="1" dirty="0"/>
              <a:t>- </a:t>
            </a:r>
            <a:r>
              <a:rPr lang="ar-SA" sz="3200" b="1" dirty="0"/>
              <a:t>الصفة الوقائية: يتسم الضبط الإداري بالطابع الوقائي فهو يدرأ المخاطر على الأفراد ، فعندما تبادر الإدارة إلى سحب رخصة الصيد ، أو رخصة السياقة من أحد الأفراد فلأنها قدرت أن هناك خطر يترتب على إستمرارية إحتفاظ المعني بهده الرخصة ، أو تغلق الإدارة محلا ، او تعاين بئرا معينا فعملها هدا إجراء وقائي لحماية الأفراد من كل خطر يداهمهم أيا كان مصدره</a:t>
            </a:r>
            <a:r>
              <a:rPr lang="en-US" sz="3200" b="1" dirty="0"/>
              <a:t>.</a:t>
            </a:r>
            <a:br>
              <a:rPr lang="en-US" sz="3200" b="1" dirty="0"/>
            </a:br>
            <a:r>
              <a:rPr lang="en-US" sz="3200" b="1" dirty="0"/>
              <a:t>- </a:t>
            </a:r>
            <a:r>
              <a:rPr lang="ar-SA" sz="3200" b="1" dirty="0"/>
              <a:t>الصفة التقديرية :- للإدارة سلطة تقديرية في ممارسة الإجراءات الضبطية ،فعندما تقدر أن عملا ما سينتج عنه خطر تعين عليها التدخل قبل وقوعه بغرض المحافظة على النظام العام</a:t>
            </a:r>
            <a:r>
              <a:rPr lang="en-US" sz="3200" b="1" dirty="0"/>
              <a:t> .</a:t>
            </a:r>
            <a:br>
              <a:rPr lang="en-US" sz="3200" b="1" dirty="0"/>
            </a:br>
            <a:r>
              <a:rPr lang="en-US" sz="3200" b="1" dirty="0"/>
              <a:t>-</a:t>
            </a:r>
            <a:r>
              <a:rPr lang="ar-SA" sz="3200" b="1" dirty="0"/>
              <a:t>إن مجال الضبط الإداري محدود بتحقيق النظام العام و لا يتجاوزه</a:t>
            </a:r>
            <a:r>
              <a:rPr lang="en-US" sz="3200" b="1" dirty="0"/>
              <a:t>.</a:t>
            </a:r>
          </a:p>
        </p:txBody>
      </p:sp>
    </p:spTree>
    <p:extLst>
      <p:ext uri="{BB962C8B-B14F-4D97-AF65-F5344CB8AC3E}">
        <p14:creationId xmlns:p14="http://schemas.microsoft.com/office/powerpoint/2010/main" val="338040823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19"/>
            <a:ext cx="9036496" cy="6986528"/>
          </a:xfrm>
          <a:prstGeom prst="rect">
            <a:avLst/>
          </a:prstGeom>
        </p:spPr>
        <p:txBody>
          <a:bodyPr wrap="square">
            <a:spAutoFit/>
          </a:bodyPr>
          <a:lstStyle/>
          <a:p>
            <a:r>
              <a:rPr lang="en-US" sz="3200" b="1" dirty="0"/>
              <a:t>* </a:t>
            </a:r>
            <a:r>
              <a:rPr lang="ar-SA" sz="3200" b="1" dirty="0"/>
              <a:t>مجالات الضبــط الإداري</a:t>
            </a:r>
            <a:r>
              <a:rPr lang="en-US" sz="3200" b="1" dirty="0"/>
              <a:t>:- </a:t>
            </a:r>
            <a:br>
              <a:rPr lang="en-US" sz="3200" b="1" dirty="0"/>
            </a:br>
            <a:r>
              <a:rPr lang="ar-SA" sz="3200" b="1" dirty="0"/>
              <a:t>لم يعد الضبط الإداري يقتصر على مجالات معينة بالمفهوم التقليدي (الثلاثي) للنظام العام (أمن عام ، صحة عامة ، سكينة عامة ) ، بل و نظرا لإزدياد تدخل الدولة في مختلف الميادين و القطاعات إتسع مجال الضبط إلى مظاهر و أوجه كثيرة و متنوعة لا غنى للأفراد عنها ، فهناك ضبط يتعلق بالأمن الصناعي و حماية المنشآت الصناعية خاصة من حيث نقل المواد </a:t>
            </a:r>
            <a:r>
              <a:rPr lang="ar-IQ" sz="3200" b="1" dirty="0" smtClean="0"/>
              <a:t>ذ</a:t>
            </a:r>
            <a:r>
              <a:rPr lang="ar-SA" sz="3200" b="1" dirty="0" smtClean="0"/>
              <a:t>ات </a:t>
            </a:r>
            <a:r>
              <a:rPr lang="ar-SA" sz="3200" b="1" dirty="0"/>
              <a:t>الخطورة على الأفراد أو على البيئة ، و هناك ضبط يتعلق بالآثار و حماية المواقع التاريخية ، و هناك ضبط يتعلق بالحدائق و الميادين و الشوارع العامة ، و القاعات و الملاعب ، و ضبط يتعلق بممارسة بعض الأنشطة التجارية كإستغلال المناجم و المحاجر ، و ضبط يتعلق بممارسة الأنشطة السياسية و عقد الإجتماعات الحزبية ، و التظاهرات العامة ، و ضبط يتعلق بالمجال العقاري ، و ضبط في المجال الصحي ، و الصيد ، ...إلخ</a:t>
            </a:r>
            <a:r>
              <a:rPr lang="en-US" sz="3200" b="1" dirty="0"/>
              <a:t>.</a:t>
            </a:r>
            <a:endParaRPr lang="ar-IQ" sz="3200" b="1" dirty="0"/>
          </a:p>
        </p:txBody>
      </p:sp>
    </p:spTree>
    <p:extLst>
      <p:ext uri="{BB962C8B-B14F-4D97-AF65-F5344CB8AC3E}">
        <p14:creationId xmlns:p14="http://schemas.microsoft.com/office/powerpoint/2010/main" val="21962753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400"/>
            <a:ext cx="9144000" cy="6986528"/>
          </a:xfrm>
          <a:prstGeom prst="rect">
            <a:avLst/>
          </a:prstGeom>
        </p:spPr>
        <p:txBody>
          <a:bodyPr wrap="square">
            <a:spAutoFit/>
          </a:bodyPr>
          <a:lstStyle/>
          <a:p>
            <a:r>
              <a:rPr lang="ar-IQ" sz="2800" b="1" dirty="0" smtClean="0"/>
              <a:t>3- </a:t>
            </a:r>
            <a:r>
              <a:rPr lang="en-US" sz="2800" b="1" dirty="0" smtClean="0"/>
              <a:t> </a:t>
            </a:r>
            <a:r>
              <a:rPr lang="ar-SA" sz="2800" b="1" dirty="0"/>
              <a:t>أهــداف الضبـــط الإداري :- يقصد بالضبط الإداري المحافظة على النظام العام ، كما دكرنا سابقا بعناصره الثلاثة" الأمن العام ، الصحة العامة ، و السكينة العامة</a:t>
            </a:r>
            <a:r>
              <a:rPr lang="en-US" sz="2800" b="1" dirty="0"/>
              <a:t> .</a:t>
            </a:r>
            <a:br>
              <a:rPr lang="en-US" sz="2800" b="1" dirty="0"/>
            </a:br>
            <a:r>
              <a:rPr lang="en-US" sz="2800" b="1" dirty="0"/>
              <a:t>* </a:t>
            </a:r>
            <a:r>
              <a:rPr lang="ar-SA" sz="2800" b="1" dirty="0"/>
              <a:t>الأمن العام :- و يعني إتخاد الإجراءات الإدارية الكفيلة بحماية أرواح الناس و ممتلكاتهم و ضمان الأمن العام للأفراد في الظروف العادية و الظروف الإستثنائية</a:t>
            </a:r>
            <a:r>
              <a:rPr lang="en-US" sz="2800" b="1" dirty="0"/>
              <a:t>.</a:t>
            </a:r>
            <a:br>
              <a:rPr lang="en-US" sz="2800" b="1" dirty="0"/>
            </a:br>
            <a:r>
              <a:rPr lang="en-US" sz="2800" b="1" dirty="0"/>
              <a:t>* </a:t>
            </a:r>
            <a:r>
              <a:rPr lang="ar-SA" sz="2800" b="1" dirty="0"/>
              <a:t>الصحة العامة:- و تعني إتخاد التدابير الوقائية التي من شأنها منع إنتشار الأوبئة و الأمراض المعدية ، كالسهر على مراقبة المواد الغدائية و الإستهلاكية المعروضة للبيع و مراقبة نقاط المياه الصالحة للشرب و تطهيرها و معالجتها</a:t>
            </a:r>
            <a:r>
              <a:rPr lang="en-US" sz="2800" b="1" dirty="0"/>
              <a:t> .</a:t>
            </a:r>
            <a:br>
              <a:rPr lang="en-US" sz="2800" b="1" dirty="0"/>
            </a:br>
            <a:r>
              <a:rPr lang="en-US" sz="2800" b="1" dirty="0"/>
              <a:t>* </a:t>
            </a:r>
            <a:r>
              <a:rPr lang="ar-SA" sz="2800" b="1" dirty="0"/>
              <a:t>السكينة العامة :- و تعني إتخاد التدابير و الإجراءات التي توفر للسكان الطمأنينة و الراحة و الهدوء في الطريق العام و الأماكن العامة و دلك بالحد من مصادر الضوضاء و الإزعاج و القلق لدى الأفراد مثل: مكبرات الصوت خاصة ليلا و منبهات السيارات ، و الباعة المتجولين ،</a:t>
            </a:r>
            <a:r>
              <a:rPr lang="en-US" sz="2800" b="1" dirty="0"/>
              <a:t>....</a:t>
            </a:r>
            <a:br>
              <a:rPr lang="en-US" sz="2800" b="1" dirty="0"/>
            </a:br>
            <a:r>
              <a:rPr lang="en-US" sz="2800" b="1" dirty="0"/>
              <a:t>* </a:t>
            </a:r>
            <a:r>
              <a:rPr lang="ar-SA" sz="2800" b="1" dirty="0"/>
              <a:t>الآداب العامة :- و يقصد بها المحافظة على الأخلاق العامة و الآداب العامة و العادات و التقاليد المتعارف عليها في بلد معين ، و منع التعدي على الشرف و الإخلال بالحياء ، إلخ</a:t>
            </a:r>
            <a:r>
              <a:rPr lang="en-US" sz="2800" b="1" dirty="0"/>
              <a:t>....</a:t>
            </a:r>
            <a:endParaRPr lang="ar-IQ" sz="2800" b="1" dirty="0"/>
          </a:p>
        </p:txBody>
      </p:sp>
    </p:spTree>
    <p:extLst>
      <p:ext uri="{BB962C8B-B14F-4D97-AF65-F5344CB8AC3E}">
        <p14:creationId xmlns:p14="http://schemas.microsoft.com/office/powerpoint/2010/main" val="14574856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707" y="404664"/>
            <a:ext cx="8784976" cy="3539430"/>
          </a:xfrm>
          <a:prstGeom prst="rect">
            <a:avLst/>
          </a:prstGeom>
        </p:spPr>
        <p:txBody>
          <a:bodyPr wrap="square">
            <a:spAutoFit/>
          </a:bodyPr>
          <a:lstStyle/>
          <a:p>
            <a:r>
              <a:rPr lang="ar-SA" sz="3200" b="1" dirty="0"/>
              <a:t>المطلب الثاني: تمييز الضبط الإداري عن أنواع الضبط الأخرى</a:t>
            </a:r>
            <a:r>
              <a:rPr lang="en-US" sz="3200" b="1" dirty="0"/>
              <a:t/>
            </a:r>
            <a:br>
              <a:rPr lang="en-US" sz="3200" b="1" dirty="0"/>
            </a:br>
            <a:r>
              <a:rPr lang="ar-SA" sz="3200" b="1" dirty="0"/>
              <a:t>يمكن تمييز الضبط الإداري عن أنواع الضبط الأخرى و لو أنه غالبا ما يجري الخلط بين بعض أنواع الضبط خاصة بين الضبط افداري و الضبط القضائي لسبب قيام نفس الأجهزة بممارسة أي منهما ، إلا أن هناك فرقا بين أهداف كل منهما و كدلك الأجهزة المختصة لممارستها لدلك يمكن أن نميز الضبط الإداري عن صور الضبط الأخرى كالضبط التشريعي و الضبط القضائي فيما يلي</a:t>
            </a:r>
            <a:r>
              <a:rPr lang="en-US" sz="3200" b="1" dirty="0"/>
              <a:t>:-</a:t>
            </a:r>
          </a:p>
        </p:txBody>
      </p:sp>
    </p:spTree>
    <p:extLst>
      <p:ext uri="{BB962C8B-B14F-4D97-AF65-F5344CB8AC3E}">
        <p14:creationId xmlns:p14="http://schemas.microsoft.com/office/powerpoint/2010/main" val="80801026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568952" cy="6555641"/>
          </a:xfrm>
          <a:prstGeom prst="rect">
            <a:avLst/>
          </a:prstGeom>
        </p:spPr>
        <p:txBody>
          <a:bodyPr wrap="square">
            <a:spAutoFit/>
          </a:bodyPr>
          <a:lstStyle/>
          <a:p>
            <a:r>
              <a:rPr lang="ar-SA" sz="2800" b="1" dirty="0"/>
              <a:t>الفرع الأول: الضبط الإداري و الضبط التشريعي</a:t>
            </a:r>
            <a:r>
              <a:rPr lang="en-US" sz="2800" b="1" dirty="0"/>
              <a:t/>
            </a:r>
            <a:br>
              <a:rPr lang="en-US" sz="2800" b="1" dirty="0"/>
            </a:br>
            <a:r>
              <a:rPr lang="ar-SA" sz="2800" b="1" dirty="0"/>
              <a:t>كما عرفنا فيما سبق أن الضبط الإداري هو مختلف التدابير و الإجراءات الإدارية التي ترمي إلى الحفاظ على النظام العام و حمايته من الإختلال و هي طرق وقائية ،و يمارس الضبط الإداري من طرف هيئات و أجهزة إدارية تنتمي إلى السلطة التنفيدية(الإدارة </a:t>
            </a:r>
            <a:r>
              <a:rPr lang="ar-SA" sz="2800" b="1" dirty="0" smtClean="0"/>
              <a:t>العامة</a:t>
            </a:r>
            <a:r>
              <a:rPr lang="en-US" sz="2800" b="1" dirty="0" smtClean="0"/>
              <a:t>(</a:t>
            </a:r>
            <a:r>
              <a:rPr lang="en-US" sz="2800" b="1" dirty="0"/>
              <a:t/>
            </a:r>
            <a:br>
              <a:rPr lang="en-US" sz="2800" b="1" dirty="0"/>
            </a:br>
            <a:r>
              <a:rPr lang="ar-SA" sz="2800" b="1" dirty="0"/>
              <a:t>بينما الضبط التشريعي يقصد به مجموع القوانين الصادرة عن السلطة التشريعية و التي تحدد و تضبط و تبين كيفية ممارسة الحريات الواردة في الدستور </a:t>
            </a:r>
            <a:r>
              <a:rPr lang="en-US" sz="2800" b="1" dirty="0"/>
              <a:t/>
            </a:r>
            <a:br>
              <a:rPr lang="en-US" sz="2800" b="1" dirty="0"/>
            </a:br>
            <a:r>
              <a:rPr lang="ar-SA" sz="2800" b="1" dirty="0"/>
              <a:t>حقوق الأشخاص و واجباتهم الأساسية ،لا سيما نظام الحريات العمومية و حماية الحريات الفردية ،و واجبات المواطنين</a:t>
            </a:r>
            <a:r>
              <a:rPr lang="en-US" sz="2800" b="1" dirty="0"/>
              <a:t>".</a:t>
            </a:r>
            <a:br>
              <a:rPr lang="en-US" sz="2800" b="1" dirty="0"/>
            </a:br>
            <a:r>
              <a:rPr lang="ar-SA" sz="2800" b="1" dirty="0" smtClean="0"/>
              <a:t>ل</a:t>
            </a:r>
            <a:r>
              <a:rPr lang="ar-IQ" sz="2800" b="1" dirty="0" smtClean="0"/>
              <a:t>ذ</a:t>
            </a:r>
            <a:r>
              <a:rPr lang="ar-SA" sz="2800" b="1" dirty="0" smtClean="0"/>
              <a:t>ا </a:t>
            </a:r>
            <a:r>
              <a:rPr lang="ar-SA" sz="2800" b="1" dirty="0"/>
              <a:t>يتبين لنا بأن الهدف من الضبط الإداري و الضبط التشريعي واحد و هو المحافظة على النظام العام ، كما يحدث تداخل بينهما عندما تبادر السلطة التشريعية بسن القوانين و تشريعات ضبطية تتولى السلطة التنفيدية ممثلة في الإدارة بتنفيده ، و فرض قيود على الأفراد بالكيفية المحددة في التشريع</a:t>
            </a:r>
            <a:r>
              <a:rPr lang="en-US" sz="2800" b="1" dirty="0"/>
              <a:t>.</a:t>
            </a:r>
            <a:endParaRPr lang="ar-IQ" sz="2800" b="1" dirty="0"/>
          </a:p>
        </p:txBody>
      </p:sp>
    </p:spTree>
    <p:extLst>
      <p:ext uri="{BB962C8B-B14F-4D97-AF65-F5344CB8AC3E}">
        <p14:creationId xmlns:p14="http://schemas.microsoft.com/office/powerpoint/2010/main" val="211940268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51179"/>
            <a:ext cx="8784976" cy="6986528"/>
          </a:xfrm>
          <a:prstGeom prst="rect">
            <a:avLst/>
          </a:prstGeom>
        </p:spPr>
        <p:txBody>
          <a:bodyPr wrap="square">
            <a:spAutoFit/>
          </a:bodyPr>
          <a:lstStyle/>
          <a:p>
            <a:r>
              <a:rPr lang="ar-SA" sz="3200" b="1" dirty="0"/>
              <a:t>الفرع الثاني: الضبط الإداري و الضبط القضائي</a:t>
            </a:r>
            <a:r>
              <a:rPr lang="en-US" sz="3200" b="1" dirty="0"/>
              <a:t> </a:t>
            </a:r>
            <a:br>
              <a:rPr lang="en-US" sz="3200" b="1" dirty="0"/>
            </a:br>
            <a:r>
              <a:rPr lang="ar-SA" sz="3200" b="1" dirty="0"/>
              <a:t>كما تطرقنا إليه سابقا أن الضبط الإداري عبارة عن إجراءات و طرق وقائية تتضمن مراقبة نشاط الأفراد و توجيهه على نحو يكفل المحافظة على النظام العام و وقايته ، و هو من إختصاص أجهزة ، و هيئات و أشخاص تنتمي إلى السلطة التنفيدية سواء بالإدارة المركزية أو اللامركزية</a:t>
            </a:r>
            <a:r>
              <a:rPr lang="en-US" sz="3200" b="1" dirty="0"/>
              <a:t>.</a:t>
            </a:r>
            <a:br>
              <a:rPr lang="en-US" sz="3200" b="1" dirty="0"/>
            </a:br>
            <a:r>
              <a:rPr lang="ar-SA" sz="3200" b="1" dirty="0"/>
              <a:t>بينما الضبط القضائي عبارة عن إجراءات و طرق علاجية تتمثل في البحث و التحري عن الجرائم و جمع الأدلة عنها و البحث عن مرتكبيها ، ما دام لم يبدأ فيها بتحقيق قضائي ، </a:t>
            </a:r>
            <a:endParaRPr lang="en-US" sz="3200" b="1" dirty="0"/>
          </a:p>
          <a:p>
            <a:r>
              <a:rPr lang="ar-SA" sz="3200" b="1" dirty="0"/>
              <a:t>إن الضبط القضائي يتخد و يباشر بعد وقوع الجريمة أو المخالفة و ليس قبلها ، تباشره فئة معينة منحها القانون صفة الضبطية القضائية و خولها مهمة القيام ببعض الإجراءات كضباط الدرك و ضباط الشرطة ، و رؤساء المجالس الشعبية البلدية ، و الوالي ،</a:t>
            </a:r>
            <a:r>
              <a:rPr lang="en-US" sz="3200" b="1" dirty="0"/>
              <a:t>...</a:t>
            </a:r>
            <a:endParaRPr lang="ar-IQ" sz="3200" b="1" dirty="0"/>
          </a:p>
        </p:txBody>
      </p:sp>
    </p:spTree>
    <p:extLst>
      <p:ext uri="{BB962C8B-B14F-4D97-AF65-F5344CB8AC3E}">
        <p14:creationId xmlns:p14="http://schemas.microsoft.com/office/powerpoint/2010/main" val="181994760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267" y="188640"/>
            <a:ext cx="8712968" cy="6124754"/>
          </a:xfrm>
          <a:prstGeom prst="rect">
            <a:avLst/>
          </a:prstGeom>
        </p:spPr>
        <p:txBody>
          <a:bodyPr wrap="square">
            <a:spAutoFit/>
          </a:bodyPr>
          <a:lstStyle/>
          <a:p>
            <a:r>
              <a:rPr lang="ar-SA" sz="2800" b="1" dirty="0"/>
              <a:t>و رغم الفرق الواضح بين الضبط الإداري و الضبط القضائي إلا أن هناك تقارب بينهما في حالات محددة كممارسة وظيفتين في دات الوقت أي الضبطية الإدارية ، و الضبطية القضائية ، مثلما هو الشأن بالنسبة للمحافظ أو لرئيس الوحدة الادارية او لضابط الشرطة  ، فالأول يقوم بإتخاد الإجراءات الوقائية اللازمة في مجالات الأمن العام ، الصحة العامة ، أو السكينة العامة ، و هي صفة الضبطية الإدارية هدا من جهة ، و يمكنه إتخاد الإجراءات القانونية عند وقوع الفعل أو حدوث جريمة ما عبر تراب البلدية ، و هي صفة الضبطية القضائية</a:t>
            </a:r>
            <a:r>
              <a:rPr lang="en-US" sz="2800" b="1" dirty="0"/>
              <a:t>.</a:t>
            </a:r>
            <a:br>
              <a:rPr lang="en-US" sz="2800" b="1" dirty="0"/>
            </a:br>
            <a:endParaRPr lang="en-US" sz="2800" b="1" dirty="0"/>
          </a:p>
          <a:p>
            <a:r>
              <a:rPr lang="ar-SA" sz="2800" b="1" dirty="0"/>
              <a:t>بعد صدور الدستور العراقي لسنة 2005 وبالاستناد الى قانون المحافظات غير النتظمة في اقليم رقم 21 لسنة 2008 في العراق, وقانون المحافظات لاقليم كوردستان – العراق رقم 3 لسنة 2009 فقد الغيت فكرة وجود اية صلاحيات ضبطية – قضائية لرؤساء الوحدات الادارية . وحسنا ما فعل المشرع .</a:t>
            </a:r>
            <a:endParaRPr lang="en-US" sz="2800" b="1" dirty="0"/>
          </a:p>
        </p:txBody>
      </p:sp>
    </p:spTree>
    <p:extLst>
      <p:ext uri="{BB962C8B-B14F-4D97-AF65-F5344CB8AC3E}">
        <p14:creationId xmlns:p14="http://schemas.microsoft.com/office/powerpoint/2010/main" val="103199281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784976" cy="4832092"/>
          </a:xfrm>
          <a:prstGeom prst="rect">
            <a:avLst/>
          </a:prstGeom>
        </p:spPr>
        <p:txBody>
          <a:bodyPr wrap="square">
            <a:spAutoFit/>
          </a:bodyPr>
          <a:lstStyle/>
          <a:p>
            <a:pPr algn="ctr"/>
            <a:r>
              <a:rPr lang="ar-IQ" sz="2800" b="1" dirty="0" smtClean="0"/>
              <a:t>وسائل الضبط الاداري</a:t>
            </a:r>
          </a:p>
          <a:p>
            <a:r>
              <a:rPr lang="ar-SA" sz="2800" b="1" dirty="0" smtClean="0"/>
              <a:t>او</a:t>
            </a:r>
            <a:r>
              <a:rPr lang="ar-IQ" sz="2800" b="1" dirty="0" smtClean="0"/>
              <a:t>لاً</a:t>
            </a:r>
            <a:r>
              <a:rPr lang="ar-SA" sz="2800" b="1" dirty="0" smtClean="0"/>
              <a:t>: </a:t>
            </a:r>
            <a:r>
              <a:rPr lang="ar-SA" sz="2800" b="1" dirty="0"/>
              <a:t>وســائل الضبط الإداري المادية و لبشــرية</a:t>
            </a:r>
            <a:r>
              <a:rPr lang="en-US" sz="2800" b="1" dirty="0"/>
              <a:t/>
            </a:r>
            <a:br>
              <a:rPr lang="en-US" sz="2800" b="1" dirty="0"/>
            </a:br>
            <a:r>
              <a:rPr lang="ar-SA" sz="2800" b="1" dirty="0"/>
              <a:t>تتمثل وســـــائل الضبط الإداري المادية و البشرية فيما يلى</a:t>
            </a:r>
            <a:r>
              <a:rPr lang="en-US" sz="2800" b="1" dirty="0"/>
              <a:t>:-</a:t>
            </a:r>
            <a:br>
              <a:rPr lang="en-US" sz="2800" b="1" dirty="0"/>
            </a:br>
            <a:r>
              <a:rPr lang="ar-SA" sz="2800" b="1" dirty="0"/>
              <a:t>الفرع الأول: الوســــــائل الماديـــــة</a:t>
            </a:r>
            <a:r>
              <a:rPr lang="en-US" sz="2800" b="1" dirty="0"/>
              <a:t/>
            </a:r>
            <a:br>
              <a:rPr lang="en-US" sz="2800" b="1" dirty="0"/>
            </a:br>
            <a:r>
              <a:rPr lang="ar-SA" sz="2800" b="1" dirty="0"/>
              <a:t>يقصد بالوسائل المادية كل الإمكانيات و الوسائل المتاحة للإدارة بغرض ممارسة صلاحياتها من سيارات الشرطة ، و طائرات ، و مخابر ، و على العموم كل آلة أو عتاد يمكن للإدارة من ممارسة مهامها في مجال الضبط</a:t>
            </a:r>
            <a:r>
              <a:rPr lang="en-US" sz="2800" b="1" dirty="0"/>
              <a:t>.</a:t>
            </a:r>
            <a:br>
              <a:rPr lang="en-US" sz="2800" b="1" dirty="0"/>
            </a:br>
            <a:r>
              <a:rPr lang="ar-SA" sz="2800" b="1" dirty="0"/>
              <a:t>الفرع الثاني: الوســائل البشرية</a:t>
            </a:r>
            <a:r>
              <a:rPr lang="en-US" sz="2800" b="1" dirty="0"/>
              <a:t> </a:t>
            </a:r>
            <a:br>
              <a:rPr lang="en-US" sz="2800" b="1" dirty="0"/>
            </a:br>
            <a:r>
              <a:rPr lang="ar-SA" sz="2800" b="1" dirty="0"/>
              <a:t>يوضع تحت تصرف سلطات الضبط الإداري المركزية منها أو المحلية أعوان و هيئات لتنفيد لوائح ، و قرارات الضبط الصادرة عن تلك السلطات و تطبيقها في الميدان</a:t>
            </a:r>
            <a:r>
              <a:rPr lang="en-US" sz="2800" b="1" dirty="0"/>
              <a:t>.</a:t>
            </a:r>
            <a:endParaRPr lang="ar-IQ" sz="2800" b="1" dirty="0"/>
          </a:p>
        </p:txBody>
      </p:sp>
    </p:spTree>
    <p:extLst>
      <p:ext uri="{BB962C8B-B14F-4D97-AF65-F5344CB8AC3E}">
        <p14:creationId xmlns:p14="http://schemas.microsoft.com/office/powerpoint/2010/main" val="269929101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8578" y="332656"/>
            <a:ext cx="8495910" cy="5016758"/>
          </a:xfrm>
          <a:prstGeom prst="rect">
            <a:avLst/>
          </a:prstGeom>
        </p:spPr>
        <p:txBody>
          <a:bodyPr wrap="square">
            <a:spAutoFit/>
          </a:bodyPr>
          <a:lstStyle/>
          <a:p>
            <a:r>
              <a:rPr lang="ar-SA" sz="3200" b="1" dirty="0" smtClean="0"/>
              <a:t>ثاني</a:t>
            </a:r>
            <a:r>
              <a:rPr lang="ar-IQ" sz="3200" b="1" dirty="0" smtClean="0"/>
              <a:t>اً</a:t>
            </a:r>
            <a:r>
              <a:rPr lang="ar-SA" sz="3200" b="1" dirty="0" smtClean="0"/>
              <a:t>: </a:t>
            </a:r>
            <a:r>
              <a:rPr lang="ar-SA" sz="3200" b="1" dirty="0"/>
              <a:t>وسائل الضبط الإداري القانونية</a:t>
            </a:r>
            <a:r>
              <a:rPr lang="en-US" sz="3200" b="1" dirty="0"/>
              <a:t/>
            </a:r>
            <a:br>
              <a:rPr lang="en-US" sz="3200" b="1" dirty="0"/>
            </a:br>
            <a:r>
              <a:rPr lang="ar-SA" sz="3200" b="1" dirty="0"/>
              <a:t>قد لا تتم ممارسة إجراءات الضبط من جانب الإدارة إلا وفقا لما حدده القانون ، فرئيس الجمهورية يستند في ممارسته لصلاحياته في مجال الضبط على الدستور ، نفس الشيء بالنسبة للوزير الأول ، أما الوزراء يستندون إلى النصوص التنظيمية في ممارسة بعض الإجراءات و إصدار القرارات ، بالنسبة للمحافظ يباشر إجراءات الضبط وفق قانون المحافظات ، السلطات تلجأ إلى وسائل قانونية يمكن حصرها في إصدار لوائح الضبط أو الفرارات التنظيمية ، إصدار الأوامر الفردية ، أو اللجوء إلى إستخدام القوة المادية (التنفيد </a:t>
            </a:r>
            <a:r>
              <a:rPr lang="ar-SA" sz="3200" b="1" dirty="0" smtClean="0"/>
              <a:t>المباشرالجبري</a:t>
            </a:r>
            <a:r>
              <a:rPr lang="en-US" sz="3200" b="1" dirty="0" smtClean="0"/>
              <a:t>(</a:t>
            </a:r>
            <a:endParaRPr lang="en-US" sz="3200" b="1" dirty="0"/>
          </a:p>
        </p:txBody>
      </p:sp>
    </p:spTree>
    <p:extLst>
      <p:ext uri="{BB962C8B-B14F-4D97-AF65-F5344CB8AC3E}">
        <p14:creationId xmlns:p14="http://schemas.microsoft.com/office/powerpoint/2010/main" val="178745296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400"/>
            <a:ext cx="9036496" cy="6555641"/>
          </a:xfrm>
          <a:prstGeom prst="rect">
            <a:avLst/>
          </a:prstGeom>
        </p:spPr>
        <p:txBody>
          <a:bodyPr wrap="square">
            <a:spAutoFit/>
          </a:bodyPr>
          <a:lstStyle/>
          <a:p>
            <a:r>
              <a:rPr lang="ar-IQ" sz="2800" b="1" dirty="0" smtClean="0"/>
              <a:t>1-</a:t>
            </a:r>
            <a:r>
              <a:rPr lang="ar-SA" sz="2800" b="1" dirty="0" smtClean="0"/>
              <a:t> </a:t>
            </a:r>
            <a:r>
              <a:rPr lang="ar-SA" sz="2800" b="1" dirty="0"/>
              <a:t>لـــوائح الضبط أو القرارات التنظيمية</a:t>
            </a:r>
            <a:r>
              <a:rPr lang="en-US" sz="2800" b="1" dirty="0"/>
              <a:t/>
            </a:r>
            <a:br>
              <a:rPr lang="en-US" sz="2800" b="1" dirty="0"/>
            </a:br>
            <a:r>
              <a:rPr lang="ar-SA" sz="2800" b="1" dirty="0"/>
              <a:t>تعتبر لوائح الضبط من أبرز المظاهر لممارسة الضبط الإداري ، و دلك بإصدار تصرفات قانونية عامة و مجردة تقيد بها بعض النشاط الفردى و تضبط بمقتضاها حريات الأفراد و تتخد جزاءات على مخالفتها تحقيقا للنظام العام</a:t>
            </a:r>
            <a:r>
              <a:rPr lang="en-US" sz="2800" b="1" dirty="0"/>
              <a:t> .</a:t>
            </a:r>
            <a:br>
              <a:rPr lang="en-US" sz="2800" b="1" dirty="0"/>
            </a:br>
            <a:r>
              <a:rPr lang="ar-SA" sz="2800" b="1" dirty="0"/>
              <a:t>إن لوائح الضبط عبارة عن قرارات إدارية تنظيمية يتعلق موضوعها بمركز قانوني عام ، مثل : اللوائح الخاصة بتنظيم المرور ، أو مراقبة الأغدية ، اللوائح الخاصة بالصحة العمومية ، </a:t>
            </a:r>
            <a:r>
              <a:rPr lang="en-US" sz="2800" b="1" dirty="0"/>
              <a:t>...</a:t>
            </a:r>
            <a:br>
              <a:rPr lang="en-US" sz="2800" b="1" dirty="0"/>
            </a:br>
            <a:r>
              <a:rPr lang="ar-IQ" sz="2800" b="1" dirty="0" smtClean="0"/>
              <a:t>أ- </a:t>
            </a:r>
            <a:r>
              <a:rPr lang="ar-SA" sz="2800" b="1" dirty="0" smtClean="0"/>
              <a:t>الحظر </a:t>
            </a:r>
            <a:r>
              <a:rPr lang="ar-SA" sz="2800" b="1" dirty="0"/>
              <a:t>أو المنع :- و يعني أن تتضمن اللائحة حظرا للنهي عن إجراء معين أوعن ممارسة نشاط معين ن و لا يكون شاملا و مطلقا لأن في طلب غلغاء الحريات الفردية يكون غير مشروع ، و تكون اللائحة معرضة للإلغاء عند الطعن فيها أمام القضاء الإداري</a:t>
            </a:r>
            <a:r>
              <a:rPr lang="en-US" sz="2800" b="1" dirty="0"/>
              <a:t>.</a:t>
            </a:r>
            <a:br>
              <a:rPr lang="en-US" sz="2800" b="1" dirty="0"/>
            </a:br>
            <a:r>
              <a:rPr lang="ar-SA" sz="2800" b="1" dirty="0"/>
              <a:t>فالحظر يكون جزئيا و بدلك لا يصل إلى حد إلغاء الحريات و الهدف منه هو تحقيق قصد عام يعود بالنفع على جميع الأفراد في المجتمع ، مثل: الحظر الدى يقضي بعدم توقف السيارات في أماكن معينة أو أوقات معينة أو إستعمال المنبهات في أحياء معينة ،</a:t>
            </a:r>
            <a:r>
              <a:rPr lang="en-US" sz="2800" b="1" dirty="0"/>
              <a:t>...</a:t>
            </a:r>
            <a:endParaRPr lang="ar-IQ" sz="2800" b="1" dirty="0"/>
          </a:p>
        </p:txBody>
      </p:sp>
    </p:spTree>
    <p:extLst>
      <p:ext uri="{BB962C8B-B14F-4D97-AF65-F5344CB8AC3E}">
        <p14:creationId xmlns:p14="http://schemas.microsoft.com/office/powerpoint/2010/main" val="1417189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0734" y="692696"/>
            <a:ext cx="8640960" cy="4524315"/>
          </a:xfrm>
          <a:prstGeom prst="rect">
            <a:avLst/>
          </a:prstGeom>
        </p:spPr>
        <p:txBody>
          <a:bodyPr wrap="square">
            <a:spAutoFit/>
          </a:bodyPr>
          <a:lstStyle/>
          <a:p>
            <a:pPr algn="just">
              <a:buNone/>
            </a:pPr>
            <a:r>
              <a:rPr lang="ar-IQ" sz="3200" dirty="0">
                <a:solidFill>
                  <a:srgbClr val="FF0000"/>
                </a:solidFill>
                <a:cs typeface="Ali_K_Alwand" pitchFamily="2" charset="-78"/>
              </a:rPr>
              <a:t>ث/ مةبةست ضي ية لة ياساي كارطيَرِي بةواتا بضووك و تةسكةكةي؟</a:t>
            </a:r>
          </a:p>
          <a:p>
            <a:pPr algn="just">
              <a:buNone/>
            </a:pPr>
            <a:r>
              <a:rPr lang="ar-IQ" sz="3200" b="1" u="sng" dirty="0">
                <a:solidFill>
                  <a:srgbClr val="0033CC"/>
                </a:solidFill>
                <a:cs typeface="Ali_K_Alwand" pitchFamily="2" charset="-78"/>
              </a:rPr>
              <a:t>ياساي كارطيَرِي بة واتا بضووك وتةسكةكةي</a:t>
            </a:r>
            <a:r>
              <a:rPr lang="ar-IQ" sz="3200" dirty="0">
                <a:solidFill>
                  <a:srgbClr val="0033CC"/>
                </a:solidFill>
                <a:cs typeface="Ali_K_Alwand" pitchFamily="2" charset="-78"/>
              </a:rPr>
              <a:t> </a:t>
            </a:r>
            <a:r>
              <a:rPr lang="ar-IQ" sz="3200" dirty="0">
                <a:solidFill>
                  <a:srgbClr val="0D0D0D"/>
                </a:solidFill>
                <a:cs typeface="Ali_K_Alwand" pitchFamily="2" charset="-78"/>
              </a:rPr>
              <a:t>بريتية لةو كؤمةلَة رِيَسايةي كة جياوازة لة ياساي تايبةت و لةلايةن دادطاي كارطيَرِيةوة دانراون و تةنها حوكمي كاروبارةكاني دةسةلاَتي كارطيَرِي دةكةن كة خاوةن شكؤمةندي و سةروةرية، بةطويَرةي ئةم جؤرةي ياسايةش دوو جؤرة دادطا لة وولاَت بووني هةية ئةويش دادطاي ئاسايي و دادطاي كارطيَرِية، وة هةروةها ياساي كارطيَرِي بةواتا تةسكةكةي درةنطتر سةري هةلَداوة كة دةطةرِيَتةوة بؤ سالاَني 1872-1873 دوابةدواي رِووداوي بلانكؤ لة فةرةنسا.</a:t>
            </a:r>
          </a:p>
        </p:txBody>
      </p:sp>
    </p:spTree>
    <p:extLst>
      <p:ext uri="{BB962C8B-B14F-4D97-AF65-F5344CB8AC3E}">
        <p14:creationId xmlns:p14="http://schemas.microsoft.com/office/powerpoint/2010/main" val="165256340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56984" cy="5693866"/>
          </a:xfrm>
          <a:prstGeom prst="rect">
            <a:avLst/>
          </a:prstGeom>
        </p:spPr>
        <p:txBody>
          <a:bodyPr wrap="square">
            <a:spAutoFit/>
          </a:bodyPr>
          <a:lstStyle/>
          <a:p>
            <a:r>
              <a:rPr lang="ar-IQ" sz="2800" b="1" dirty="0" smtClean="0"/>
              <a:t>ب- </a:t>
            </a:r>
            <a:r>
              <a:rPr lang="en-US" sz="2800" b="1" dirty="0" smtClean="0"/>
              <a:t> </a:t>
            </a:r>
            <a:r>
              <a:rPr lang="ar-SA" sz="2800" b="1" dirty="0"/>
              <a:t>الترخيص (الإدن المسبق):- يمكن السماح للأفراد بممارسة حرياتهم بشرط حصولهم غلى موافقة و إدن مسبق من طرف الإدارة ، و إلا كان دلك مخالفا للقانون ، و مثاله: ضرورة الحصول على ترخيص من طرف الوالى للقيام بمظاهرة عمومية طبقا للقانون ، أو فرض على حامل السلاح إستصدار رخصة من السلطة المختصة ، أو طلب دخول منطقة معينة في الحالات الإستثنائية</a:t>
            </a:r>
            <a:r>
              <a:rPr lang="en-US" sz="2800" b="1" dirty="0"/>
              <a:t>.</a:t>
            </a:r>
            <a:br>
              <a:rPr lang="en-US" sz="2800" b="1" dirty="0"/>
            </a:br>
            <a:r>
              <a:rPr lang="ar-IQ" sz="2800" b="1" dirty="0" smtClean="0"/>
              <a:t>ج- </a:t>
            </a:r>
            <a:r>
              <a:rPr lang="en-US" sz="2800" b="1" dirty="0" smtClean="0"/>
              <a:t> </a:t>
            </a:r>
            <a:r>
              <a:rPr lang="ar-SA" sz="2800" b="1" dirty="0"/>
              <a:t>الإخطار المسبق : و هو إخطار الإدارة مسبقا لكي تكون على علم مسبق بالمخاطر التي يمكن أن تنجم عن ممارسة الأفراد لنشاط معين ، و الإخطار لا تشترطه الإدارة إلا إدا نص عليه القانون</a:t>
            </a:r>
            <a:r>
              <a:rPr lang="en-US" sz="2800" b="1" dirty="0"/>
              <a:t> .</a:t>
            </a:r>
            <a:br>
              <a:rPr lang="en-US" sz="2800" b="1" dirty="0"/>
            </a:br>
            <a:r>
              <a:rPr lang="ar-IQ" sz="2800" b="1" dirty="0" smtClean="0"/>
              <a:t>د- </a:t>
            </a:r>
            <a:r>
              <a:rPr lang="en-US" sz="2800" b="1" dirty="0" smtClean="0"/>
              <a:t> </a:t>
            </a:r>
            <a:r>
              <a:rPr lang="ar-SA" sz="2800" b="1" dirty="0"/>
              <a:t>تنظيم النشاط : قد لا تتضمن لوائح الضبط على حظر و منع أو طلب رخصة أو إخطار مسبق ، و إنما تكتفي الإدارة بتنظيم النشاط بوضع إشارات لتحديد سرعة السيارات في الطرق العامة ، أو وضع شروط لإستغلال مقهى أنترنيت مثلا ، </a:t>
            </a:r>
            <a:r>
              <a:rPr lang="en-US" sz="2800" b="1" dirty="0" smtClean="0"/>
              <a:t>...</a:t>
            </a:r>
            <a:endParaRPr lang="en-US" sz="2800" b="1" dirty="0"/>
          </a:p>
        </p:txBody>
      </p:sp>
    </p:spTree>
    <p:extLst>
      <p:ext uri="{BB962C8B-B14F-4D97-AF65-F5344CB8AC3E}">
        <p14:creationId xmlns:p14="http://schemas.microsoft.com/office/powerpoint/2010/main" val="21519913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856984" cy="5262979"/>
          </a:xfrm>
          <a:prstGeom prst="rect">
            <a:avLst/>
          </a:prstGeom>
        </p:spPr>
        <p:txBody>
          <a:bodyPr wrap="square">
            <a:spAutoFit/>
          </a:bodyPr>
          <a:lstStyle/>
          <a:p>
            <a:r>
              <a:rPr lang="ar-IQ" sz="2800" b="1" dirty="0" smtClean="0"/>
              <a:t>2- القرارات الادارية الفردية</a:t>
            </a:r>
          </a:p>
          <a:p>
            <a:r>
              <a:rPr lang="ar-IQ" sz="2800" dirty="0" smtClean="0"/>
              <a:t>قد تلجأ سلطات الضبط إلى إصدار قرارات إدارية أو أوامر فردية لتطبق على فرد أو أفراد معينين بذواتهم ، و قد تتضمن هذه القرارات أوامر بالقيام بأعمال معينه أو نواهي بالامتناع عن أعمال أخرى . مثال ذلك الأوامر الصادرة بمنع عقد اجتماع عام أو الأمر الصادر بهدم منزل آيل للسقوط أو القرار الصادر بمصادرة كتاب أو صحيفة معينة، و الأصل انه يجب أن تستند هذه القرارات إلى القوانين و اللوائح فتكون تنفيذاً لها، إلا انه استثناء من ذلك قد تصدر القرارات الإدارية دون أن تكون مستندة إلى قانون أو لائحة تنظيميه عامة . فاللائحة أو التشريع لا يمكن أن ينصا على جميع التوقعات أو التنبؤات التي قد تحث ، كما أن مفهوم النظام العام متغير ، فإذا ظهر تهديداً أو إخلال لم يكن التشريع أو اللائحة قد توقعاه فان طلب أن يكون القرار الفردي مستنداً إلى قاعدة تنظيميه يؤدى إلى تجريد سلطة الضبط من فاعليتها .</a:t>
            </a:r>
            <a:endParaRPr lang="en-US" sz="2800" b="1" dirty="0"/>
          </a:p>
        </p:txBody>
      </p:sp>
    </p:spTree>
    <p:extLst>
      <p:ext uri="{BB962C8B-B14F-4D97-AF65-F5344CB8AC3E}">
        <p14:creationId xmlns:p14="http://schemas.microsoft.com/office/powerpoint/2010/main" val="40675718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67461"/>
            <a:ext cx="8712968" cy="3539430"/>
          </a:xfrm>
          <a:prstGeom prst="rect">
            <a:avLst/>
          </a:prstGeom>
        </p:spPr>
        <p:txBody>
          <a:bodyPr wrap="square">
            <a:spAutoFit/>
          </a:bodyPr>
          <a:lstStyle/>
          <a:p>
            <a:r>
              <a:rPr lang="ar-IQ" sz="3200" b="1" dirty="0"/>
              <a:t>- </a:t>
            </a:r>
            <a:r>
              <a:rPr lang="ar-IQ" sz="3200" b="1" dirty="0" smtClean="0"/>
              <a:t>3- التنفيذ </a:t>
            </a:r>
            <a:r>
              <a:rPr lang="ar-IQ" sz="3200" b="1" dirty="0"/>
              <a:t>الجبري : قد تستخدم الإدارة القوة المادية لإجبار الأفراد على تنفيذ القوانين واللوائح والقرارات الإدارية لمنع الإخلال بالنظام العام . وتعد هذه الوسيلة اكثر وسائل الضبط شدة وعنفاً باعتبارها تستخدم القوة الجبرية ولا يخفى ما لذلك من خطورة على حقوق الأفراد وحرياتهم ، و يعد التنفيذ الجبري لقرارات الضبط الإداري أحد تطبيقات نظرية التنفيذ المباشر للقرارات الإدارية</a:t>
            </a:r>
          </a:p>
        </p:txBody>
      </p:sp>
    </p:spTree>
    <p:extLst>
      <p:ext uri="{BB962C8B-B14F-4D97-AF65-F5344CB8AC3E}">
        <p14:creationId xmlns:p14="http://schemas.microsoft.com/office/powerpoint/2010/main" val="350780073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6494085"/>
          </a:xfrm>
          <a:prstGeom prst="rect">
            <a:avLst/>
          </a:prstGeom>
        </p:spPr>
        <p:txBody>
          <a:bodyPr wrap="square">
            <a:spAutoFit/>
          </a:bodyPr>
          <a:lstStyle/>
          <a:p>
            <a:r>
              <a:rPr lang="ar-IQ" sz="3200" b="1" dirty="0"/>
              <a:t>واستناداً لذلك لا يتم الحصول على أذن سابق من السلطات القضائية لتنفيذه . إلا انه يجب أن تتوافر فيه ذات شروط التنفيذ المباشر، و من الحالات التي يمكن فيها اللجوء إلى التنفيذ الجبري أن يبيح القانون أو اللوائح استعمال هذا الحق ، أو يرفض الأفراد تنفيذ القوانين واللوائح ولا يوجد أسلوب أخر لحمل الأفراد على احترام القوانين واللوائح غير التنفيذ الجبري ، كما يتم اللجوء إلى هذا الأسلوب في حالة الضرورة ، و يشترط في جميع الحالات أن يكون استخدام القوة المادية متناسباً مع جسامة الخطر الذي من الممكن أن يتعرض له النظام العام . </a:t>
            </a:r>
            <a:br>
              <a:rPr lang="ar-IQ" sz="3200" b="1" dirty="0"/>
            </a:br>
            <a:r>
              <a:rPr lang="ar-IQ" sz="3200" b="1" dirty="0"/>
              <a:t>و يجب الإشارة أخيرا بان استخدام القوة المادية لا يعنى حتماً مجازاة الأفراد عن أفعال جرمية ارتكبوها ، و إنما يقصد بالقوة المادية تلك القوة المستخدمة لمنع وقوع أي إخلال بالنظام العام بعناصره الثلاثة.</a:t>
            </a:r>
          </a:p>
        </p:txBody>
      </p:sp>
    </p:spTree>
    <p:extLst>
      <p:ext uri="{BB962C8B-B14F-4D97-AF65-F5344CB8AC3E}">
        <p14:creationId xmlns:p14="http://schemas.microsoft.com/office/powerpoint/2010/main" val="166225729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000" b="1" dirty="0" smtClean="0">
                <a:solidFill>
                  <a:srgbClr val="002060"/>
                </a:solidFill>
                <a:cs typeface="Ali-A-Jiddah" pitchFamily="2" charset="-78"/>
              </a:rPr>
              <a:t>2- المرفق العام</a:t>
            </a:r>
            <a:endParaRPr lang="ar-IQ" sz="4000"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lstStyle/>
          <a:p>
            <a:pPr>
              <a:buNone/>
            </a:pPr>
            <a:endParaRPr lang="ar-IQ" sz="4000" b="1" dirty="0" smtClean="0"/>
          </a:p>
          <a:p>
            <a:pPr>
              <a:buNone/>
            </a:pPr>
            <a:r>
              <a:rPr lang="ar-IQ" sz="4000" b="1" dirty="0" smtClean="0"/>
              <a:t>1- فكرة المرفق العام</a:t>
            </a:r>
          </a:p>
          <a:p>
            <a:pPr>
              <a:buNone/>
            </a:pPr>
            <a:r>
              <a:rPr lang="ar-IQ" sz="4000" b="1" dirty="0" smtClean="0"/>
              <a:t>2- أنواع المرافق العامة</a:t>
            </a:r>
          </a:p>
          <a:p>
            <a:pPr>
              <a:buNone/>
            </a:pPr>
            <a:r>
              <a:rPr lang="ar-IQ" sz="4000" b="1" dirty="0" smtClean="0"/>
              <a:t>3- المبادىء الأساسية التي تحكم المرفق العام</a:t>
            </a:r>
          </a:p>
          <a:p>
            <a:pPr>
              <a:buNone/>
            </a:pPr>
            <a:r>
              <a:rPr lang="ar-IQ" sz="4000" b="1" dirty="0" smtClean="0"/>
              <a:t>4- طرق إدارة المرافق العامة</a:t>
            </a:r>
            <a:endParaRPr lang="ar-IQ" sz="4000" b="1" dirty="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000" b="1" dirty="0" smtClean="0">
                <a:solidFill>
                  <a:srgbClr val="002060"/>
                </a:solidFill>
                <a:cs typeface="Ali-A-Jiddah" pitchFamily="2" charset="-78"/>
              </a:rPr>
              <a:t>ثالثاً/ وسائل الإدارة العامة</a:t>
            </a:r>
            <a:endParaRPr lang="ar-IQ" sz="4000"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lstStyle/>
          <a:p>
            <a:pPr>
              <a:buNone/>
            </a:pPr>
            <a:r>
              <a:rPr lang="ar-IQ" dirty="0" smtClean="0"/>
              <a:t>1</a:t>
            </a:r>
            <a:r>
              <a:rPr lang="ar-IQ" sz="4400" b="1" dirty="0" smtClean="0"/>
              <a:t>- الموظف العام</a:t>
            </a:r>
          </a:p>
          <a:p>
            <a:pPr>
              <a:buNone/>
            </a:pPr>
            <a:endParaRPr lang="ar-IQ" sz="4400" b="1" dirty="0" smtClean="0"/>
          </a:p>
          <a:p>
            <a:pPr>
              <a:buNone/>
            </a:pPr>
            <a:endParaRPr lang="ar-IQ" sz="4400" b="1" dirty="0" smtClean="0"/>
          </a:p>
          <a:p>
            <a:pPr>
              <a:buNone/>
            </a:pPr>
            <a:r>
              <a:rPr lang="ar-IQ" sz="4400" b="1" dirty="0" smtClean="0"/>
              <a:t>2- المال العام</a:t>
            </a:r>
            <a:endParaRPr lang="ar-IQ" sz="4400" b="1"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000" b="1" dirty="0" smtClean="0">
                <a:solidFill>
                  <a:srgbClr val="002060"/>
                </a:solidFill>
                <a:cs typeface="Ali-A-Jiddah" pitchFamily="2" charset="-78"/>
              </a:rPr>
              <a:t>1- الموظف العام</a:t>
            </a:r>
            <a:endParaRPr lang="ar-IQ" sz="4000" dirty="0">
              <a:solidFill>
                <a:srgbClr val="002060"/>
              </a:solidFill>
              <a:cs typeface="Ali-A-Jiddah" pitchFamily="2" charset="-78"/>
            </a:endParaRPr>
          </a:p>
        </p:txBody>
      </p:sp>
      <p:sp>
        <p:nvSpPr>
          <p:cNvPr id="3" name="Content Placeholder 2"/>
          <p:cNvSpPr>
            <a:spLocks noGrp="1"/>
          </p:cNvSpPr>
          <p:nvPr>
            <p:ph idx="1"/>
          </p:nvPr>
        </p:nvSpPr>
        <p:spPr>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path path="circle">
              <a:fillToRect l="50000" t="50000" r="50000" b="50000"/>
            </a:path>
            <a:tileRect/>
          </a:gradFill>
        </p:spPr>
        <p:txBody>
          <a:bodyPr/>
          <a:lstStyle/>
          <a:p>
            <a:pPr>
              <a:buNone/>
            </a:pPr>
            <a:r>
              <a:rPr lang="ar-IQ" sz="4000" dirty="0" smtClean="0"/>
              <a:t>1- تعريف الموظف العام</a:t>
            </a:r>
          </a:p>
          <a:p>
            <a:pPr>
              <a:buNone/>
            </a:pPr>
            <a:r>
              <a:rPr lang="ar-IQ" sz="4000" dirty="0" smtClean="0"/>
              <a:t>2- تعيين الموظف العام</a:t>
            </a:r>
          </a:p>
          <a:p>
            <a:pPr>
              <a:buNone/>
            </a:pPr>
            <a:r>
              <a:rPr lang="ar-IQ" sz="4000" dirty="0" smtClean="0"/>
              <a:t>3- حقوق و واجبات الموظف العام</a:t>
            </a:r>
          </a:p>
          <a:p>
            <a:pPr>
              <a:buNone/>
            </a:pPr>
            <a:r>
              <a:rPr lang="ar-IQ" sz="4000" dirty="0" smtClean="0"/>
              <a:t>4- تأديب الموظف العام</a:t>
            </a:r>
          </a:p>
          <a:p>
            <a:pPr>
              <a:buNone/>
            </a:pPr>
            <a:r>
              <a:rPr lang="ar-IQ" sz="4000" dirty="0" smtClean="0"/>
              <a:t>5- إنتهاء خدمة الموظف العام</a:t>
            </a:r>
          </a:p>
          <a:p>
            <a:pPr>
              <a:buNone/>
            </a:pPr>
            <a:endParaRPr lang="ar-IQ"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000" b="1" dirty="0" smtClean="0">
                <a:solidFill>
                  <a:srgbClr val="002060"/>
                </a:solidFill>
                <a:cs typeface="Ali-A-Jiddah" pitchFamily="2" charset="-78"/>
              </a:rPr>
              <a:t>2- المال العام</a:t>
            </a:r>
            <a:endParaRPr lang="ar-IQ" sz="4000" dirty="0">
              <a:solidFill>
                <a:srgbClr val="002060"/>
              </a:solidFill>
              <a:cs typeface="Ali-A-Jiddah" pitchFamily="2" charset="-78"/>
            </a:endParaRPr>
          </a:p>
        </p:txBody>
      </p:sp>
      <p:sp>
        <p:nvSpPr>
          <p:cNvPr id="3" name="Content Placeholder 2"/>
          <p:cNvSpPr>
            <a:spLocks noGrp="1"/>
          </p:cNvSpPr>
          <p:nvPr>
            <p:ph idx="1"/>
          </p:nvPr>
        </p:nvSpPr>
        <p:spPr>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path path="circle">
              <a:fillToRect l="50000" t="50000" r="50000" b="50000"/>
            </a:path>
            <a:tileRect/>
          </a:gradFill>
        </p:spPr>
        <p:txBody>
          <a:bodyPr>
            <a:normAutofit lnSpcReduction="10000"/>
          </a:bodyPr>
          <a:lstStyle/>
          <a:p>
            <a:pPr>
              <a:buNone/>
            </a:pPr>
            <a:r>
              <a:rPr lang="ar-IQ" sz="4000" dirty="0" smtClean="0"/>
              <a:t>1- تعريف المال العام</a:t>
            </a:r>
          </a:p>
          <a:p>
            <a:pPr>
              <a:buNone/>
            </a:pPr>
            <a:endParaRPr lang="ar-IQ" sz="4000" dirty="0" smtClean="0"/>
          </a:p>
          <a:p>
            <a:pPr>
              <a:buNone/>
            </a:pPr>
            <a:r>
              <a:rPr lang="ar-IQ" sz="4000" dirty="0" smtClean="0"/>
              <a:t>2- الحماية القانونية للمال العام</a:t>
            </a:r>
          </a:p>
          <a:p>
            <a:pPr marL="742950" indent="-742950">
              <a:buNone/>
            </a:pPr>
            <a:r>
              <a:rPr lang="ar-IQ" sz="3200" dirty="0" smtClean="0"/>
              <a:t>أ- الحماية الدستورية</a:t>
            </a:r>
          </a:p>
          <a:p>
            <a:pPr marL="742950" indent="-742950">
              <a:buNone/>
            </a:pPr>
            <a:r>
              <a:rPr lang="ar-IQ" sz="3200" dirty="0" smtClean="0"/>
              <a:t>ب- الحماية الإدارية</a:t>
            </a:r>
          </a:p>
          <a:p>
            <a:pPr marL="742950" indent="-742950">
              <a:buNone/>
            </a:pPr>
            <a:r>
              <a:rPr lang="ar-IQ" sz="3200" dirty="0" smtClean="0"/>
              <a:t>ج- الحماية المدنية</a:t>
            </a:r>
          </a:p>
          <a:p>
            <a:pPr marL="742950" indent="-742950">
              <a:buNone/>
            </a:pPr>
            <a:r>
              <a:rPr lang="ar-IQ" sz="3200" dirty="0" smtClean="0"/>
              <a:t>د- الحماية الجنائية</a:t>
            </a:r>
            <a:endParaRPr lang="ar-IQ"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16632"/>
            <a:ext cx="8928992" cy="6986528"/>
          </a:xfrm>
          <a:prstGeom prst="rect">
            <a:avLst/>
          </a:prstGeom>
        </p:spPr>
        <p:txBody>
          <a:bodyPr wrap="square">
            <a:spAutoFit/>
          </a:bodyPr>
          <a:lstStyle/>
          <a:p>
            <a:pPr algn="ctr"/>
            <a:r>
              <a:rPr lang="ar-IQ" sz="2800" b="1" dirty="0">
                <a:solidFill>
                  <a:srgbClr val="FF0000"/>
                </a:solidFill>
              </a:rPr>
              <a:t>نشأة القانون </a:t>
            </a:r>
            <a:r>
              <a:rPr lang="ar-IQ" sz="2800" b="1" dirty="0" smtClean="0">
                <a:solidFill>
                  <a:srgbClr val="FF0000"/>
                </a:solidFill>
              </a:rPr>
              <a:t>الإداري</a:t>
            </a:r>
          </a:p>
          <a:p>
            <a:pPr algn="just"/>
            <a:r>
              <a:rPr lang="ar-IQ" sz="2800" b="1" dirty="0"/>
              <a:t>ترجع فكرة نشأة القانون الإداري الى </a:t>
            </a:r>
            <a:r>
              <a:rPr lang="ar-IQ" sz="2800" b="1" dirty="0" smtClean="0"/>
              <a:t>فرنسا  </a:t>
            </a:r>
            <a:r>
              <a:rPr lang="ar-IQ" sz="2800" b="1" dirty="0"/>
              <a:t>حينما قامت الثورة الفرنسية في </a:t>
            </a:r>
            <a:r>
              <a:rPr lang="ar-IQ" sz="2800" b="1" dirty="0" smtClean="0"/>
              <a:t>عام 1789 </a:t>
            </a:r>
            <a:r>
              <a:rPr lang="ar-IQ" sz="2800" b="1" dirty="0"/>
              <a:t>م ، إذ كانت سلطات الحكم قبل الثورة الفرنسية مركزة في يد الملك، </a:t>
            </a:r>
            <a:r>
              <a:rPr lang="ar-IQ" sz="2800" b="1" dirty="0" smtClean="0"/>
              <a:t>حيث ساد </a:t>
            </a:r>
            <a:r>
              <a:rPr lang="ar-IQ" sz="2800" b="1" dirty="0"/>
              <a:t>نظام الملكية المطلقة، ولم تكن الدولة تخضع للمساءلة أو الرقابة أمام </a:t>
            </a:r>
            <a:r>
              <a:rPr lang="ar-IQ" sz="2800" b="1" dirty="0" smtClean="0"/>
              <a:t>القضاء بواسطة </a:t>
            </a:r>
            <a:r>
              <a:rPr lang="ar-IQ" sz="2800" b="1" dirty="0"/>
              <a:t>دعاوى </a:t>
            </a:r>
            <a:r>
              <a:rPr lang="ar-IQ" sz="2800" b="1" dirty="0" smtClean="0"/>
              <a:t>الأفراد </a:t>
            </a:r>
            <a:r>
              <a:rPr lang="ar-IQ" sz="2800" b="1" dirty="0"/>
              <a:t>، وهي إن تعاملت مع </a:t>
            </a:r>
            <a:r>
              <a:rPr lang="ar-IQ" sz="2800" b="1" dirty="0" smtClean="0"/>
              <a:t>الأفراد </a:t>
            </a:r>
            <a:r>
              <a:rPr lang="ar-IQ" sz="2800" b="1" dirty="0"/>
              <a:t>خضعت معاملاتها </a:t>
            </a:r>
            <a:r>
              <a:rPr lang="ar-IQ" sz="2800" b="1" dirty="0" smtClean="0"/>
              <a:t>للقانون المدني . أنشئت </a:t>
            </a:r>
            <a:r>
              <a:rPr lang="ar-IQ" sz="2800" b="1" dirty="0"/>
              <a:t>لتكون ممثلة للملك في وظائفه القضائية </a:t>
            </a:r>
            <a:r>
              <a:rPr lang="ar-IQ" sz="2800" b="1" dirty="0" smtClean="0"/>
              <a:t>، </a:t>
            </a:r>
            <a:r>
              <a:rPr lang="en-US" sz="2800" b="1" dirty="0" err="1" smtClean="0"/>
              <a:t>parlementsjudiciaires</a:t>
            </a:r>
            <a:r>
              <a:rPr lang="en-US" sz="2800" b="1" dirty="0" smtClean="0"/>
              <a:t>) </a:t>
            </a:r>
            <a:r>
              <a:rPr lang="ar-IQ" sz="2800" b="1" dirty="0" smtClean="0"/>
              <a:t>) وكانت </a:t>
            </a:r>
            <a:r>
              <a:rPr lang="ar-IQ" sz="2800" b="1" dirty="0"/>
              <a:t>الدعاوى تستأنف أمامها، ما لم يسند الملك ذلك الاختصاص إلى </a:t>
            </a:r>
            <a:r>
              <a:rPr lang="ar-IQ" sz="2800" b="1" dirty="0" smtClean="0"/>
              <a:t>جهة أخرى </a:t>
            </a:r>
            <a:r>
              <a:rPr lang="ar-IQ" sz="2800" b="1" dirty="0"/>
              <a:t>، كما وجدت محاكم مختصة ببعض المنازعات الإدارية </a:t>
            </a:r>
            <a:r>
              <a:rPr lang="ar-IQ" sz="2800" b="1" dirty="0" smtClean="0"/>
              <a:t>. وقد </a:t>
            </a:r>
            <a:r>
              <a:rPr lang="ar-IQ" sz="2800" b="1" dirty="0"/>
              <a:t>كانت البرلمانات القضائية في تلك الفترة تمارس سيطرة رجعية على الإدارة </a:t>
            </a:r>
            <a:r>
              <a:rPr lang="ar-IQ" sz="2800" b="1" dirty="0" smtClean="0"/>
              <a:t>، وتتدخل </a:t>
            </a:r>
            <a:r>
              <a:rPr lang="ar-IQ" sz="2800" b="1" dirty="0"/>
              <a:t>في شؤونها وتعارض وتعرقل كل حركة إصلاحية ، مما حدى برجال </a:t>
            </a:r>
            <a:r>
              <a:rPr lang="ar-IQ" sz="2800" b="1" dirty="0" smtClean="0"/>
              <a:t>الثورة الفرنسية </a:t>
            </a:r>
            <a:r>
              <a:rPr lang="ar-IQ" sz="2800" b="1" dirty="0"/>
              <a:t>( بعد نجاح الثورة ) إلى منع المحاكم القضائية القائمة في ذلك الوقت </a:t>
            </a:r>
            <a:r>
              <a:rPr lang="ar-IQ" sz="2800" b="1" dirty="0" smtClean="0"/>
              <a:t>من الفصل </a:t>
            </a:r>
            <a:r>
              <a:rPr lang="ar-IQ" sz="2800" b="1" dirty="0"/>
              <a:t>في المنازعات الإدارية، للحفاظ على إستقلال الإدارة تجاه </a:t>
            </a:r>
            <a:r>
              <a:rPr lang="ar-IQ" sz="2800" b="1" dirty="0" smtClean="0"/>
              <a:t>السلطة القضائية </a:t>
            </a:r>
            <a:r>
              <a:rPr lang="ar-IQ" sz="2800" b="1" dirty="0"/>
              <a:t>، من خلال تبنيهم لمبدأ الفصل المطلق بين </a:t>
            </a:r>
            <a:r>
              <a:rPr lang="ar-IQ" sz="2800" b="1" dirty="0" smtClean="0"/>
              <a:t>السلطات  وأمام هذا </a:t>
            </a:r>
            <a:r>
              <a:rPr lang="ar-IQ" sz="2800" b="1" dirty="0"/>
              <a:t>الموقف قررت الثورة </a:t>
            </a:r>
            <a:r>
              <a:rPr lang="ar-IQ" sz="2800" b="1" dirty="0" smtClean="0"/>
              <a:t>إجراء </a:t>
            </a:r>
            <a:r>
              <a:rPr lang="ar-IQ" sz="2800" b="1" dirty="0"/>
              <a:t>الفصل التام والمطلق بين السلطتين </a:t>
            </a:r>
            <a:r>
              <a:rPr lang="ar-IQ" sz="2800" b="1" dirty="0" smtClean="0"/>
              <a:t>التنفيذية والقضائية </a:t>
            </a:r>
            <a:r>
              <a:rPr lang="ar-IQ" sz="2800" b="1" dirty="0"/>
              <a:t>، وحرمان المحاكم من </a:t>
            </a:r>
            <a:r>
              <a:rPr lang="ar-IQ" sz="2800" b="1" dirty="0" smtClean="0"/>
              <a:t>مراقبة </a:t>
            </a:r>
            <a:r>
              <a:rPr lang="ar-IQ" sz="2800" b="1" dirty="0"/>
              <a:t>أعمال الإدارة العامة</a:t>
            </a:r>
          </a:p>
        </p:txBody>
      </p:sp>
    </p:spTree>
    <p:extLst>
      <p:ext uri="{BB962C8B-B14F-4D97-AF65-F5344CB8AC3E}">
        <p14:creationId xmlns:p14="http://schemas.microsoft.com/office/powerpoint/2010/main" val="263027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427" y="260648"/>
            <a:ext cx="8640960" cy="6494085"/>
          </a:xfrm>
          <a:prstGeom prst="rect">
            <a:avLst/>
          </a:prstGeom>
        </p:spPr>
        <p:txBody>
          <a:bodyPr wrap="square">
            <a:spAutoFit/>
          </a:bodyPr>
          <a:lstStyle/>
          <a:p>
            <a:pPr>
              <a:buNone/>
            </a:pPr>
            <a:r>
              <a:rPr lang="ar-IQ" sz="3200" b="1" u="sng" dirty="0">
                <a:solidFill>
                  <a:srgbClr val="0D0D0D"/>
                </a:solidFill>
                <a:cs typeface="Ali_K_Alwand" pitchFamily="2" charset="-78"/>
              </a:rPr>
              <a:t>1- لة ثيَش هةلَطيرساني شؤرِشي فةرةنسي:</a:t>
            </a:r>
          </a:p>
          <a:p>
            <a:pPr algn="just">
              <a:buNone/>
            </a:pPr>
            <a:r>
              <a:rPr lang="ar-IQ" sz="3200" dirty="0">
                <a:solidFill>
                  <a:srgbClr val="0D0D0D"/>
                </a:solidFill>
                <a:cs typeface="Ali_K_Alwand" pitchFamily="2" charset="-78"/>
              </a:rPr>
              <a:t>فةرِةنسا بةرلة شؤرِشي فةرةنسي كة لةسالَي 1789 هةلَطيرسا لة ذيَر سايةي رِذيَمي ثاشايةتي رِةها بةرِيَوةدةضوو كة طشت دةسةلاَتةكاني لةلاي خؤي كؤكردبووةوة و نةدةكرا باس لة دادطايي كردني ثاشا بكريَت و سةرجةم دةسةلاَتةكان لة دةولَةتدا لة دةستي ثاشا بوو. وة دةسةلاَتي دادوةري ثيَي دةوترا(ثةرلةمانات)كة دارودةستةي ثاشابوون بؤ دذايةتي كردني دةسةلاَتي جيَبةجيَكردن و خةلَك، وة هةرياسايةك دةرضووبا جيَبةجيَ نةدةكرا تاوةكو(ثةرلةمانات)تؤماري نةكات، وة ئةو ثةرلةماناتانةش تؤماري هيض ياسايةكيان نةدةكرد ئةطةر لةطةلَ بةرذةوةنديةكاني ثاشا نةطونجيَت ، بةمةش ديكتاتؤريةتي ثاشا بالَي كيَشابوو بةسةر هةموو جومطةكاني فةرمانرِةوايةتي و دةسةلاَتداري لة فةرةنسا. وة بة هؤي ئةو بارودؤخةوةش نة دادطاي كارطيَرِي و نة ياساي كارطيَرِيش لة ثيَش هةلَطيرساني شؤرِشي فةرةنسي دروست نةبوون.</a:t>
            </a:r>
          </a:p>
        </p:txBody>
      </p:sp>
    </p:spTree>
    <p:extLst>
      <p:ext uri="{BB962C8B-B14F-4D97-AF65-F5344CB8AC3E}">
        <p14:creationId xmlns:p14="http://schemas.microsoft.com/office/powerpoint/2010/main" val="3653689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0293" y="188640"/>
            <a:ext cx="8640960" cy="6494085"/>
          </a:xfrm>
          <a:prstGeom prst="rect">
            <a:avLst/>
          </a:prstGeom>
        </p:spPr>
        <p:txBody>
          <a:bodyPr wrap="square">
            <a:spAutoFit/>
          </a:bodyPr>
          <a:lstStyle/>
          <a:p>
            <a:pPr>
              <a:buNone/>
            </a:pPr>
            <a:r>
              <a:rPr lang="ar-IQ" sz="3200" b="1" u="sng" dirty="0">
                <a:solidFill>
                  <a:srgbClr val="0D0D0D"/>
                </a:solidFill>
                <a:cs typeface="Ali_K_Alwand" pitchFamily="2" charset="-78"/>
              </a:rPr>
              <a:t>2- لة دواي شؤرِشي فةرةنسي:</a:t>
            </a:r>
          </a:p>
          <a:p>
            <a:pPr algn="just">
              <a:buNone/>
            </a:pPr>
            <a:r>
              <a:rPr lang="ar-IQ" sz="3200" dirty="0">
                <a:solidFill>
                  <a:srgbClr val="0D0D0D"/>
                </a:solidFill>
                <a:cs typeface="Ali_K_Alwand" pitchFamily="2" charset="-78"/>
              </a:rPr>
              <a:t>لةبةر ستةمي رِذيَمي ثاشايةتي لة فةرةنسا كؤمةلَيَك شؤرِشطيَر بة رِابةرايةتي (ناثليؤن ثؤنابةرت) بيرؤكةيةكيان دانا بة هةلَطيرساندني شؤرِش دذ بة رِذيَمي ثاشا و لةناوبردني ئةم سيستةمة ديكتاتؤرة، ئةم بيرؤكةية جيَبةجيَكرا لة سالَي 1789 و شؤرِشي فةرةنسي هةلَطيرسا و رِذيَمي ثاشا رِوخيَنرا و لةناوبردرا، وة لةثاش شؤرِشي فةرةنسا سيَ(3)قؤناغ دروست بوون كة ئةمانةن:</a:t>
            </a:r>
          </a:p>
          <a:p>
            <a:pPr algn="just">
              <a:buNone/>
            </a:pPr>
            <a:r>
              <a:rPr lang="ar-IQ" sz="3200" dirty="0">
                <a:solidFill>
                  <a:srgbClr val="0033CC"/>
                </a:solidFill>
                <a:cs typeface="Ali_K_Alwand" pitchFamily="2" charset="-78"/>
              </a:rPr>
              <a:t>أ- </a:t>
            </a:r>
            <a:r>
              <a:rPr lang="ar-IQ" sz="3200" b="1" u="sng" dirty="0">
                <a:solidFill>
                  <a:srgbClr val="0033CC"/>
                </a:solidFill>
                <a:cs typeface="Ali_K_Alwand" pitchFamily="2" charset="-78"/>
              </a:rPr>
              <a:t>كارطيَرِي دادوةر: </a:t>
            </a:r>
            <a:r>
              <a:rPr lang="ar-IQ" sz="3200" dirty="0">
                <a:solidFill>
                  <a:srgbClr val="0D0D0D"/>
                </a:solidFill>
                <a:cs typeface="Ali_K_Alwand" pitchFamily="2" charset="-78"/>
              </a:rPr>
              <a:t>دوابةدواي شؤرِشي فةرةنسي ثةرلةمانات كة دارودةستةي ثاشابوو هةلَوةشيَنرايةوةو دةسةلاَتي كارطيَرِي جيَطاي ئةو ثةرلةمانات و دادطايانةي طرتةوة سةبارةت بة ضارةسةركردني كيَشةكاني خةلَك لةطةلَ كارطيَرِي، بةلاَم ليَرةدا كيَشةكة ئةوةبوو كة دةسةلاَتي كارطيَرِي بوو بة لايةنيَك لة كيَشةو لة ضارةسةر لةهةمان كاتدا، كة ئةمةش لؤجيكي نيةو دادثةروةري تيَدا نية.</a:t>
            </a:r>
          </a:p>
        </p:txBody>
      </p:sp>
    </p:spTree>
    <p:extLst>
      <p:ext uri="{BB962C8B-B14F-4D97-AF65-F5344CB8AC3E}">
        <p14:creationId xmlns:p14="http://schemas.microsoft.com/office/powerpoint/2010/main" val="1814266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6124754"/>
          </a:xfrm>
          <a:prstGeom prst="rect">
            <a:avLst/>
          </a:prstGeom>
        </p:spPr>
        <p:txBody>
          <a:bodyPr wrap="square">
            <a:spAutoFit/>
          </a:bodyPr>
          <a:lstStyle/>
          <a:p>
            <a:pPr algn="just">
              <a:buNone/>
            </a:pPr>
            <a:r>
              <a:rPr lang="ar-IQ" sz="2800" dirty="0">
                <a:solidFill>
                  <a:srgbClr val="0D0D0D"/>
                </a:solidFill>
                <a:cs typeface="Ali_K_Alwand" pitchFamily="2" charset="-78"/>
              </a:rPr>
              <a:t>ضونكة ناكريَت كة دةسةلاَتي كارطيَرِي لايةنيَكي طرفتةكة بيَت و لة هةمان كاتيشدا ثةناي بؤ ببريَت وةك لايةني ضارةسةركاري طرفتةكة، لةبةرئةوةي كارطيَرِي كيَشةكةي لةبةرذةوةندي خؤي ضارةسةردةكرد و بةمةش ناهةقي بةرامبةر بة لايةنةكةي تري كيَشةكة دةكرا. وة شاياني ئاماذةبؤكردنة كة لةم قؤناغةشدا ياساودادطاي كارطيَرِي دروست نةبوون.</a:t>
            </a:r>
          </a:p>
          <a:p>
            <a:pPr algn="just">
              <a:buNone/>
            </a:pPr>
            <a:r>
              <a:rPr lang="ar-IQ" sz="2800" dirty="0">
                <a:solidFill>
                  <a:srgbClr val="0033CC"/>
                </a:solidFill>
                <a:cs typeface="Ali_K_Alwand" pitchFamily="2" charset="-78"/>
              </a:rPr>
              <a:t>ب-  </a:t>
            </a:r>
            <a:r>
              <a:rPr lang="ar-IQ" sz="2800" b="1" u="sng" dirty="0">
                <a:solidFill>
                  <a:srgbClr val="0033CC"/>
                </a:solidFill>
                <a:cs typeface="Ali_K_Alwand" pitchFamily="2" charset="-78"/>
              </a:rPr>
              <a:t>دادطاي وابةستةو كؤت كراو(ئةنجومةني رِاويَذكار): </a:t>
            </a:r>
            <a:r>
              <a:rPr lang="ar-IQ" sz="2800" dirty="0">
                <a:solidFill>
                  <a:srgbClr val="0D0D0D"/>
                </a:solidFill>
                <a:cs typeface="Ali_K_Alwand" pitchFamily="2" charset="-78"/>
              </a:rPr>
              <a:t>لة هةشتةم سالَي  هةلَطيرساني شؤرِشي فةرةنسي، واتا لة سالَي 1797، ناثليؤن ياسايةكي دةركرد بؤ دامةزراندني دادطاي كارطيَرِي لة فةرةنسا كة ناونرا بة </a:t>
            </a:r>
            <a:r>
              <a:rPr lang="ar-IQ" sz="2800" b="1" u="sng" dirty="0">
                <a:solidFill>
                  <a:srgbClr val="0D0D0D"/>
                </a:solidFill>
                <a:cs typeface="Ali_K_Alwand" pitchFamily="2" charset="-78"/>
              </a:rPr>
              <a:t>(ئةنجومةني دةولةتي فةرةنسا)، </a:t>
            </a:r>
            <a:r>
              <a:rPr lang="ar-IQ" sz="2800" dirty="0">
                <a:solidFill>
                  <a:srgbClr val="0D0D0D"/>
                </a:solidFill>
                <a:cs typeface="Ali_K_Alwand" pitchFamily="2" charset="-78"/>
              </a:rPr>
              <a:t>بةلاَم دادطاي كارطيَرِي فةرةنسا لة سةرةتاكاني دروست بوونيةوة تاوةكو سالَةكاني 1872-1873 دادطايةكي كؤتكراو بوو ضونكة برِيارةكاني رِاستةوخؤ جيَبةجيَ نةدةكرا بةلَكو ثيَويستي بة ثةسةندكردن هةبوو لة لايةن قونسولَ يان وةزيري ئةوكات، وة هةروةها ئةنجومةني دةولَةتي فةرةنسا زياتر ئةنجومةنيَكي رِاويَذكاري بوو زياتر و تةنها رِاويَذي ياسايي ثيَ دةكرا و كةمتر كيَشةي بؤ بةرزدةكرايةوة.</a:t>
            </a:r>
          </a:p>
        </p:txBody>
      </p:sp>
    </p:spTree>
    <p:extLst>
      <p:ext uri="{BB962C8B-B14F-4D97-AF65-F5344CB8AC3E}">
        <p14:creationId xmlns:p14="http://schemas.microsoft.com/office/powerpoint/2010/main" val="1399308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56984" cy="6370975"/>
          </a:xfrm>
          <a:prstGeom prst="rect">
            <a:avLst/>
          </a:prstGeom>
        </p:spPr>
        <p:txBody>
          <a:bodyPr wrap="square">
            <a:spAutoFit/>
          </a:bodyPr>
          <a:lstStyle/>
          <a:p>
            <a:pPr algn="just">
              <a:buNone/>
            </a:pPr>
            <a:r>
              <a:rPr lang="ar-IQ" sz="2400" b="1" u="sng" dirty="0">
                <a:solidFill>
                  <a:srgbClr val="0D0D0D"/>
                </a:solidFill>
                <a:cs typeface="Ali_K_Alwand" pitchFamily="2" charset="-78"/>
              </a:rPr>
              <a:t>ج - دادطاي بنبرِ(ئةنجومةني رِيَ ثيَدراو): </a:t>
            </a:r>
            <a:r>
              <a:rPr lang="ar-IQ" sz="2400" dirty="0">
                <a:solidFill>
                  <a:srgbClr val="0D0D0D"/>
                </a:solidFill>
                <a:cs typeface="Ali_K_Alwand" pitchFamily="2" charset="-78"/>
              </a:rPr>
              <a:t>لة سالَي 1782 ئؤتؤمبيَليَكي سةر بة كارطةي جطةرةي حكومي خؤي كيَشا بة منالَيَكي كض كة ناوي (ئةنيس بلانكؤ)بوو، وة ئةم رِووداوة بووة هؤي برينداربووني مندالَةكةو و ئازار ثيَطةياندني، بؤية باوكي بلانكؤ سكالاَي بةرزكردووة بؤ بةردةم دادطاي ئاسايي لة دذي كارطةي جطةرةي حكومي و داواي قةرةبووكردنةوةي ئةو زيانانةي كرد كة بةر منالَةكةي كةوتووة، بةلاَم دادطاي ئاسايي ئامادةنةبوو سةيري ئةم داواية بكات بةو بيانووةي كة ثةيوةندي بة تايبةتمةندي ئةوةوة نية، ثاشان ئةم سكالاَية درا بة دادطاي يةكلايي كةرةوةي تايبةتمةندي(تةنازوع )بؤ ئةوةي لايةني تايبةتمةند دةستنيشان بكات بة سةير كردني ئةم سكالاَيةو دادطاي تةنازوعيش دةستنيشاني دادطاي كارطيَرِي(ئةنجومةني دةولَةتي فةرةنسي) كرد وةك لايةني تايبةتمةند بة سةيركردني ئةم داواية، وة دادطاي كارطيَرِيش ثاش سةير كردني ئةم سكالاَية برِياريدا بة ثابةندكردني كارطةي جطةرةكة بة قةرةبووكردنةوةي بنةمالَةي بلانكؤ لة بري ئةو زيانةي كة بة مندالَةكةي طةياندبوو، ئةويش بة ثيادةكردني ثرةنسيثي(بةرثرسياريةتي كارطيَرِي). وة بةم شيَوةيةش رِؤذ بة رِؤذ بنةماو برِياري تر دةرضوو لة لايةن ئةم دادطايةوة كة رِاستةوخؤ دةكرا جيَبةجيَ بكريَت بة بيَ ئةوةي ثيَويست بة  ثةسةندكردن و رِةزامةندي دةسةلاَتي جيَبةجيَكردن هةبيَت، وة لةكؤي ئةم هةموو بنةماو برِيارة دادطاييانةي دادطاي كارطيَرِي لة فةرةنسا ياسايةكي نويَ هاتة كايةوة كة ئةويش (ياساي كارطيَرِي)ية. </a:t>
            </a:r>
          </a:p>
          <a:p>
            <a:pPr algn="just">
              <a:buNone/>
            </a:pPr>
            <a:r>
              <a:rPr lang="ar-IQ" sz="2400" b="1" u="sng" dirty="0">
                <a:solidFill>
                  <a:srgbClr val="0D0D0D"/>
                </a:solidFill>
                <a:cs typeface="Ali_K_Alwand" pitchFamily="2" charset="-78"/>
              </a:rPr>
              <a:t>كةواتة ياساي كارطيَرِي لة فةرةنسا دروست بوو لة سالَي 1872 بةدواوة لة رِيَطةي ئةنجومةني دةولَةتي فةرِةنسي كة بريتية لة دادطاي كارطيَرِي.</a:t>
            </a:r>
            <a:endParaRPr lang="ar-IQ" sz="2400" dirty="0">
              <a:solidFill>
                <a:srgbClr val="0D0D0D"/>
              </a:solidFill>
              <a:cs typeface="Ali_K_Alwand" pitchFamily="2" charset="-78"/>
            </a:endParaRPr>
          </a:p>
        </p:txBody>
      </p:sp>
    </p:spTree>
    <p:extLst>
      <p:ext uri="{BB962C8B-B14F-4D97-AF65-F5344CB8AC3E}">
        <p14:creationId xmlns:p14="http://schemas.microsoft.com/office/powerpoint/2010/main" val="2567704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332656"/>
            <a:ext cx="8640960" cy="6220236"/>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ar-IQ" sz="4000" dirty="0">
                <a:solidFill>
                  <a:schemeClr val="bg1"/>
                </a:solidFill>
                <a:cs typeface="Ali-A-Jiddah" pitchFamily="2" charset="-78"/>
              </a:rPr>
              <a:t> </a:t>
            </a:r>
            <a:r>
              <a:rPr lang="ar-IQ" sz="4000" dirty="0" smtClean="0">
                <a:solidFill>
                  <a:schemeClr val="bg1"/>
                </a:solidFill>
                <a:cs typeface="Ali-A-Jiddah" pitchFamily="2" charset="-78"/>
              </a:rPr>
              <a:t>                    </a:t>
            </a:r>
            <a:r>
              <a:rPr lang="ar-IQ" sz="4000" dirty="0" smtClean="0">
                <a:solidFill>
                  <a:schemeClr val="bg1"/>
                </a:solidFill>
                <a:cs typeface="Ali-A-Jiddah" pitchFamily="2" charset="-78"/>
              </a:rPr>
              <a:t>تعريف </a:t>
            </a:r>
            <a:r>
              <a:rPr lang="ar-IQ" sz="4000" dirty="0" smtClean="0">
                <a:solidFill>
                  <a:schemeClr val="bg1"/>
                </a:solidFill>
                <a:cs typeface="Ali-A-Jiddah" pitchFamily="2" charset="-78"/>
              </a:rPr>
              <a:t>القانون الإداري</a:t>
            </a:r>
            <a:r>
              <a:rPr lang="ar-IQ" sz="4000" dirty="0" smtClean="0">
                <a:solidFill>
                  <a:srgbClr val="002060"/>
                </a:solidFill>
                <a:cs typeface="Ali-A-Jiddah" pitchFamily="2" charset="-78"/>
              </a:rPr>
              <a:t/>
            </a:r>
            <a:br>
              <a:rPr lang="ar-IQ" sz="4000" dirty="0" smtClean="0">
                <a:solidFill>
                  <a:srgbClr val="002060"/>
                </a:solidFill>
                <a:cs typeface="Ali-A-Jiddah" pitchFamily="2" charset="-78"/>
              </a:rPr>
            </a:br>
            <a:r>
              <a:rPr lang="ar-IQ" sz="4000" dirty="0" smtClean="0">
                <a:solidFill>
                  <a:srgbClr val="002060"/>
                </a:solidFill>
                <a:cs typeface="Ali-A-Jiddah" pitchFamily="2" charset="-78"/>
              </a:rPr>
              <a:t/>
            </a:r>
            <a:br>
              <a:rPr lang="ar-IQ" sz="4000" dirty="0" smtClean="0">
                <a:solidFill>
                  <a:srgbClr val="002060"/>
                </a:solidFill>
                <a:cs typeface="Ali-A-Jiddah" pitchFamily="2" charset="-78"/>
              </a:rPr>
            </a:br>
            <a:r>
              <a:rPr lang="ar-IQ" sz="4000" dirty="0" smtClean="0">
                <a:solidFill>
                  <a:srgbClr val="002060"/>
                </a:solidFill>
                <a:cs typeface="Ali-A-Jiddah" pitchFamily="2" charset="-78"/>
              </a:rPr>
              <a:t>فرع من فروع </a:t>
            </a:r>
            <a:r>
              <a:rPr lang="ar-IQ" sz="4000" dirty="0" smtClean="0">
                <a:solidFill>
                  <a:srgbClr val="C00000"/>
                </a:solidFill>
                <a:cs typeface="Ali-A-Jiddah" pitchFamily="2" charset="-78"/>
              </a:rPr>
              <a:t>القانون العام</a:t>
            </a:r>
            <a:r>
              <a:rPr lang="ar-IQ" sz="4000" dirty="0" smtClean="0">
                <a:solidFill>
                  <a:srgbClr val="002060"/>
                </a:solidFill>
                <a:cs typeface="Ali-A-Jiddah" pitchFamily="2" charset="-78"/>
              </a:rPr>
              <a:t>، و هو عبارة عن مجموعة من القواعد القانونية التي تنظم و </a:t>
            </a:r>
            <a:r>
              <a:rPr lang="ar-IQ" sz="4000" dirty="0" smtClean="0">
                <a:solidFill>
                  <a:srgbClr val="002060"/>
                </a:solidFill>
                <a:cs typeface="Ali-A-Jiddah" pitchFamily="2" charset="-78"/>
              </a:rPr>
              <a:t>تحكم </a:t>
            </a:r>
            <a:r>
              <a:rPr lang="ar-IQ" sz="4000" dirty="0" smtClean="0">
                <a:solidFill>
                  <a:srgbClr val="FFC000"/>
                </a:solidFill>
                <a:cs typeface="Ali-A-Jiddah" pitchFamily="2" charset="-78"/>
              </a:rPr>
              <a:t>النشاط الإداري </a:t>
            </a:r>
            <a:r>
              <a:rPr lang="ar-IQ" sz="4000" dirty="0" smtClean="0">
                <a:solidFill>
                  <a:srgbClr val="00B050"/>
                </a:solidFill>
                <a:cs typeface="Ali-A-Jiddah" pitchFamily="2" charset="-78"/>
              </a:rPr>
              <a:t>للإدارة العامة.</a:t>
            </a:r>
            <a:br>
              <a:rPr lang="ar-IQ" sz="4000" dirty="0" smtClean="0">
                <a:solidFill>
                  <a:srgbClr val="00B050"/>
                </a:solidFill>
                <a:cs typeface="Ali-A-Jiddah" pitchFamily="2" charset="-78"/>
              </a:rPr>
            </a:br>
            <a:r>
              <a:rPr lang="ar-IQ" sz="4000" dirty="0" smtClean="0">
                <a:solidFill>
                  <a:srgbClr val="00B050"/>
                </a:solidFill>
                <a:cs typeface="Ali-A-Jiddah" pitchFamily="2" charset="-78"/>
              </a:rPr>
              <a:t/>
            </a:r>
            <a:br>
              <a:rPr lang="ar-IQ" sz="4000" dirty="0" smtClean="0">
                <a:solidFill>
                  <a:srgbClr val="00B050"/>
                </a:solidFill>
                <a:cs typeface="Ali-A-Jiddah" pitchFamily="2" charset="-78"/>
              </a:rPr>
            </a:br>
            <a:r>
              <a:rPr lang="ar-IQ" sz="4000" dirty="0" smtClean="0">
                <a:solidFill>
                  <a:srgbClr val="800000"/>
                </a:solidFill>
                <a:cs typeface="Ali_K_Samik" pitchFamily="2" charset="-78"/>
              </a:rPr>
              <a:t>لقيَكة لة لقةكاني </a:t>
            </a:r>
            <a:r>
              <a:rPr lang="ar-IQ" sz="4000" dirty="0" smtClean="0">
                <a:solidFill>
                  <a:srgbClr val="FF0000"/>
                </a:solidFill>
                <a:cs typeface="Ali_K_Samik" pitchFamily="2" charset="-78"/>
              </a:rPr>
              <a:t>ياساي طشتي</a:t>
            </a:r>
            <a:r>
              <a:rPr lang="ar-IQ" sz="4000" dirty="0" smtClean="0">
                <a:solidFill>
                  <a:srgbClr val="800000"/>
                </a:solidFill>
                <a:cs typeface="Ali_K_Samik" pitchFamily="2" charset="-78"/>
              </a:rPr>
              <a:t>، وة بريتية لةكؤمةلَيَك رِيَساي ياسايي كة </a:t>
            </a:r>
            <a:r>
              <a:rPr lang="ar-IQ" sz="4000" dirty="0" smtClean="0">
                <a:solidFill>
                  <a:srgbClr val="FFC000"/>
                </a:solidFill>
                <a:cs typeface="Ali_K_Samik" pitchFamily="2" charset="-78"/>
              </a:rPr>
              <a:t>ضالاكية كارطيَرِيةكاني </a:t>
            </a:r>
            <a:r>
              <a:rPr lang="ar-IQ" sz="4000" dirty="0" smtClean="0">
                <a:solidFill>
                  <a:srgbClr val="008000"/>
                </a:solidFill>
                <a:cs typeface="Ali_K_Samik" pitchFamily="2" charset="-78"/>
              </a:rPr>
              <a:t>كارطيَرِي طشتي </a:t>
            </a:r>
            <a:r>
              <a:rPr lang="ar-IQ" sz="4000" dirty="0" smtClean="0">
                <a:solidFill>
                  <a:srgbClr val="800000"/>
                </a:solidFill>
                <a:cs typeface="Ali_K_Samik" pitchFamily="2" charset="-78"/>
              </a:rPr>
              <a:t>رِيَكدةخات.</a:t>
            </a:r>
            <a:r>
              <a:rPr lang="ar-EG" sz="4000" dirty="0" smtClean="0">
                <a:solidFill>
                  <a:srgbClr val="800000"/>
                </a:solidFill>
                <a:cs typeface="Ali_K_Samik" pitchFamily="2" charset="-78"/>
              </a:rPr>
              <a:t/>
            </a:r>
            <a:br>
              <a:rPr lang="ar-EG" sz="4000" dirty="0" smtClean="0">
                <a:solidFill>
                  <a:srgbClr val="800000"/>
                </a:solidFill>
                <a:cs typeface="Ali_K_Samik" pitchFamily="2" charset="-78"/>
              </a:rPr>
            </a:br>
            <a:r>
              <a:rPr lang="ar-IQ" sz="4000" dirty="0" smtClean="0">
                <a:solidFill>
                  <a:srgbClr val="800000"/>
                </a:solidFill>
                <a:cs typeface="Ali_K_Samik" pitchFamily="2" charset="-78"/>
              </a:rPr>
              <a:t> </a:t>
            </a:r>
            <a:r>
              <a:rPr lang="ar-IQ" sz="4000" dirty="0" smtClean="0">
                <a:solidFill>
                  <a:srgbClr val="800000"/>
                </a:solidFill>
                <a:cs typeface="Ali-A-Jiddah" pitchFamily="2" charset="-78"/>
              </a:rPr>
              <a:t/>
            </a:r>
            <a:br>
              <a:rPr lang="ar-IQ" sz="4000" dirty="0" smtClean="0">
                <a:solidFill>
                  <a:srgbClr val="800000"/>
                </a:solidFill>
                <a:cs typeface="Ali-A-Jiddah" pitchFamily="2" charset="-78"/>
              </a:rPr>
            </a:br>
            <a:endParaRPr lang="ar-IQ" sz="4000" dirty="0">
              <a:solidFill>
                <a:srgbClr val="800000"/>
              </a:solidFill>
              <a:cs typeface="Ali-A-Jiddah"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ar-SA" b="1" dirty="0" smtClean="0"/>
              <a:t/>
            </a:r>
            <a:br>
              <a:rPr lang="ar-SA" b="1" dirty="0" smtClean="0"/>
            </a:br>
            <a:r>
              <a:rPr lang="ar-SA" b="1" dirty="0" smtClean="0"/>
              <a:t/>
            </a:r>
            <a:br>
              <a:rPr lang="ar-SA" b="1" dirty="0" smtClean="0"/>
            </a:br>
            <a:r>
              <a:rPr lang="ar-SA" b="1" dirty="0" smtClean="0"/>
              <a:t/>
            </a:r>
            <a:br>
              <a:rPr lang="ar-SA" b="1" dirty="0" smtClean="0"/>
            </a:br>
            <a:r>
              <a:rPr lang="ar-SA" b="1" dirty="0" smtClean="0"/>
              <a:t/>
            </a:r>
            <a:br>
              <a:rPr lang="ar-SA" b="1" dirty="0" smtClean="0"/>
            </a:br>
            <a:r>
              <a:rPr lang="ar-SA" b="1" dirty="0" smtClean="0"/>
              <a:t/>
            </a:r>
            <a:br>
              <a:rPr lang="ar-SA" b="1" dirty="0" smtClean="0"/>
            </a:br>
            <a:r>
              <a:rPr lang="ar-SA" b="1" dirty="0" smtClean="0"/>
              <a:t>المصادر الخارجية المفيدة</a:t>
            </a:r>
            <a:r>
              <a:rPr lang="en-US" dirty="0" smtClean="0"/>
              <a:t/>
            </a:r>
            <a:br>
              <a:rPr lang="en-US" dirty="0" smtClean="0"/>
            </a:br>
            <a:endParaRPr lang="ar-IQ" dirty="0"/>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SA" b="1" dirty="0" smtClean="0"/>
              <a:t>1</a:t>
            </a:r>
            <a:r>
              <a:rPr lang="ar-SA" sz="2600" b="1" dirty="0" smtClean="0"/>
              <a:t>- د.سليمان الطماوي، الوجيز في القانون الإداري، دار الفكر العربي، القاهرة،1979.</a:t>
            </a:r>
            <a:endParaRPr lang="en-US" sz="2600" b="1" dirty="0" smtClean="0"/>
          </a:p>
          <a:p>
            <a:pPr>
              <a:buNone/>
            </a:pPr>
            <a:r>
              <a:rPr lang="ar-SA" sz="2600" b="1" dirty="0" smtClean="0"/>
              <a:t>2- د.عبدالغني بسيوني عبدالله، القانون الإداري،منشأة المعاف، الأسكندرية، 2005.</a:t>
            </a:r>
            <a:endParaRPr lang="en-US" sz="2600" b="1" dirty="0" smtClean="0"/>
          </a:p>
          <a:p>
            <a:pPr>
              <a:buNone/>
            </a:pPr>
            <a:r>
              <a:rPr lang="ar-SA" sz="2600" b="1" dirty="0" smtClean="0"/>
              <a:t>3- د.علي خطار شطناوي، الوجيز في القانون الإداري، دار وائل للنشر، عمان،2003.</a:t>
            </a:r>
            <a:endParaRPr lang="en-US" sz="2600" b="1" dirty="0" smtClean="0"/>
          </a:p>
          <a:p>
            <a:pPr>
              <a:buNone/>
            </a:pPr>
            <a:r>
              <a:rPr lang="ar-SA" sz="2600" b="1" dirty="0" smtClean="0"/>
              <a:t>4- د.مازن ليلو راضي، القانون الإداري،مطبعة روزهةلات، أربيل، 2009.</a:t>
            </a:r>
            <a:endParaRPr lang="en-US" sz="2600" b="1" dirty="0" smtClean="0"/>
          </a:p>
          <a:p>
            <a:pPr>
              <a:buNone/>
            </a:pPr>
            <a:r>
              <a:rPr lang="ar-SA" sz="2600" b="1" dirty="0" smtClean="0"/>
              <a:t>5-د.ماهر صالح علاوي الجبوري، مبادىء القانون الإداري، دار الكتب للطباعة و النشر، الموصل، 1996.</a:t>
            </a:r>
            <a:endParaRPr lang="en-US" sz="2600" b="1" dirty="0" smtClean="0"/>
          </a:p>
          <a:p>
            <a:endParaRPr lang="ar-IQ"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735955"/>
            <a:ext cx="8424936" cy="5016758"/>
          </a:xfrm>
          <a:prstGeom prst="rect">
            <a:avLst/>
          </a:prstGeom>
        </p:spPr>
        <p:txBody>
          <a:bodyPr wrap="square">
            <a:spAutoFit/>
          </a:bodyPr>
          <a:lstStyle/>
          <a:p>
            <a:pPr algn="ctr"/>
            <a:r>
              <a:rPr lang="ar-EG" sz="3200" b="1" dirty="0">
                <a:solidFill>
                  <a:srgbClr val="800000"/>
                </a:solidFill>
                <a:cs typeface="Ali-A-Samik" pitchFamily="2" charset="-78"/>
              </a:rPr>
              <a:t>اشخاص  القانون الاداري</a:t>
            </a:r>
          </a:p>
          <a:p>
            <a:r>
              <a:rPr lang="ar-EG" sz="3200" b="1" dirty="0" smtClean="0">
                <a:solidFill>
                  <a:srgbClr val="800000"/>
                </a:solidFill>
                <a:cs typeface="Ali-A-Samik" pitchFamily="2" charset="-78"/>
              </a:rPr>
              <a:t>تتمثل اشخاص القانون الاداري في :</a:t>
            </a:r>
          </a:p>
          <a:p>
            <a:r>
              <a:rPr lang="ar-EG" sz="3200" b="1" dirty="0" smtClean="0">
                <a:solidFill>
                  <a:srgbClr val="0033CC"/>
                </a:solidFill>
                <a:cs typeface="Ali-A-Samik" pitchFamily="2" charset="-78"/>
              </a:rPr>
              <a:t>1- الاشخاص الاعتبارية «المعنوية».</a:t>
            </a:r>
          </a:p>
          <a:p>
            <a:r>
              <a:rPr lang="ar-EG" sz="3200" b="1" dirty="0" smtClean="0">
                <a:solidFill>
                  <a:srgbClr val="0033CC"/>
                </a:solidFill>
                <a:cs typeface="Ali-A-Samik" pitchFamily="2" charset="-78"/>
              </a:rPr>
              <a:t>2- الافراد العاديين «الطبيعين».</a:t>
            </a:r>
          </a:p>
          <a:p>
            <a:r>
              <a:rPr lang="ar-EG" sz="3200" b="1" u="sng" dirty="0" smtClean="0">
                <a:solidFill>
                  <a:srgbClr val="FF0000"/>
                </a:solidFill>
                <a:cs typeface="Ali-A-Samik" pitchFamily="2" charset="-78"/>
              </a:rPr>
              <a:t>تعريف الشخص الاعتباري</a:t>
            </a:r>
            <a:r>
              <a:rPr lang="ar-EG" sz="3200" b="1" dirty="0" smtClean="0">
                <a:solidFill>
                  <a:srgbClr val="0033CC"/>
                </a:solidFill>
                <a:cs typeface="Ali-A-Samik" pitchFamily="2" charset="-78"/>
              </a:rPr>
              <a:t>:</a:t>
            </a:r>
          </a:p>
          <a:p>
            <a:pPr algn="just"/>
            <a:r>
              <a:rPr lang="ar-EG" sz="3200" b="1" dirty="0">
                <a:solidFill>
                  <a:srgbClr val="800000"/>
                </a:solidFill>
                <a:cs typeface="Ali-A-Samik" pitchFamily="2" charset="-78"/>
              </a:rPr>
              <a:t> </a:t>
            </a:r>
            <a:r>
              <a:rPr lang="ar-EG" sz="3200" b="1" dirty="0" smtClean="0">
                <a:solidFill>
                  <a:srgbClr val="800000"/>
                </a:solidFill>
                <a:cs typeface="Ali-A-Samik" pitchFamily="2" charset="-78"/>
              </a:rPr>
              <a:t>     </a:t>
            </a:r>
            <a:r>
              <a:rPr lang="ar-EG" sz="3200" b="1" dirty="0" smtClean="0">
                <a:solidFill>
                  <a:srgbClr val="002060"/>
                </a:solidFill>
                <a:cs typeface="Ali-A-Samik" pitchFamily="2" charset="-78"/>
              </a:rPr>
              <a:t>هو كيان ذاتي مستقل عن الافراد المكونين له بوصفه مجموعة من الافراد والاموال تجمعت مع بعضها لتحقيق هدف معين, ويعترف له القانون بالشخصية القانونية مثله مثل الانسان الطبيعي فيكون الشخص الاعتباري أهلاً </a:t>
            </a:r>
            <a:r>
              <a:rPr lang="ar-EG" sz="3200" b="1" dirty="0" smtClean="0">
                <a:solidFill>
                  <a:srgbClr val="00B0F0"/>
                </a:solidFill>
                <a:cs typeface="Ali-A-Samik" pitchFamily="2" charset="-78"/>
              </a:rPr>
              <a:t>لاكتساب الحقوق ومباشرتها والتحمل بالالتزامات وله باقي خصائصها الاخرى «كالاسم والموطن والذمة المالية».</a:t>
            </a:r>
            <a:endParaRPr lang="ar-EG" sz="3200" b="1" dirty="0">
              <a:solidFill>
                <a:srgbClr val="00B0F0"/>
              </a:solidFill>
              <a:cs typeface="Ali-A-Samik" pitchFamily="2" charset="-78"/>
            </a:endParaRPr>
          </a:p>
        </p:txBody>
      </p:sp>
    </p:spTree>
    <p:extLst>
      <p:ext uri="{BB962C8B-B14F-4D97-AF65-F5344CB8AC3E}">
        <p14:creationId xmlns:p14="http://schemas.microsoft.com/office/powerpoint/2010/main" val="3525689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92696"/>
            <a:ext cx="8784976" cy="5509200"/>
          </a:xfrm>
          <a:prstGeom prst="rect">
            <a:avLst/>
          </a:prstGeom>
        </p:spPr>
        <p:txBody>
          <a:bodyPr wrap="square">
            <a:spAutoFit/>
          </a:bodyPr>
          <a:lstStyle/>
          <a:p>
            <a:pPr algn="ctr"/>
            <a:r>
              <a:rPr lang="ar-EG" sz="3200" b="1" u="sng" dirty="0" smtClean="0">
                <a:solidFill>
                  <a:srgbClr val="FF0000"/>
                </a:solidFill>
                <a:cs typeface="Ali-A-Samik" pitchFamily="2" charset="-78"/>
              </a:rPr>
              <a:t>اشخاص القانون الاداري </a:t>
            </a:r>
          </a:p>
          <a:p>
            <a:pPr algn="just"/>
            <a:r>
              <a:rPr lang="ar-EG" sz="3200" b="1" u="sng" dirty="0" smtClean="0">
                <a:solidFill>
                  <a:srgbClr val="FF0000"/>
                </a:solidFill>
                <a:cs typeface="Ali-A-Samik" pitchFamily="2" charset="-78"/>
              </a:rPr>
              <a:t>عناصر الشخص الاعتباري:</a:t>
            </a:r>
          </a:p>
          <a:p>
            <a:pPr algn="just"/>
            <a:r>
              <a:rPr lang="ar-EG" sz="3200" b="1" u="sng" dirty="0" smtClean="0">
                <a:solidFill>
                  <a:srgbClr val="0070C0"/>
                </a:solidFill>
                <a:cs typeface="Ali-A-Samik" pitchFamily="2" charset="-78"/>
              </a:rPr>
              <a:t>يتكون الشخص الاعتباري من ثلاث عناصر هي:</a:t>
            </a:r>
          </a:p>
          <a:p>
            <a:pPr algn="just"/>
            <a:r>
              <a:rPr lang="ar-EG" sz="3200" b="1" dirty="0" smtClean="0">
                <a:solidFill>
                  <a:srgbClr val="002060"/>
                </a:solidFill>
                <a:cs typeface="Ali-A-Samik" pitchFamily="2" charset="-78"/>
              </a:rPr>
              <a:t>1- مجموعة من الافراد والاموال ذات الكيان الذاتي المستقل .</a:t>
            </a:r>
          </a:p>
          <a:p>
            <a:pPr algn="just"/>
            <a:r>
              <a:rPr lang="ar-EG" sz="3200" b="1" dirty="0" smtClean="0">
                <a:solidFill>
                  <a:srgbClr val="002060"/>
                </a:solidFill>
                <a:cs typeface="Ali-A-Samik" pitchFamily="2" charset="-78"/>
              </a:rPr>
              <a:t>2- الهدف أو الغرض الذي يسعى هذا الكيان لتحقيقه .</a:t>
            </a:r>
          </a:p>
          <a:p>
            <a:pPr algn="just"/>
            <a:r>
              <a:rPr lang="ar-EG" sz="3200" b="1" dirty="0" smtClean="0">
                <a:solidFill>
                  <a:srgbClr val="002060"/>
                </a:solidFill>
                <a:cs typeface="Ali-A-Samik" pitchFamily="2" charset="-78"/>
              </a:rPr>
              <a:t>3- الاعتراف له من قبل المشرع أو القانون بالشخصية القانونية.</a:t>
            </a:r>
          </a:p>
          <a:p>
            <a:pPr algn="just"/>
            <a:endParaRPr lang="ar-EG" sz="3200" b="1" dirty="0">
              <a:solidFill>
                <a:srgbClr val="002060"/>
              </a:solidFill>
              <a:cs typeface="Ali-A-Samik" pitchFamily="2" charset="-78"/>
            </a:endParaRPr>
          </a:p>
          <a:p>
            <a:pPr algn="just"/>
            <a:r>
              <a:rPr lang="ar-EG" sz="3200" b="1" dirty="0" smtClean="0">
                <a:solidFill>
                  <a:srgbClr val="0070C0"/>
                </a:solidFill>
                <a:cs typeface="Ali-A-Samik" pitchFamily="2" charset="-78"/>
              </a:rPr>
              <a:t>علاقة الشخص الطبيعي بالشخص الاعتباري:</a:t>
            </a:r>
          </a:p>
          <a:p>
            <a:pPr algn="just"/>
            <a:r>
              <a:rPr lang="ar-EG" sz="3200" b="1" dirty="0" smtClean="0">
                <a:solidFill>
                  <a:srgbClr val="002060"/>
                </a:solidFill>
                <a:cs typeface="Ali-A-Samik" pitchFamily="2" charset="-78"/>
              </a:rPr>
              <a:t>الشخص الاعتباري هو الشخص الاساسي في القانون الاداري أما الشخص الطبيعي فهو المعبر عن ارادة الشخص المعنوي </a:t>
            </a:r>
            <a:r>
              <a:rPr lang="ar-EG" sz="3200" b="1" dirty="0" smtClean="0">
                <a:solidFill>
                  <a:srgbClr val="FF0000"/>
                </a:solidFill>
                <a:cs typeface="Ali-A-Samik" pitchFamily="2" charset="-78"/>
              </a:rPr>
              <a:t>ويعمل باسمه ولحسابه ويمثله امام القضاء والغير.</a:t>
            </a:r>
            <a:endParaRPr lang="ar-EG" sz="3200" b="1" dirty="0">
              <a:solidFill>
                <a:srgbClr val="FF0000"/>
              </a:solidFill>
              <a:cs typeface="Ali-A-Samik" pitchFamily="2" charset="-78"/>
            </a:endParaRPr>
          </a:p>
        </p:txBody>
      </p:sp>
    </p:spTree>
    <p:extLst>
      <p:ext uri="{BB962C8B-B14F-4D97-AF65-F5344CB8AC3E}">
        <p14:creationId xmlns:p14="http://schemas.microsoft.com/office/powerpoint/2010/main" val="4176460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56984" cy="5755422"/>
          </a:xfrm>
          <a:prstGeom prst="rect">
            <a:avLst/>
          </a:prstGeom>
        </p:spPr>
        <p:txBody>
          <a:bodyPr wrap="square">
            <a:spAutoFit/>
          </a:bodyPr>
          <a:lstStyle/>
          <a:p>
            <a:pPr algn="ctr"/>
            <a:r>
              <a:rPr lang="ar-EG" sz="3600" b="1" dirty="0" smtClean="0">
                <a:solidFill>
                  <a:srgbClr val="FF0000"/>
                </a:solidFill>
                <a:cs typeface="Ali-A-Samik" pitchFamily="2" charset="-78"/>
              </a:rPr>
              <a:t>أنواع الاشخاص الاعتبارية</a:t>
            </a:r>
          </a:p>
          <a:p>
            <a:pPr algn="just"/>
            <a:r>
              <a:rPr lang="ar-EG" sz="3200" b="1" dirty="0" smtClean="0">
                <a:solidFill>
                  <a:srgbClr val="0033CC"/>
                </a:solidFill>
                <a:cs typeface="Ali-A-Samik" pitchFamily="2" charset="-78"/>
              </a:rPr>
              <a:t>ينقسم الشخص الاعتباري :المعنوي» الى نوعين:</a:t>
            </a:r>
          </a:p>
          <a:p>
            <a:pPr algn="just"/>
            <a:r>
              <a:rPr lang="ar-EG" sz="3200" b="1" dirty="0" smtClean="0">
                <a:solidFill>
                  <a:srgbClr val="FF0000"/>
                </a:solidFill>
                <a:cs typeface="Ali-A-Samik" pitchFamily="2" charset="-78"/>
              </a:rPr>
              <a:t>1- شخص معنوي عام: </a:t>
            </a:r>
            <a:r>
              <a:rPr lang="ar-EG" sz="3200" b="1" dirty="0" smtClean="0">
                <a:solidFill>
                  <a:srgbClr val="002060"/>
                </a:solidFill>
                <a:cs typeface="Ali-A-Samik" pitchFamily="2" charset="-78"/>
              </a:rPr>
              <a:t>يسعى الى تحقيق المصلحة العامة مثل الدولة والمناطق والمحافظات والهيئات والمؤسسات العامة كالجامعات.</a:t>
            </a:r>
          </a:p>
          <a:p>
            <a:pPr algn="just"/>
            <a:r>
              <a:rPr lang="ar-EG" sz="3200" b="1" dirty="0" smtClean="0">
                <a:solidFill>
                  <a:srgbClr val="FF0000"/>
                </a:solidFill>
                <a:cs typeface="Ali-A-Samik" pitchFamily="2" charset="-78"/>
              </a:rPr>
              <a:t>2- شخص معنوي خاص: </a:t>
            </a:r>
            <a:r>
              <a:rPr lang="ar-EG" sz="3200" b="1" dirty="0" smtClean="0">
                <a:solidFill>
                  <a:srgbClr val="002060"/>
                </a:solidFill>
                <a:cs typeface="Ali-A-Samik" pitchFamily="2" charset="-78"/>
              </a:rPr>
              <a:t>يهدف الى تحقيق أهداف خاصة فردية مثل الشركات والمؤسسات الخاصة </a:t>
            </a:r>
            <a:r>
              <a:rPr lang="ar-IQ" sz="3200" b="1" dirty="0" smtClean="0">
                <a:solidFill>
                  <a:srgbClr val="002060"/>
                </a:solidFill>
                <a:cs typeface="Ali-A-Samik" pitchFamily="2" charset="-78"/>
              </a:rPr>
              <a:t>والجامعات </a:t>
            </a:r>
            <a:r>
              <a:rPr lang="ar-EG" sz="3200" b="1" dirty="0" smtClean="0">
                <a:solidFill>
                  <a:srgbClr val="002060"/>
                </a:solidFill>
                <a:cs typeface="Ali-A-Samik" pitchFamily="2" charset="-78"/>
              </a:rPr>
              <a:t>الاهلية .</a:t>
            </a:r>
          </a:p>
          <a:p>
            <a:pPr algn="just"/>
            <a:r>
              <a:rPr lang="ar-EG" sz="3200" b="1" dirty="0" smtClean="0">
                <a:solidFill>
                  <a:srgbClr val="0033CC"/>
                </a:solidFill>
                <a:cs typeface="Ali-A-Samik" pitchFamily="2" charset="-78"/>
              </a:rPr>
              <a:t>ينقسم الشخص الاعتباري العام الى:</a:t>
            </a:r>
          </a:p>
          <a:p>
            <a:pPr algn="just"/>
            <a:r>
              <a:rPr lang="ar-EG" sz="2800" b="1" dirty="0" smtClean="0">
                <a:solidFill>
                  <a:srgbClr val="0033CC"/>
                </a:solidFill>
                <a:cs typeface="Ali-A-Samik" pitchFamily="2" charset="-78"/>
              </a:rPr>
              <a:t>1- الاشخاص المعنوية العامة الاقليمية «مركزية ومحلية» </a:t>
            </a:r>
            <a:r>
              <a:rPr lang="ar-EG" sz="2800" b="1" dirty="0" smtClean="0">
                <a:solidFill>
                  <a:srgbClr val="002060"/>
                </a:solidFill>
                <a:cs typeface="Ali-A-Samik" pitchFamily="2" charset="-78"/>
              </a:rPr>
              <a:t>وتشمل الدولة والهيئات المحلية الاخرى كالمناطق والمحافظات والهيئات.</a:t>
            </a:r>
          </a:p>
          <a:p>
            <a:pPr algn="just"/>
            <a:r>
              <a:rPr lang="ar-EG" sz="2800" b="1" dirty="0" smtClean="0">
                <a:solidFill>
                  <a:srgbClr val="0033CC"/>
                </a:solidFill>
                <a:cs typeface="Ali-A-Samik" pitchFamily="2" charset="-78"/>
              </a:rPr>
              <a:t>2- الاشخاص المعنوية العامة «المصلحية والمرفقية».</a:t>
            </a:r>
          </a:p>
          <a:p>
            <a:pPr algn="just"/>
            <a:r>
              <a:rPr lang="ar-EG" sz="2800" b="1" dirty="0" smtClean="0">
                <a:solidFill>
                  <a:srgbClr val="002060"/>
                </a:solidFill>
                <a:cs typeface="Ali-A-Samik" pitchFamily="2" charset="-78"/>
              </a:rPr>
              <a:t>تتمثل جميع المؤسسات والهيئات العامة الادارية والاقتصادية والاجتماعية والتعليمية بكافة انواعها مثل الهيئات العامة لحقوق الانسان والجامعات. </a:t>
            </a:r>
            <a:endParaRPr lang="ar-EG" sz="2800" b="1" dirty="0">
              <a:solidFill>
                <a:srgbClr val="002060"/>
              </a:solidFill>
              <a:cs typeface="Ali-A-Samik" pitchFamily="2" charset="-78"/>
            </a:endParaRPr>
          </a:p>
        </p:txBody>
      </p:sp>
    </p:spTree>
    <p:extLst>
      <p:ext uri="{BB962C8B-B14F-4D97-AF65-F5344CB8AC3E}">
        <p14:creationId xmlns:p14="http://schemas.microsoft.com/office/powerpoint/2010/main" val="936354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863" y="404664"/>
            <a:ext cx="8640960" cy="4893647"/>
          </a:xfrm>
          <a:prstGeom prst="rect">
            <a:avLst/>
          </a:prstGeom>
        </p:spPr>
        <p:txBody>
          <a:bodyPr wrap="square">
            <a:spAutoFit/>
          </a:bodyPr>
          <a:lstStyle/>
          <a:p>
            <a:pPr algn="ctr"/>
            <a:r>
              <a:rPr lang="ar-EG" sz="4400" b="1" dirty="0" smtClean="0">
                <a:solidFill>
                  <a:srgbClr val="FF0000"/>
                </a:solidFill>
                <a:cs typeface="Ali-A-Samik" pitchFamily="2" charset="-78"/>
              </a:rPr>
              <a:t>نتائج الاعتراف بالشخصية القانونية للشخص الاعتباري العام</a:t>
            </a:r>
          </a:p>
          <a:p>
            <a:pPr algn="just"/>
            <a:r>
              <a:rPr lang="ar-EG" sz="3200" b="1" dirty="0" smtClean="0">
                <a:solidFill>
                  <a:srgbClr val="002060"/>
                </a:solidFill>
                <a:cs typeface="Ali-A-Samik" pitchFamily="2" charset="-78"/>
              </a:rPr>
              <a:t>1- </a:t>
            </a:r>
            <a:r>
              <a:rPr lang="ar-EG" sz="3200" b="1" dirty="0" smtClean="0">
                <a:solidFill>
                  <a:srgbClr val="0033CC"/>
                </a:solidFill>
                <a:cs typeface="Ali-A-Samik" pitchFamily="2" charset="-78"/>
              </a:rPr>
              <a:t>يكون له أهلية قانونية لاكتساب الحقوق في حدود الغرض من وجودة.</a:t>
            </a:r>
          </a:p>
          <a:p>
            <a:pPr algn="just"/>
            <a:r>
              <a:rPr lang="ar-EG" sz="3200" b="1" dirty="0" smtClean="0">
                <a:solidFill>
                  <a:srgbClr val="002060"/>
                </a:solidFill>
                <a:cs typeface="Ali-A-Samik" pitchFamily="2" charset="-78"/>
              </a:rPr>
              <a:t>2- </a:t>
            </a:r>
            <a:r>
              <a:rPr lang="ar-EG" sz="3200" b="1" dirty="0" smtClean="0">
                <a:solidFill>
                  <a:srgbClr val="0033CC"/>
                </a:solidFill>
                <a:cs typeface="Ali-A-Samik" pitchFamily="2" charset="-78"/>
              </a:rPr>
              <a:t>يكون له اسم وذمة مالية وأهلية للتعاقد وحق التقاضي وموطن مستقل لمباشرة التصرفات القانونية المتعلقة بنشاطه .</a:t>
            </a:r>
          </a:p>
          <a:p>
            <a:pPr algn="just"/>
            <a:r>
              <a:rPr lang="ar-EG" sz="3200" b="1" dirty="0" smtClean="0">
                <a:solidFill>
                  <a:srgbClr val="002060"/>
                </a:solidFill>
                <a:cs typeface="Ali-A-Samik" pitchFamily="2" charset="-78"/>
              </a:rPr>
              <a:t>3-</a:t>
            </a:r>
            <a:r>
              <a:rPr lang="ar-EG" sz="3200" b="1" dirty="0" smtClean="0">
                <a:solidFill>
                  <a:srgbClr val="0033CC"/>
                </a:solidFill>
                <a:cs typeface="Ali-A-Samik" pitchFamily="2" charset="-78"/>
              </a:rPr>
              <a:t> يكون له ممثل طبيعي يعبر عن إرادته ويمثله أمام الغير والقضاء.</a:t>
            </a:r>
          </a:p>
          <a:p>
            <a:pPr algn="just"/>
            <a:r>
              <a:rPr lang="ar-IQ" sz="3200" b="1" u="sng" dirty="0" smtClean="0">
                <a:cs typeface="Ali-A-Samik" pitchFamily="2" charset="-78"/>
              </a:rPr>
              <a:t>4-</a:t>
            </a:r>
            <a:r>
              <a:rPr lang="ar-IQ" sz="3200" b="1" u="sng" dirty="0" smtClean="0">
                <a:solidFill>
                  <a:srgbClr val="0033CC"/>
                </a:solidFill>
                <a:cs typeface="Ali-A-Samik" pitchFamily="2" charset="-78"/>
              </a:rPr>
              <a:t> </a:t>
            </a:r>
            <a:r>
              <a:rPr lang="ar-EG" sz="3200" b="1" u="sng" dirty="0" smtClean="0">
                <a:solidFill>
                  <a:srgbClr val="0033CC"/>
                </a:solidFill>
                <a:cs typeface="Ali-A-Samik" pitchFamily="2" charset="-78"/>
              </a:rPr>
              <a:t>يكون له حق استعمال امتيازات السلطة العامة مثل: اصدار القرارات الادارية وابرام العقود الادارية وتنفيذها جبرا ونزع الملكية للمنفعة العامة.</a:t>
            </a:r>
          </a:p>
          <a:p>
            <a:pPr algn="just"/>
            <a:r>
              <a:rPr lang="ar-EG" sz="3200" b="1" dirty="0" smtClean="0">
                <a:solidFill>
                  <a:srgbClr val="002060"/>
                </a:solidFill>
                <a:cs typeface="Ali-A-Samik" pitchFamily="2" charset="-78"/>
              </a:rPr>
              <a:t>5- يتح</a:t>
            </a:r>
            <a:r>
              <a:rPr lang="ar-EG" sz="3200" b="1" dirty="0" smtClean="0">
                <a:solidFill>
                  <a:srgbClr val="0033CC"/>
                </a:solidFill>
                <a:cs typeface="Ali-A-Samik" pitchFamily="2" charset="-78"/>
              </a:rPr>
              <a:t>مل المسئولية عن اعماله الضارة.</a:t>
            </a:r>
            <a:endParaRPr lang="ar-EG" sz="3200" b="1" dirty="0">
              <a:solidFill>
                <a:srgbClr val="0033CC"/>
              </a:solidFill>
              <a:cs typeface="Ali-A-Samik" pitchFamily="2" charset="-78"/>
            </a:endParaRPr>
          </a:p>
        </p:txBody>
      </p:sp>
    </p:spTree>
    <p:extLst>
      <p:ext uri="{BB962C8B-B14F-4D97-AF65-F5344CB8AC3E}">
        <p14:creationId xmlns:p14="http://schemas.microsoft.com/office/powerpoint/2010/main" val="1065530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4400" b="1" dirty="0" smtClean="0">
                <a:solidFill>
                  <a:srgbClr val="002060"/>
                </a:solidFill>
                <a:cs typeface="Ali-A-Jiddah" pitchFamily="2" charset="-78"/>
              </a:rPr>
              <a:t>3- أساس القانون الإداري</a:t>
            </a:r>
            <a:endParaRPr lang="ar-IQ" sz="4800"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IQ" sz="4400" b="1" dirty="0" smtClean="0"/>
              <a:t>1- فكرة السلطة العامة</a:t>
            </a:r>
          </a:p>
          <a:p>
            <a:pPr>
              <a:buNone/>
            </a:pPr>
            <a:r>
              <a:rPr lang="ar-IQ" sz="4400" b="1" dirty="0" smtClean="0"/>
              <a:t>2- </a:t>
            </a:r>
            <a:r>
              <a:rPr lang="ar-SA" sz="4400" b="1" dirty="0" smtClean="0"/>
              <a:t>فكرة المرفق العام</a:t>
            </a:r>
          </a:p>
          <a:p>
            <a:pPr>
              <a:buNone/>
            </a:pPr>
            <a:r>
              <a:rPr lang="ar-SA" sz="4400" b="1" dirty="0" smtClean="0"/>
              <a:t>3- فكرة النفع العام</a:t>
            </a:r>
            <a:endParaRPr lang="ar-IQ" sz="44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l" rtl="1"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ar-IQ" smtClean="0">
                <a:solidFill>
                  <a:srgbClr val="0D0D0D"/>
                </a:solidFill>
                <a:cs typeface="Ali_K_Alwand" pitchFamily="2" charset="-78"/>
              </a:rPr>
              <a:t>بنةماي ياساي كارطيَرِي</a:t>
            </a:r>
            <a:endParaRPr lang="ar-IQ" dirty="0">
              <a:solidFill>
                <a:srgbClr val="0D0D0D"/>
              </a:solidFill>
              <a:cs typeface="Ali_K_Alwand" pitchFamily="2" charset="-78"/>
            </a:endParaRPr>
          </a:p>
        </p:txBody>
      </p:sp>
      <p:sp>
        <p:nvSpPr>
          <p:cNvPr id="3" name="Content Placeholder 2"/>
          <p:cNvSpPr txBox="1">
            <a:spLocks/>
          </p:cNvSpPr>
          <p:nvPr/>
        </p:nvSpPr>
        <p:spPr>
          <a:xfrm>
            <a:off x="179512" y="1600200"/>
            <a:ext cx="8784976" cy="4525963"/>
          </a:xfrm>
          <a:prstGeom prst="rect">
            <a:avLst/>
          </a:prstGeom>
        </p:spPr>
        <p:txBody>
          <a:bodyPr>
            <a:normAutofit lnSpcReduction="10000"/>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buFont typeface="Wingdings 2"/>
              <a:buNone/>
            </a:pPr>
            <a:r>
              <a:rPr lang="ar-IQ" dirty="0" smtClean="0">
                <a:solidFill>
                  <a:srgbClr val="0D0D0D"/>
                </a:solidFill>
                <a:cs typeface="Ali_K_Alwand" pitchFamily="2" charset="-78"/>
              </a:rPr>
              <a:t> بؤ ئةوةي دةستنيشاني حيكمةت لة هةبووني ياساي كارطيَرِي بكريَت و بزانريَت كة فةلسةفةي هةبووني ئةو ياساية ضية، ئةوا بيرمةنداني ياساي كارطيَرِي بةسةر سيَ بيرؤكة دابةش بوون ، كة ئةمانةن:</a:t>
            </a:r>
          </a:p>
          <a:p>
            <a:pPr algn="just">
              <a:buFont typeface="Wingdings 2"/>
              <a:buNone/>
            </a:pPr>
            <a:r>
              <a:rPr lang="ar-IQ" u="sng" dirty="0" smtClean="0">
                <a:solidFill>
                  <a:srgbClr val="0D0D0D"/>
                </a:solidFill>
                <a:cs typeface="Ali_K_Alwand" pitchFamily="2" charset="-78"/>
              </a:rPr>
              <a:t>1- بيرؤكةي دةسةلاَتي طشتي: </a:t>
            </a:r>
            <a:r>
              <a:rPr lang="ar-IQ" dirty="0" smtClean="0">
                <a:solidFill>
                  <a:srgbClr val="0D0D0D"/>
                </a:solidFill>
                <a:cs typeface="Ali_K_Alwand" pitchFamily="2" charset="-78"/>
              </a:rPr>
              <a:t>ئةم بيرؤكةية لة نيوةي يةكةمي سةدةي نؤزدةهةم سةري هةلَدا كة هةريةكة لة (لافيَريَر، بارتلمي، هؤريؤ) رِابةرايةتي دةكةن، كة ثيَ يان واية لةكؤمةلَطةدا دةسةلاَتيَك هةية كة بةدوو شيَوة بةديار دةكةويَت، جاريَكيان وةك كةسيَكي ئاسايي و جاريَكي تريش وةك كةسيَكي خاوةن دةسةلاَتي طشتي و خاوةن شكؤمةندي و سةروةري، كة لةم شيَوةي دووةميان ثيَطةو دةسةلاَتي زؤر زياترة لة كةسيَكي ئاسايي، </a:t>
            </a:r>
            <a:r>
              <a:rPr lang="ar-IQ" dirty="0" smtClean="0">
                <a:solidFill>
                  <a:srgbClr val="0033CC"/>
                </a:solidFill>
                <a:cs typeface="Ali_K_Alwand" pitchFamily="2" charset="-78"/>
              </a:rPr>
              <a:t>وة بؤ ئةوةي ترس نةبيَت لةم دةسةلاَتة زؤرةي دةسةلاَتي طشتي و بة خراثي نةيقؤزيَتةوة و بيَ هةقي نةكات دذ بة تاكي ئاسايي، ئةوا ثيَويستة كارو دةسةلاَت و تايبةتمةنديةكاني ئةو دةسةلاَتة طشتية بةياسايةك رِيَكبخريَت وةك زةمانةتيَك بؤ ثاراستني تاكةكان، ئةم ياسايةش بريتية (لة ياساي كارطيَرِي).</a:t>
            </a:r>
            <a:endParaRPr lang="ar-IQ" dirty="0">
              <a:solidFill>
                <a:srgbClr val="0033CC"/>
              </a:solidFill>
              <a:cs typeface="Ali_K_Alwand" pitchFamily="2" charset="-78"/>
            </a:endParaRPr>
          </a:p>
        </p:txBody>
      </p:sp>
    </p:spTree>
    <p:extLst>
      <p:ext uri="{BB962C8B-B14F-4D97-AF65-F5344CB8AC3E}">
        <p14:creationId xmlns:p14="http://schemas.microsoft.com/office/powerpoint/2010/main" val="801433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260648"/>
            <a:ext cx="8229600" cy="5865515"/>
          </a:xfrm>
          <a:prstGeom prst="rect">
            <a:avLst/>
          </a:prstGeom>
        </p:spPr>
        <p:txBody>
          <a:bodyPr>
            <a:norm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Wingdings 2"/>
              <a:buNone/>
            </a:pPr>
            <a:r>
              <a:rPr lang="ar-IQ" sz="2800" dirty="0" smtClean="0">
                <a:solidFill>
                  <a:srgbClr val="0D0D0D"/>
                </a:solidFill>
                <a:cs typeface="Ali_K_Alwand" pitchFamily="2" charset="-78"/>
              </a:rPr>
              <a:t>بيرؤكةي دةسةلاَتي طشتي رِووبةرِووي ضةند رِةخنةيةك بوويةوة لةوانة:</a:t>
            </a:r>
          </a:p>
          <a:p>
            <a:pPr marL="514350" indent="-514350" algn="just">
              <a:buFont typeface="Wingdings 2"/>
              <a:buNone/>
            </a:pPr>
            <a:r>
              <a:rPr lang="ar-IQ" sz="2800" dirty="0" smtClean="0">
                <a:solidFill>
                  <a:srgbClr val="0D0D0D"/>
                </a:solidFill>
                <a:cs typeface="Ali_K_Alwand" pitchFamily="2" charset="-78"/>
              </a:rPr>
              <a:t>أ- هةنديَك جار ئةو كردارة ياساييانةي كة دةسةلاَتي كارطيَرِي ئةنجاميان دةدات دوو لايةن لة خؤ دةطريَت، لايةني ياساي تايبةت و لايةني ياساي طشتي، واتا لةهةمان كردارة ياساييةكة جاريَكيان دةسةلاَتي كارطيَرِي وةك كةسيَكي ئاسايي بةدةردةكةويَت، وة جاريَكي تريش وةك دةسةلاَتيَكي طشتي خاوةن سةروةرس و شكؤمةندي، وةك طريَبةستي كارطيَرِي كة لةسةرةتا لة ثيَش مؤركردني طريَبةستةكة دةسةلاَتي كارطيَرِي وةك تاكيَكي ئاسايي مامةلَة دةكات لةسةر بنةماى ويست و رةزامةندي.</a:t>
            </a:r>
            <a:r>
              <a:rPr lang="en-US" sz="2800" dirty="0" smtClean="0">
                <a:solidFill>
                  <a:srgbClr val="0D0D0D"/>
                </a:solidFill>
                <a:cs typeface="Ali_K_Alwand" pitchFamily="2" charset="-78"/>
              </a:rPr>
              <a:t> </a:t>
            </a:r>
            <a:r>
              <a:rPr lang="ar-IQ" sz="2800" dirty="0" smtClean="0">
                <a:solidFill>
                  <a:srgbClr val="0D0D0D"/>
                </a:solidFill>
                <a:cs typeface="Ali_K_Alwand" pitchFamily="2" charset="-78"/>
              </a:rPr>
              <a:t> بةلاَم ثاش مؤركردني طريَبةستةكة دةسةلاَتي كارطيَرِي دةبيَتة خاوةن ثيَطةو دةسةلاَتيَكي بةرزتر لة لايةنةكةي ترو سوودمةند دةبيَت لة ئامرازةكاني ياساي طشتي.</a:t>
            </a:r>
          </a:p>
          <a:p>
            <a:pPr marL="514350" indent="-514350">
              <a:buFont typeface="Wingdings 2"/>
              <a:buAutoNum type="arabic1Minus"/>
            </a:pPr>
            <a:endParaRPr lang="ar-IQ" sz="2800" dirty="0">
              <a:solidFill>
                <a:srgbClr val="0D0D0D"/>
              </a:solidFill>
              <a:cs typeface="Ali_K_Alwand" pitchFamily="2" charset="-78"/>
            </a:endParaRPr>
          </a:p>
        </p:txBody>
      </p:sp>
    </p:spTree>
    <p:extLst>
      <p:ext uri="{BB962C8B-B14F-4D97-AF65-F5344CB8AC3E}">
        <p14:creationId xmlns:p14="http://schemas.microsoft.com/office/powerpoint/2010/main" val="2037581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5262979"/>
          </a:xfrm>
          <a:prstGeom prst="rect">
            <a:avLst/>
          </a:prstGeom>
        </p:spPr>
        <p:txBody>
          <a:bodyPr wrap="square">
            <a:spAutoFit/>
          </a:bodyPr>
          <a:lstStyle/>
          <a:p>
            <a:pPr algn="just">
              <a:buFont typeface="Wingdings 2"/>
              <a:buNone/>
            </a:pPr>
            <a:r>
              <a:rPr lang="ar-IQ" sz="2800" dirty="0">
                <a:solidFill>
                  <a:srgbClr val="0D0D0D"/>
                </a:solidFill>
                <a:cs typeface="Ali_K_Alwand" pitchFamily="2" charset="-78"/>
              </a:rPr>
              <a:t>ب- كاركردن بة بيرؤكةي دةسةلاَتي طشتي ئةو واتاية دةبةخشيَت كة دةسةلاَتي كارطيَرِي دوو كةسايةتي هةية، جاريَك وةك كةسي ئاسايي، وة جاريَكي تريش وةك دةسةلاَتيَكي طشتي خاوةن سةروةري و شكؤمةندي. كة ئةمةش ثيَضةوانةي لؤجيكةو ناكريَت هةمان لايةن دوو كةسايةتي هةبيَت.</a:t>
            </a:r>
          </a:p>
          <a:p>
            <a:pPr algn="just">
              <a:buFont typeface="Wingdings 2"/>
              <a:buNone/>
            </a:pPr>
            <a:r>
              <a:rPr lang="ar-IQ" sz="2800" dirty="0">
                <a:solidFill>
                  <a:srgbClr val="0D0D0D"/>
                </a:solidFill>
                <a:cs typeface="Ali_K_Alwand" pitchFamily="2" charset="-78"/>
              </a:rPr>
              <a:t>2</a:t>
            </a:r>
            <a:r>
              <a:rPr lang="ar-IQ" sz="2800" b="1" u="sng" dirty="0">
                <a:solidFill>
                  <a:srgbClr val="0D0D0D"/>
                </a:solidFill>
                <a:cs typeface="Ali_K_Alwand" pitchFamily="2" charset="-78"/>
              </a:rPr>
              <a:t>- بيرؤكةي دةزطاكاني خزمةتطوزاري طشتي(المرفق العام): </a:t>
            </a:r>
            <a:r>
              <a:rPr lang="ar-IQ" sz="2800" dirty="0">
                <a:solidFill>
                  <a:srgbClr val="0D0D0D"/>
                </a:solidFill>
                <a:cs typeface="Ali_K_Alwand" pitchFamily="2" charset="-78"/>
              </a:rPr>
              <a:t>ئةم بيرؤكةية لة نيوةي دووةمي سةدةي نؤزدةهةم سةري هةلَدا كة هةريةك لة(جيز، بؤنار، ديطي) رِابةرايةتي دةكةن كة ثيَ يان واية كة دةولَةت ثيَكهاتووة لة ضةندين دامةدةزطاي جياجياي خزمةتطوزاري طشتي كة هةلَدةستن بة ثرِكردنةوةي ثيَداويستي طشتي، وة ئةم دامودةزطايانةش بؤ ئةوةي بة شيَوةيةكي رِيَك و ثيَك و رِيَكخراو كار بكةن ثيَويستيان بة ياسايةك هةية كة كارو ضالاكي و دةسةلاَتةكانيان بؤ رِيَك بخات، ئةم ياسايةش بريتية لة (ياساي كارطيَرِي). واتا ياساي كارطيَرِي بة ثيَي ئةم بيرؤكةية بريتية لة ياساي دامودةزطاكاني خزمةتطوزاري طشتي.</a:t>
            </a:r>
          </a:p>
        </p:txBody>
      </p:sp>
    </p:spTree>
    <p:extLst>
      <p:ext uri="{BB962C8B-B14F-4D97-AF65-F5344CB8AC3E}">
        <p14:creationId xmlns:p14="http://schemas.microsoft.com/office/powerpoint/2010/main" val="539648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8887" y="404664"/>
            <a:ext cx="8712968" cy="4524315"/>
          </a:xfrm>
          <a:prstGeom prst="rect">
            <a:avLst/>
          </a:prstGeom>
        </p:spPr>
        <p:txBody>
          <a:bodyPr wrap="square">
            <a:spAutoFit/>
          </a:bodyPr>
          <a:lstStyle/>
          <a:p>
            <a:pPr algn="just">
              <a:buFont typeface="Wingdings 2"/>
              <a:buNone/>
            </a:pPr>
            <a:r>
              <a:rPr lang="ar-IQ" sz="3200" dirty="0">
                <a:solidFill>
                  <a:srgbClr val="0D0D0D"/>
                </a:solidFill>
                <a:cs typeface="Ali_K_Alwand" pitchFamily="2" charset="-78"/>
              </a:rPr>
              <a:t>بةلاَم ئةم بيرؤكةيةش ضةند رِةخنةيةكي ئارِاستةكرا لةوانة:</a:t>
            </a:r>
          </a:p>
          <a:p>
            <a:pPr algn="just">
              <a:buFont typeface="Wingdings 2"/>
              <a:buNone/>
            </a:pPr>
            <a:r>
              <a:rPr lang="ar-IQ" sz="3200" dirty="0">
                <a:solidFill>
                  <a:srgbClr val="0D0D0D"/>
                </a:solidFill>
                <a:cs typeface="Ali_K_Alwand" pitchFamily="2" charset="-78"/>
              </a:rPr>
              <a:t>أ- بيرؤكةي دةزطاكاني خزمةتطوزاري طشتي سةرجةم ضالاكيةكاني دةسةلاَتي كارطيَرِي لة خؤناطريَت، بةلَكو هةنديَك لةو سةرضاوانة لة دةرةوةي دةزطاكاني خزمةتطوزاري طشتيةوةن، وةك بةرزةفتكاري كارطيَرِي(ا</a:t>
            </a:r>
            <a:r>
              <a:rPr lang="ar-IQ" sz="3200" dirty="0">
                <a:solidFill>
                  <a:srgbClr val="0D0D0D"/>
                </a:solidFill>
                <a:cs typeface="Ali-A-Alwand" pitchFamily="2" charset="-78"/>
              </a:rPr>
              <a:t>لضبط الإداري).</a:t>
            </a:r>
          </a:p>
          <a:p>
            <a:pPr algn="just">
              <a:buFont typeface="Wingdings 2"/>
              <a:buNone/>
            </a:pPr>
            <a:r>
              <a:rPr lang="ar-IQ" sz="3200" dirty="0">
                <a:solidFill>
                  <a:srgbClr val="0D0D0D"/>
                </a:solidFill>
                <a:cs typeface="Ali_K_Alwand" pitchFamily="2" charset="-78"/>
              </a:rPr>
              <a:t>ب- دةزطاكاني خزمةتطوزاري طشتي هةموو كاتيَك ثةنا نابةن بؤ بةكارهيَناني ياساي طشتي، بةلَكو هةنديَك جار ئةوانيش ثشت دةبةستن بة ياساي تايبةت. هةروةك دامودةزطاكاني طةياندن و كارةباو شارةواني و تةندروستي و ثةروةردةو ..هتد.</a:t>
            </a:r>
          </a:p>
        </p:txBody>
      </p:sp>
    </p:spTree>
    <p:extLst>
      <p:ext uri="{BB962C8B-B14F-4D97-AF65-F5344CB8AC3E}">
        <p14:creationId xmlns:p14="http://schemas.microsoft.com/office/powerpoint/2010/main" val="3627063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213" y="404664"/>
            <a:ext cx="8712968" cy="4401205"/>
          </a:xfrm>
          <a:prstGeom prst="rect">
            <a:avLst/>
          </a:prstGeom>
        </p:spPr>
        <p:txBody>
          <a:bodyPr wrap="square">
            <a:spAutoFit/>
          </a:bodyPr>
          <a:lstStyle/>
          <a:p>
            <a:pPr algn="just">
              <a:buFont typeface="Wingdings 2"/>
              <a:buNone/>
            </a:pPr>
            <a:r>
              <a:rPr lang="ar-IQ" sz="2800" b="1" u="sng" dirty="0">
                <a:solidFill>
                  <a:srgbClr val="0D0D0D"/>
                </a:solidFill>
                <a:cs typeface="Ali_K_Alwand" pitchFamily="2" charset="-78"/>
              </a:rPr>
              <a:t>3- بيرؤكةي سوودي طشتي(النفع العام): </a:t>
            </a:r>
            <a:r>
              <a:rPr lang="ar-IQ" sz="2800" dirty="0">
                <a:solidFill>
                  <a:srgbClr val="0D0D0D"/>
                </a:solidFill>
                <a:cs typeface="Ali_K_Alwand" pitchFamily="2" charset="-78"/>
              </a:rPr>
              <a:t>ئةم بيرؤكةية لة سةرةتاكاني سةدةي بيستةم سةري هةلَدا كة (مارسيل ظالين)رِابةرايةتي دةكرد، وة بة ثيَي ئةم بيرؤكةية ئةو سوودةطشتيةي(ئامانج) كة دةسةلاَتيَكي طشتي(بكةر)لة رِيَطةي دامودةزطاكاني خزمةتطوزاري طشتي (ئامراز) ثيَشكةش بة  خةلَك دةكات ثيَويستة بؤ طةياندني ئةو سوودو بةرذةوةندية طشتية بة دادثةروةري و يةكساني ياسايةك هةبيَت كة ئةويش (ياساي كارطيَرِي)ة.</a:t>
            </a:r>
          </a:p>
          <a:p>
            <a:pPr algn="just">
              <a:buFont typeface="Wingdings 2"/>
              <a:buNone/>
            </a:pPr>
            <a:r>
              <a:rPr lang="ar-IQ" sz="2800" dirty="0">
                <a:solidFill>
                  <a:srgbClr val="0D0D0D"/>
                </a:solidFill>
                <a:cs typeface="Ali_K_Alwand" pitchFamily="2" charset="-78"/>
              </a:rPr>
              <a:t>بةلاَم ئةم بيرؤكةيةش رِةخنةي ئارِاستةكرا بةوةي كة بة رِووني دةستنيشاني ئةوة ناكات كة مةبةست ضي ية لة سوودي طشتي، وة ئايا مةرجة هةردةم سوودي طشتي لةلايةن دةسةلاَتيَكي طشتي و دةزطايةكي خزمةتطوزاري طشتي ثيَشكةش بكريَت؟ يان دةكريَت كةسيَكي تايبةتي ئاساييش ئةو سوودة طشتية بة خةلَك بطةيةنيَت؟</a:t>
            </a:r>
          </a:p>
        </p:txBody>
      </p:sp>
    </p:spTree>
    <p:extLst>
      <p:ext uri="{BB962C8B-B14F-4D97-AF65-F5344CB8AC3E}">
        <p14:creationId xmlns:p14="http://schemas.microsoft.com/office/powerpoint/2010/main" val="2011489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85720" y="500042"/>
          <a:ext cx="8443914" cy="600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60648"/>
            <a:ext cx="8928992" cy="5139869"/>
          </a:xfrm>
          <a:prstGeom prst="rect">
            <a:avLst/>
          </a:prstGeom>
        </p:spPr>
        <p:txBody>
          <a:bodyPr wrap="square">
            <a:spAutoFit/>
          </a:bodyPr>
          <a:lstStyle/>
          <a:p>
            <a:pPr algn="just">
              <a:buFont typeface="Wingdings 2"/>
              <a:buNone/>
            </a:pPr>
            <a:r>
              <a:rPr lang="ar-IQ" sz="4000" dirty="0">
                <a:solidFill>
                  <a:srgbClr val="0D0D0D"/>
                </a:solidFill>
                <a:cs typeface="Ali_K_Alwand" pitchFamily="2" charset="-78"/>
              </a:rPr>
              <a:t>ث/ ئايا دروست ترين و رِاست ترين بيرؤكة كامةية سةبارةت بة بنةماي ياساي كارطيَرِي؟</a:t>
            </a:r>
          </a:p>
          <a:p>
            <a:pPr algn="just">
              <a:buFont typeface="Wingdings 2"/>
              <a:buNone/>
            </a:pPr>
            <a:r>
              <a:rPr lang="ar-IQ" sz="2800" dirty="0">
                <a:solidFill>
                  <a:srgbClr val="0D0D0D"/>
                </a:solidFill>
                <a:cs typeface="Ali_K_Alwand" pitchFamily="2" charset="-78"/>
              </a:rPr>
              <a:t>هيض يةكيَك لة بيرؤكةكان بة تةنها رِاست نية بةلَكو هةريةكةو لايةنيَكي هاوكيَشة رِاستةكة ثيَك دةهيَنيَت و هةرسيَ بيرؤكةكة رِةخنةيان ئارِاستةكراوة.</a:t>
            </a:r>
          </a:p>
          <a:p>
            <a:pPr algn="just">
              <a:buFont typeface="Wingdings 2"/>
              <a:buNone/>
            </a:pPr>
            <a:r>
              <a:rPr lang="ar-IQ" sz="2800" dirty="0">
                <a:solidFill>
                  <a:srgbClr val="0D0D0D"/>
                </a:solidFill>
                <a:cs typeface="Ali_K_Alwand" pitchFamily="2" charset="-78"/>
              </a:rPr>
              <a:t>بؤية رِاست ترين و دروست ترين بنةما بريتية لة هةرسيَ بنةماو بيرؤكةكة، واتا بنةماكة ئةوةية كة:</a:t>
            </a:r>
          </a:p>
          <a:p>
            <a:pPr algn="just">
              <a:buFont typeface="Wingdings 2"/>
              <a:buNone/>
            </a:pPr>
            <a:r>
              <a:rPr lang="ar-IQ" sz="2800" dirty="0">
                <a:solidFill>
                  <a:srgbClr val="0D0D0D"/>
                </a:solidFill>
                <a:cs typeface="Ali_K_Alwand" pitchFamily="2" charset="-78"/>
              </a:rPr>
              <a:t>دةسةلاَتيَكي طشتي(بكةر)لةرِيَطةي ضةندين دامودةزطاي خزمةتطوزاري طشتي(ئامراز) سووديَكي طشتي(ئامانج)ثيَشكةش بة خةلَك دةكات، وة ئةم ثرؤسةية لة سةرةتاوة تاوةكو كؤتاييةكةي ثيَويستة بة ياسا رِيَكبخريَت، وة ئةم ياسايةش بريتية لة(ياساي كارطيَرِي).</a:t>
            </a:r>
          </a:p>
          <a:p>
            <a:pPr>
              <a:buFont typeface="Wingdings 2"/>
              <a:buNone/>
            </a:pPr>
            <a:r>
              <a:rPr lang="ar-IQ" sz="2400" b="1" dirty="0">
                <a:solidFill>
                  <a:srgbClr val="0D0D0D"/>
                </a:solidFill>
                <a:cs typeface="Ali_K_Alwand" pitchFamily="2" charset="-78"/>
              </a:rPr>
              <a:t>دةسةلاَتي طشتي(بكةر)        </a:t>
            </a:r>
            <a:r>
              <a:rPr lang="ar-IQ" sz="2400" b="1" dirty="0" smtClean="0">
                <a:solidFill>
                  <a:srgbClr val="0D0D0D"/>
                </a:solidFill>
                <a:cs typeface="Ali_K_Alwand" pitchFamily="2" charset="-78"/>
              </a:rPr>
              <a:t>دامودةزطاي </a:t>
            </a:r>
            <a:r>
              <a:rPr lang="ar-IQ" sz="2400" b="1" dirty="0">
                <a:solidFill>
                  <a:srgbClr val="0D0D0D"/>
                </a:solidFill>
                <a:cs typeface="Ali_K_Alwand" pitchFamily="2" charset="-78"/>
              </a:rPr>
              <a:t>خزمةتطوزري طشتي(ئامراز)       سوودي طشتي(ئامانج)</a:t>
            </a:r>
          </a:p>
        </p:txBody>
      </p:sp>
    </p:spTree>
    <p:extLst>
      <p:ext uri="{BB962C8B-B14F-4D97-AF65-F5344CB8AC3E}">
        <p14:creationId xmlns:p14="http://schemas.microsoft.com/office/powerpoint/2010/main" val="853953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854" y="55696"/>
            <a:ext cx="9067146" cy="6740307"/>
          </a:xfrm>
          <a:prstGeom prst="rect">
            <a:avLst/>
          </a:prstGeom>
        </p:spPr>
        <p:txBody>
          <a:bodyPr wrap="square">
            <a:spAutoFit/>
          </a:bodyPr>
          <a:lstStyle/>
          <a:p>
            <a:r>
              <a:rPr lang="ar-IQ" sz="3200" b="1" dirty="0"/>
              <a:t>أساس القانون الإداري</a:t>
            </a:r>
          </a:p>
          <a:p>
            <a:r>
              <a:rPr lang="ar-IQ" sz="2400" dirty="0"/>
              <a:t>سعى الفقه والقضاء نحو إيجاد أساس أو فكرة عامة تصلح أن تكون دعامة </a:t>
            </a:r>
            <a:r>
              <a:rPr lang="ar-IQ" sz="2400" dirty="0" smtClean="0"/>
              <a:t>تقوم عليها </a:t>
            </a:r>
            <a:r>
              <a:rPr lang="ar-IQ" sz="2400" dirty="0"/>
              <a:t>مبادئ ونظريات </a:t>
            </a:r>
            <a:r>
              <a:rPr lang="ar-IQ" sz="2400" dirty="0" smtClean="0"/>
              <a:t>القانون الإداري </a:t>
            </a:r>
            <a:r>
              <a:rPr lang="ar-IQ" sz="2400" dirty="0"/>
              <a:t>وتحديد المعيار </a:t>
            </a:r>
            <a:r>
              <a:rPr lang="ar-IQ" sz="2400" dirty="0" smtClean="0"/>
              <a:t>المميز لموضوعاته عن موضوعات القوانين الأخرى. </a:t>
            </a:r>
            <a:r>
              <a:rPr lang="ar-IQ" sz="2400" dirty="0"/>
              <a:t>يمكننا إجمال أهمية تحديد هذا الأساس من حيث الجهة </a:t>
            </a:r>
            <a:r>
              <a:rPr lang="ar-IQ" sz="2400" dirty="0" smtClean="0"/>
              <a:t>القضائية صاحبة الاختصاص أولا </a:t>
            </a:r>
            <a:r>
              <a:rPr lang="ar-IQ" sz="2400" dirty="0"/>
              <a:t>، أما </a:t>
            </a:r>
            <a:r>
              <a:rPr lang="ar-IQ" sz="2400" dirty="0" smtClean="0"/>
              <a:t>الثاني فمن </a:t>
            </a:r>
            <a:r>
              <a:rPr lang="ar-IQ" sz="2400" dirty="0"/>
              <a:t>حيث القواعد القانونية واجبة التطبيق.</a:t>
            </a:r>
            <a:endParaRPr lang="ar-IQ" sz="2400" b="1" dirty="0" smtClean="0"/>
          </a:p>
          <a:p>
            <a:r>
              <a:rPr lang="ar-IQ" sz="2800" b="1" dirty="0" smtClean="0"/>
              <a:t>أولاً </a:t>
            </a:r>
            <a:r>
              <a:rPr lang="ar-IQ" sz="2800" b="1" dirty="0"/>
              <a:t>:فكرة أعمال السلطة وأعمال الإدارة </a:t>
            </a:r>
            <a:endParaRPr lang="ar-IQ" sz="2800" dirty="0"/>
          </a:p>
          <a:p>
            <a:r>
              <a:rPr lang="ar-IQ" sz="2800" dirty="0"/>
              <a:t>لقد كان القانون الإداري في فرنسا خلال القرن التاسع عشر </a:t>
            </a:r>
            <a:r>
              <a:rPr lang="ar-IQ" sz="2800" dirty="0" smtClean="0"/>
              <a:t>مبنياً </a:t>
            </a:r>
            <a:r>
              <a:rPr lang="ar-IQ" sz="2800" dirty="0"/>
              <a:t>على فكرة </a:t>
            </a:r>
            <a:r>
              <a:rPr lang="ar-IQ" sz="2800" dirty="0" smtClean="0"/>
              <a:t>السلطة العامة، ومرتبطة </a:t>
            </a:r>
            <a:r>
              <a:rPr lang="ar-IQ" sz="2800" dirty="0"/>
              <a:t>بها. وقد عرفها أنصارها على أنها مجموعة </a:t>
            </a:r>
            <a:r>
              <a:rPr lang="ar-IQ" sz="2800" dirty="0" smtClean="0"/>
              <a:t>إمتيازات والسلطات والاختصاصات</a:t>
            </a:r>
            <a:r>
              <a:rPr lang="ar-IQ" sz="2800" dirty="0"/>
              <a:t>، ومجموعة الأساليب الفنية، ومجموعة القيود التي تعمل </a:t>
            </a:r>
            <a:r>
              <a:rPr lang="ar-IQ" sz="2800" dirty="0" smtClean="0"/>
              <a:t>في </a:t>
            </a:r>
            <a:r>
              <a:rPr lang="ar-IQ" sz="2800" dirty="0"/>
              <a:t>حدودها الإدارة العامة. فهي تجعل الإدارة أسمى ولا تتساوى مع </a:t>
            </a:r>
            <a:r>
              <a:rPr lang="ar-IQ" sz="2800" dirty="0" smtClean="0"/>
              <a:t>مراكز الأفراد، وبالتالي </a:t>
            </a:r>
            <a:r>
              <a:rPr lang="ar-IQ" sz="2800" dirty="0"/>
              <a:t>تحتم وجود قواعد القانون الإداري الاستثنائية وغير المألوفة، وعلى </a:t>
            </a:r>
            <a:r>
              <a:rPr lang="ar-IQ" sz="2800" dirty="0" smtClean="0"/>
              <a:t>هذا الأساس </a:t>
            </a:r>
            <a:r>
              <a:rPr lang="ar-IQ" sz="2800" dirty="0"/>
              <a:t>فإن فكرة السلطة العامة هي التي ستحدد لنا مجال التطبيق </a:t>
            </a:r>
            <a:r>
              <a:rPr lang="ar-IQ" sz="2800" dirty="0" smtClean="0"/>
              <a:t>القانوني للقانون </a:t>
            </a:r>
            <a:r>
              <a:rPr lang="ar-IQ" sz="2800" dirty="0"/>
              <a:t>الإداري. وعليه فإن كل تصرف يتضمن </a:t>
            </a:r>
            <a:r>
              <a:rPr lang="ar-IQ" sz="2800" dirty="0" smtClean="0"/>
              <a:t>مظهرًا </a:t>
            </a:r>
            <a:r>
              <a:rPr lang="ar-IQ" sz="2800" dirty="0"/>
              <a:t>من مظاهر السلطة </a:t>
            </a:r>
            <a:r>
              <a:rPr lang="ar-IQ" sz="2800" dirty="0" smtClean="0"/>
              <a:t>العامة، يعد </a:t>
            </a:r>
            <a:r>
              <a:rPr lang="ar-IQ" sz="2800" dirty="0"/>
              <a:t>عملا </a:t>
            </a:r>
            <a:r>
              <a:rPr lang="ar-IQ" sz="2800" dirty="0" smtClean="0"/>
              <a:t>إدارياً </a:t>
            </a:r>
            <a:r>
              <a:rPr lang="ar-IQ" sz="2800" dirty="0"/>
              <a:t>يدخل في نطاق تطبيق </a:t>
            </a:r>
            <a:r>
              <a:rPr lang="ar-IQ" sz="2800" dirty="0" smtClean="0"/>
              <a:t>القانون الإداري يقوم </a:t>
            </a:r>
            <a:r>
              <a:rPr lang="ar-IQ" sz="2800" dirty="0"/>
              <a:t>هذا المعيار على أساس </a:t>
            </a:r>
            <a:r>
              <a:rPr lang="ar-IQ" sz="2800" dirty="0" smtClean="0"/>
              <a:t>الإعتراف </a:t>
            </a:r>
            <a:r>
              <a:rPr lang="ar-IQ" sz="2800" dirty="0"/>
              <a:t>بإزدواجية سلطة الدولة في البلاد </a:t>
            </a:r>
            <a:r>
              <a:rPr lang="ar-IQ" sz="2800" dirty="0" smtClean="0"/>
              <a:t>وتقسيم أعمال </a:t>
            </a:r>
            <a:r>
              <a:rPr lang="ar-IQ" sz="2800" dirty="0"/>
              <a:t>الإدارة إلى </a:t>
            </a:r>
            <a:r>
              <a:rPr lang="ar-IQ" sz="2800" dirty="0" smtClean="0"/>
              <a:t>صنفين:- </a:t>
            </a:r>
            <a:endParaRPr lang="ar-IQ" sz="2800" dirty="0"/>
          </a:p>
        </p:txBody>
      </p:sp>
    </p:spTree>
    <p:extLst>
      <p:ext uri="{BB962C8B-B14F-4D97-AF65-F5344CB8AC3E}">
        <p14:creationId xmlns:p14="http://schemas.microsoft.com/office/powerpoint/2010/main" val="3155886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0985"/>
            <a:ext cx="8856983" cy="6924973"/>
          </a:xfrm>
          <a:prstGeom prst="rect">
            <a:avLst/>
          </a:prstGeom>
        </p:spPr>
        <p:txBody>
          <a:bodyPr wrap="square">
            <a:spAutoFit/>
          </a:bodyPr>
          <a:lstStyle/>
          <a:p>
            <a:r>
              <a:rPr lang="ar-IQ" sz="2800" dirty="0" smtClean="0"/>
              <a:t>1- </a:t>
            </a:r>
            <a:r>
              <a:rPr lang="ar-IQ" sz="2800" b="1" dirty="0" smtClean="0"/>
              <a:t>أعمال سلطة:</a:t>
            </a:r>
            <a:endParaRPr lang="ar-IQ" sz="2800" b="1" dirty="0"/>
          </a:p>
          <a:p>
            <a:pPr algn="just"/>
            <a:r>
              <a:rPr lang="ar-IQ" sz="2400" dirty="0"/>
              <a:t>وهي الأعمال التي تظهر فيها </a:t>
            </a:r>
            <a:r>
              <a:rPr lang="ar-IQ" sz="2400" dirty="0" smtClean="0"/>
              <a:t>الإدارة بمظهر السلطة </a:t>
            </a:r>
            <a:r>
              <a:rPr lang="ar-IQ" sz="2400" dirty="0"/>
              <a:t>العامة، وتتمتع بحق الأمر والنهي. وهذا النوع من الأعمال تحكمه </a:t>
            </a:r>
            <a:r>
              <a:rPr lang="ar-IQ" sz="2400" dirty="0" smtClean="0"/>
              <a:t>قواعد القانون </a:t>
            </a:r>
            <a:r>
              <a:rPr lang="ar-IQ" sz="2400" dirty="0"/>
              <a:t>الإداري </a:t>
            </a:r>
            <a:r>
              <a:rPr lang="ar-IQ" sz="2400" dirty="0" smtClean="0"/>
              <a:t>ويخضع لاختصاص </a:t>
            </a:r>
            <a:r>
              <a:rPr lang="ar-IQ" sz="2400" dirty="0"/>
              <a:t>القضاء </a:t>
            </a:r>
            <a:r>
              <a:rPr lang="ar-IQ" sz="2400" dirty="0" smtClean="0"/>
              <a:t>الإداري. </a:t>
            </a:r>
            <a:r>
              <a:rPr lang="ar-IQ" sz="2400" dirty="0"/>
              <a:t>أي هي محور </a:t>
            </a:r>
            <a:r>
              <a:rPr lang="ar-IQ" sz="2400" dirty="0" smtClean="0"/>
              <a:t>ومعيار النظام </a:t>
            </a:r>
            <a:r>
              <a:rPr lang="ar-IQ" sz="2400" dirty="0"/>
              <a:t>الإداري من حيث خضوعها لأحكام إستثنائية وغير مألوفة ومعهودة </a:t>
            </a:r>
            <a:r>
              <a:rPr lang="ar-IQ" sz="2400" dirty="0" smtClean="0"/>
              <a:t>في روابط </a:t>
            </a:r>
            <a:r>
              <a:rPr lang="ar-IQ" sz="2400" dirty="0"/>
              <a:t>القانون الخاص، هي قواعد القانون الإداري واختصاص القضاء </a:t>
            </a:r>
            <a:r>
              <a:rPr lang="ar-IQ" sz="2400" dirty="0" smtClean="0"/>
              <a:t>الإداري بالفصل </a:t>
            </a:r>
            <a:r>
              <a:rPr lang="ar-IQ" sz="2400" dirty="0"/>
              <a:t>في المنازعات المترتبة عنها مثل </a:t>
            </a:r>
            <a:r>
              <a:rPr lang="ar-IQ" sz="2400" dirty="0">
                <a:solidFill>
                  <a:srgbClr val="FF0000"/>
                </a:solidFill>
              </a:rPr>
              <a:t>’إصدار </a:t>
            </a:r>
            <a:r>
              <a:rPr lang="ar-IQ" sz="2400" dirty="0" smtClean="0">
                <a:solidFill>
                  <a:srgbClr val="FF0000"/>
                </a:solidFill>
              </a:rPr>
              <a:t>القرا رات </a:t>
            </a:r>
            <a:r>
              <a:rPr lang="ar-IQ" sz="2400" dirty="0">
                <a:solidFill>
                  <a:srgbClr val="FF0000"/>
                </a:solidFill>
              </a:rPr>
              <a:t>الإدارية ؛التنفيذ </a:t>
            </a:r>
            <a:r>
              <a:rPr lang="ar-IQ" sz="2400" dirty="0" smtClean="0">
                <a:solidFill>
                  <a:srgbClr val="FF0000"/>
                </a:solidFill>
              </a:rPr>
              <a:t>الجبري  </a:t>
            </a:r>
            <a:r>
              <a:rPr lang="ar-IQ" sz="2400" dirty="0">
                <a:solidFill>
                  <a:srgbClr val="FF0000"/>
                </a:solidFill>
              </a:rPr>
              <a:t>وامتياز نزع الملكية للمنفعة العام </a:t>
            </a:r>
            <a:r>
              <a:rPr lang="ar-IQ" sz="2400" dirty="0"/>
              <a:t>أنها التصرفات التي تأتيها الإدارة بموجب سلطة الأمر والقيادة والتي تخرجها </a:t>
            </a:r>
            <a:r>
              <a:rPr lang="ar-IQ" sz="2400" dirty="0" smtClean="0"/>
              <a:t>من </a:t>
            </a:r>
            <a:r>
              <a:rPr lang="ar-IQ" sz="2400" dirty="0"/>
              <a:t>نطاق القانون العام المشترك حيث لا يخول </a:t>
            </a:r>
            <a:r>
              <a:rPr lang="ar-IQ" sz="2400" dirty="0" smtClean="0"/>
              <a:t>للأفراد </a:t>
            </a:r>
            <a:r>
              <a:rPr lang="ar-IQ" sz="2400" dirty="0"/>
              <a:t>القيام بتلك </a:t>
            </a:r>
            <a:r>
              <a:rPr lang="ar-IQ" sz="2400" dirty="0" smtClean="0"/>
              <a:t>الأعمال.</a:t>
            </a:r>
            <a:endParaRPr lang="ar-IQ" sz="2400" dirty="0"/>
          </a:p>
          <a:p>
            <a:pPr algn="r"/>
            <a:r>
              <a:rPr lang="ar-IQ" sz="2800" b="1" dirty="0" smtClean="0"/>
              <a:t>2- أعمال </a:t>
            </a:r>
            <a:r>
              <a:rPr lang="ar-IQ" sz="2800" b="1" dirty="0"/>
              <a:t>الإدارة العادية</a:t>
            </a:r>
          </a:p>
          <a:p>
            <a:pPr algn="just"/>
            <a:r>
              <a:rPr lang="ar-IQ" sz="2800" dirty="0"/>
              <a:t>وهي الأعمال التي </a:t>
            </a:r>
            <a:r>
              <a:rPr lang="ar-IQ" sz="2800" dirty="0" smtClean="0"/>
              <a:t> تباشرها </a:t>
            </a:r>
            <a:r>
              <a:rPr lang="ar-IQ" sz="2800" dirty="0"/>
              <a:t>الإدارة بذات الأساليب التي يلجأ إليها </a:t>
            </a:r>
            <a:r>
              <a:rPr lang="ar-IQ" sz="2800" dirty="0" smtClean="0"/>
              <a:t>الأفراد وفي </a:t>
            </a:r>
            <a:r>
              <a:rPr lang="ar-IQ" sz="2800" dirty="0"/>
              <a:t>نفس </a:t>
            </a:r>
            <a:r>
              <a:rPr lang="ar-IQ" sz="2800" dirty="0" smtClean="0"/>
              <a:t>ظروفهم، وتحكمها </a:t>
            </a:r>
            <a:r>
              <a:rPr lang="ar-IQ" sz="2800" dirty="0"/>
              <a:t>قواعد القانون الخاص. ويختصبها القضاء العادي. لأنها لا </a:t>
            </a:r>
            <a:r>
              <a:rPr lang="ar-IQ" sz="2800" dirty="0" smtClean="0"/>
              <a:t>تتصف بطابع السلطة.وعلى </a:t>
            </a:r>
            <a:r>
              <a:rPr lang="ar-IQ" sz="2800" dirty="0"/>
              <a:t>هذا الأساس يمكن في بعض الحالات تصور وجود </a:t>
            </a:r>
            <a:r>
              <a:rPr lang="ar-IQ" sz="2800" dirty="0" smtClean="0"/>
              <a:t>الإدارة كطرف </a:t>
            </a:r>
            <a:r>
              <a:rPr lang="ar-IQ" sz="2800" dirty="0"/>
              <a:t>أساسي </a:t>
            </a:r>
            <a:r>
              <a:rPr lang="ar-IQ" sz="2800" dirty="0" smtClean="0"/>
              <a:t>في علاقة </a:t>
            </a:r>
            <a:r>
              <a:rPr lang="ar-IQ" sz="2800" dirty="0"/>
              <a:t>قانونية ما بإعتبارها صاحبة السلطة والسيادة، </a:t>
            </a:r>
            <a:r>
              <a:rPr lang="ar-IQ" sz="2800" dirty="0" smtClean="0"/>
              <a:t>وفي حالات </a:t>
            </a:r>
            <a:r>
              <a:rPr lang="ar-IQ" sz="2800" dirty="0"/>
              <a:t>أخرى يمكن تصور </a:t>
            </a:r>
            <a:r>
              <a:rPr lang="ar-IQ" sz="2800" dirty="0" smtClean="0"/>
              <a:t>وجودها بإعتبارها </a:t>
            </a:r>
            <a:r>
              <a:rPr lang="ar-IQ" sz="2800" dirty="0"/>
              <a:t>شخصاُ عادياً لا تتمتع </a:t>
            </a:r>
            <a:r>
              <a:rPr lang="ar-IQ" sz="2800" dirty="0" smtClean="0"/>
              <a:t>باية إمتيازات أي </a:t>
            </a:r>
            <a:r>
              <a:rPr lang="ar-IQ" sz="2800" dirty="0"/>
              <a:t>أن الادارة في بعض الحالات تخلع عن نفسها الرداء اللآمر </a:t>
            </a:r>
            <a:r>
              <a:rPr lang="ar-IQ" sz="2800" dirty="0" smtClean="0"/>
              <a:t>والناهي.</a:t>
            </a:r>
            <a:endParaRPr lang="ar-IQ" sz="2800" dirty="0"/>
          </a:p>
        </p:txBody>
      </p:sp>
    </p:spTree>
    <p:extLst>
      <p:ext uri="{BB962C8B-B14F-4D97-AF65-F5344CB8AC3E}">
        <p14:creationId xmlns:p14="http://schemas.microsoft.com/office/powerpoint/2010/main" val="3609319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04664"/>
            <a:ext cx="8784976" cy="5016758"/>
          </a:xfrm>
          <a:prstGeom prst="rect">
            <a:avLst/>
          </a:prstGeom>
        </p:spPr>
        <p:txBody>
          <a:bodyPr wrap="square">
            <a:spAutoFit/>
          </a:bodyPr>
          <a:lstStyle/>
          <a:p>
            <a:r>
              <a:rPr lang="ar-IQ" sz="3200" b="1" dirty="0"/>
              <a:t>ثانياً : فكرة المرفق العام</a:t>
            </a:r>
          </a:p>
          <a:p>
            <a:r>
              <a:rPr lang="ar-IQ" sz="3200" dirty="0"/>
              <a:t>ظهر هذا المعيار وتبلور إبتداءً من الربع الأخير من القرن التاسع عشر، </a:t>
            </a:r>
            <a:r>
              <a:rPr lang="ar-IQ" sz="3200" dirty="0" smtClean="0"/>
              <a:t>وأصبح الفكرة </a:t>
            </a:r>
            <a:r>
              <a:rPr lang="ar-IQ" sz="3200" dirty="0"/>
              <a:t>الأساسية التي أعتمدت عليها أحكام مجلس الدولة الفرنسي ومحكمة </a:t>
            </a:r>
            <a:r>
              <a:rPr lang="ar-IQ" sz="3200" dirty="0" smtClean="0"/>
              <a:t>التنازع كأساس </a:t>
            </a:r>
            <a:r>
              <a:rPr lang="ar-IQ" sz="3200" dirty="0"/>
              <a:t>للقانون </a:t>
            </a:r>
            <a:r>
              <a:rPr lang="ar-IQ" sz="3200" dirty="0" smtClean="0"/>
              <a:t>الإداري </a:t>
            </a:r>
            <a:r>
              <a:rPr lang="ar-IQ" sz="3200" dirty="0"/>
              <a:t>ومعيار لاختصاص </a:t>
            </a:r>
            <a:r>
              <a:rPr lang="ar-IQ" sz="3200" dirty="0" smtClean="0"/>
              <a:t>القضاء الإداري، </a:t>
            </a:r>
            <a:r>
              <a:rPr lang="ar-IQ" sz="3200" dirty="0"/>
              <a:t>والمرفق العام </a:t>
            </a:r>
            <a:r>
              <a:rPr lang="ar-IQ" sz="3200" dirty="0" smtClean="0"/>
              <a:t> </a:t>
            </a:r>
            <a:r>
              <a:rPr lang="ar-IQ" sz="3200" dirty="0"/>
              <a:t>هو النشاط الذي تتولاه الدولة أو الأشخاص </a:t>
            </a:r>
            <a:r>
              <a:rPr lang="ar-IQ" sz="3200" dirty="0" smtClean="0"/>
              <a:t>العامة الأخرى </a:t>
            </a:r>
            <a:r>
              <a:rPr lang="ar-IQ" sz="3200" dirty="0"/>
              <a:t>مباشرة أو تعهد به إلى جهة أخرى تحت </a:t>
            </a:r>
            <a:r>
              <a:rPr lang="ar-IQ" sz="3200" dirty="0" smtClean="0"/>
              <a:t>إشرافها ومراقبتها </a:t>
            </a:r>
            <a:r>
              <a:rPr lang="ar-IQ" sz="3200" dirty="0"/>
              <a:t>وتوجيهها </a:t>
            </a:r>
            <a:r>
              <a:rPr lang="ar-IQ" sz="3200" dirty="0" smtClean="0"/>
              <a:t>وذلك لإشباع </a:t>
            </a:r>
            <a:r>
              <a:rPr lang="ar-IQ" sz="3200" dirty="0"/>
              <a:t>حاجات ذات نفع عام تحقيقاً للصالح العام.وعليه فإن القانون الإداري </a:t>
            </a:r>
            <a:r>
              <a:rPr lang="ar-IQ" sz="3200" dirty="0" smtClean="0"/>
              <a:t>هو قانون المرافق </a:t>
            </a:r>
            <a:r>
              <a:rPr lang="ar-IQ" sz="3200" dirty="0"/>
              <a:t>العامة ، والدولة ماهي سوى مجموعة مرفق عامة تعمل على </a:t>
            </a:r>
            <a:r>
              <a:rPr lang="ar-IQ" sz="3200" dirty="0" smtClean="0"/>
              <a:t>إشباع الحاجات العامة. </a:t>
            </a:r>
            <a:endParaRPr lang="ar-IQ" sz="3200" dirty="0"/>
          </a:p>
        </p:txBody>
      </p:sp>
    </p:spTree>
    <p:extLst>
      <p:ext uri="{BB962C8B-B14F-4D97-AF65-F5344CB8AC3E}">
        <p14:creationId xmlns:p14="http://schemas.microsoft.com/office/powerpoint/2010/main" val="16040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56984" cy="6124754"/>
          </a:xfrm>
          <a:prstGeom prst="rect">
            <a:avLst/>
          </a:prstGeom>
        </p:spPr>
        <p:txBody>
          <a:bodyPr wrap="square">
            <a:spAutoFit/>
          </a:bodyPr>
          <a:lstStyle/>
          <a:p>
            <a:r>
              <a:rPr lang="ar-IQ" sz="2800" b="1" dirty="0"/>
              <a:t>ثالثاً : فكرةالمنفعة العامة :</a:t>
            </a:r>
          </a:p>
          <a:p>
            <a:r>
              <a:rPr lang="ar-IQ" sz="2800" dirty="0"/>
              <a:t>بعد الأزمة التي حلت بفكرة المرفق العام وجعلتها عاجزة على أن تكون </a:t>
            </a:r>
            <a:r>
              <a:rPr lang="ar-IQ" sz="2800" dirty="0" smtClean="0"/>
              <a:t>المعيار الوحيد </a:t>
            </a:r>
            <a:r>
              <a:rPr lang="ar-IQ" sz="2800" dirty="0"/>
              <a:t>للقانون الإداري، طرحت فكرة أخرى، سميت بفكرة أو معيار </a:t>
            </a:r>
            <a:r>
              <a:rPr lang="ar-IQ" sz="2800" dirty="0" smtClean="0"/>
              <a:t>المنفعة ( </a:t>
            </a:r>
            <a:r>
              <a:rPr lang="en-US" sz="2800" dirty="0" err="1"/>
              <a:t>Waline</a:t>
            </a:r>
            <a:r>
              <a:rPr lang="en-US" sz="2800" dirty="0"/>
              <a:t> </a:t>
            </a:r>
            <a:r>
              <a:rPr lang="ar-IQ" sz="2800" dirty="0"/>
              <a:t>العامة. وقد نادى بهذه الفكرة الأستاذ (مارسيل </a:t>
            </a:r>
            <a:r>
              <a:rPr lang="ar-IQ" sz="2800" dirty="0" smtClean="0"/>
              <a:t>فالين ) </a:t>
            </a:r>
            <a:r>
              <a:rPr lang="ar-IQ" sz="2800" dirty="0"/>
              <a:t>الذي كان من أشد </a:t>
            </a:r>
            <a:r>
              <a:rPr lang="ar-IQ" sz="2800" dirty="0" smtClean="0"/>
              <a:t>المدافعين </a:t>
            </a:r>
            <a:r>
              <a:rPr lang="ar-IQ" sz="2800" dirty="0"/>
              <a:t>عن </a:t>
            </a:r>
            <a:r>
              <a:rPr lang="ar-IQ" sz="2800" dirty="0" smtClean="0"/>
              <a:t>معيار المرفق </a:t>
            </a:r>
            <a:r>
              <a:rPr lang="ar-IQ" sz="2800" dirty="0"/>
              <a:t>العام ثم تخلى عنه تحت تأثير الأزمة التي مر </a:t>
            </a:r>
            <a:r>
              <a:rPr lang="ar-IQ" sz="2800" dirty="0" smtClean="0"/>
              <a:t>بها هذا </a:t>
            </a:r>
            <a:r>
              <a:rPr lang="ar-IQ" sz="2800" dirty="0"/>
              <a:t>المعيار، مما دفع الأستاذ مارسيل فالين الى القول بأن المرفق العام لم يعد </a:t>
            </a:r>
            <a:r>
              <a:rPr lang="ar-IQ" sz="2800" dirty="0" smtClean="0"/>
              <a:t>أن يكون </a:t>
            </a:r>
            <a:r>
              <a:rPr lang="ar-IQ" sz="2800" dirty="0"/>
              <a:t>سوى معيار لفظي أجوف، خال من أي </a:t>
            </a:r>
            <a:r>
              <a:rPr lang="ar-IQ" sz="2800" dirty="0" smtClean="0"/>
              <a:t>مضمون حقيقي. </a:t>
            </a:r>
            <a:r>
              <a:rPr lang="ar-IQ" sz="2800" dirty="0"/>
              <a:t>واقترح محله </a:t>
            </a:r>
            <a:r>
              <a:rPr lang="ar-IQ" sz="2800" dirty="0" smtClean="0"/>
              <a:t>فكرة المنفعة العامة</a:t>
            </a:r>
            <a:r>
              <a:rPr lang="ar-IQ" sz="2800" dirty="0"/>
              <a:t> </a:t>
            </a:r>
            <a:r>
              <a:rPr lang="ar-IQ" sz="2800" dirty="0" smtClean="0"/>
              <a:t>وتقوم </a:t>
            </a:r>
            <a:r>
              <a:rPr lang="ar-IQ" sz="2800" dirty="0"/>
              <a:t>هذه الفكرة على أن أساس القانون الإداري ومعيار إختصاص </a:t>
            </a:r>
            <a:r>
              <a:rPr lang="ar-IQ" sz="2800" dirty="0" smtClean="0"/>
              <a:t>القضاء الإداري</a:t>
            </a:r>
            <a:r>
              <a:rPr lang="ar-IQ" sz="2800" dirty="0"/>
              <a:t>، إنما يقوم على تحقيق المنفعة العامة والمصلحة العامة ، </a:t>
            </a:r>
            <a:r>
              <a:rPr lang="ar-IQ" sz="2800" dirty="0" smtClean="0"/>
              <a:t>فالنشاط </a:t>
            </a:r>
            <a:r>
              <a:rPr lang="ar-IQ" sz="2800" dirty="0"/>
              <a:t>الإداري يستهدف تحقيق النفع العام وهو ما يميزه عن النشاط </a:t>
            </a:r>
            <a:r>
              <a:rPr lang="ar-IQ" sz="2800" dirty="0" smtClean="0"/>
              <a:t>الخاص </a:t>
            </a:r>
            <a:r>
              <a:rPr lang="ar-IQ" sz="2800" dirty="0"/>
              <a:t>كما </a:t>
            </a:r>
            <a:r>
              <a:rPr lang="ar-IQ" sz="2800" dirty="0">
                <a:solidFill>
                  <a:srgbClr val="FF0000"/>
                </a:solidFill>
              </a:rPr>
              <a:t>أن تحقيق النفع العام ليس </a:t>
            </a:r>
            <a:r>
              <a:rPr lang="ar-IQ" sz="2800" dirty="0" smtClean="0">
                <a:solidFill>
                  <a:srgbClr val="FF0000"/>
                </a:solidFill>
              </a:rPr>
              <a:t>حكرًا </a:t>
            </a:r>
            <a:r>
              <a:rPr lang="ar-IQ" sz="2800" dirty="0">
                <a:solidFill>
                  <a:srgbClr val="FF0000"/>
                </a:solidFill>
              </a:rPr>
              <a:t>على الدولة وأجهزتها الإدارية ، وإنما </a:t>
            </a:r>
            <a:r>
              <a:rPr lang="ar-IQ" sz="2800" dirty="0" smtClean="0">
                <a:solidFill>
                  <a:srgbClr val="FF0000"/>
                </a:solidFill>
              </a:rPr>
              <a:t>قد يساهم الأفراد </a:t>
            </a:r>
            <a:r>
              <a:rPr lang="ar-IQ" sz="2800" dirty="0">
                <a:solidFill>
                  <a:srgbClr val="FF0000"/>
                </a:solidFill>
              </a:rPr>
              <a:t>في تحقيقها وذلك من خلال المؤسسات والمشروعات الخاصة </a:t>
            </a:r>
            <a:r>
              <a:rPr lang="ar-IQ" sz="2800" dirty="0" smtClean="0">
                <a:solidFill>
                  <a:srgbClr val="FF0000"/>
                </a:solidFill>
              </a:rPr>
              <a:t>ذات النفع </a:t>
            </a:r>
            <a:r>
              <a:rPr lang="ar-IQ" sz="2800" dirty="0">
                <a:solidFill>
                  <a:srgbClr val="FF0000"/>
                </a:solidFill>
              </a:rPr>
              <a:t>العام وهي مشاريع تخضع لأحكام القانون الخاص ويختص القضاء </a:t>
            </a:r>
            <a:r>
              <a:rPr lang="ar-IQ" sz="2800" dirty="0" smtClean="0">
                <a:solidFill>
                  <a:srgbClr val="FF0000"/>
                </a:solidFill>
              </a:rPr>
              <a:t>العادي </a:t>
            </a:r>
            <a:r>
              <a:rPr lang="ar-IQ" sz="2800" dirty="0">
                <a:solidFill>
                  <a:srgbClr val="FF0000"/>
                </a:solidFill>
              </a:rPr>
              <a:t>بالمنازعات الناشئة عنها </a:t>
            </a:r>
            <a:r>
              <a:rPr lang="ar-IQ" sz="2800" dirty="0"/>
              <a:t>.</a:t>
            </a:r>
          </a:p>
        </p:txBody>
      </p:sp>
    </p:spTree>
    <p:extLst>
      <p:ext uri="{BB962C8B-B14F-4D97-AF65-F5344CB8AC3E}">
        <p14:creationId xmlns:p14="http://schemas.microsoft.com/office/powerpoint/2010/main" val="39520979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ar-IQ" dirty="0" smtClean="0">
                <a:solidFill>
                  <a:srgbClr val="002060"/>
                </a:solidFill>
                <a:cs typeface="Ali-A-Jiddah" pitchFamily="2" charset="-78"/>
              </a:rPr>
              <a:t>4-خصائص القانون الإداري</a:t>
            </a:r>
            <a:endParaRPr lang="ar-IQ"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IQ" sz="4000" b="1" dirty="0" smtClean="0">
                <a:solidFill>
                  <a:schemeClr val="tx1"/>
                </a:solidFill>
              </a:rPr>
              <a:t>1- قانون قضائي</a:t>
            </a:r>
          </a:p>
          <a:p>
            <a:pPr>
              <a:buNone/>
            </a:pPr>
            <a:r>
              <a:rPr lang="ar-IQ" sz="4000" b="1" dirty="0" smtClean="0">
                <a:solidFill>
                  <a:schemeClr val="tx1"/>
                </a:solidFill>
              </a:rPr>
              <a:t>2- قانون حديث النشأة</a:t>
            </a:r>
          </a:p>
          <a:p>
            <a:pPr>
              <a:buNone/>
            </a:pPr>
            <a:r>
              <a:rPr lang="ar-IQ" sz="4000" b="1" dirty="0" smtClean="0">
                <a:solidFill>
                  <a:schemeClr val="tx1"/>
                </a:solidFill>
              </a:rPr>
              <a:t>3- قانون غير مقنن(غير مكتوب)</a:t>
            </a:r>
          </a:p>
          <a:p>
            <a:pPr>
              <a:buNone/>
            </a:pPr>
            <a:r>
              <a:rPr lang="ar-IQ" sz="4000" b="1" dirty="0" smtClean="0">
                <a:solidFill>
                  <a:schemeClr val="tx1"/>
                </a:solidFill>
              </a:rPr>
              <a:t>4- قانون مرن و متطور</a:t>
            </a:r>
          </a:p>
          <a:p>
            <a:pPr>
              <a:buNone/>
            </a:pPr>
            <a:endParaRPr lang="ar-IQ" dirty="0">
              <a:solidFill>
                <a:srgbClr val="008000"/>
              </a:solidFill>
            </a:endParaRPr>
          </a:p>
          <a:p>
            <a:pPr>
              <a:buNone/>
            </a:pPr>
            <a:endParaRPr lang="ar-IQ" dirty="0" smtClean="0">
              <a:solidFill>
                <a:srgbClr val="008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l" rtl="1"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ar-IQ" b="1" smtClean="0">
                <a:solidFill>
                  <a:srgbClr val="0D0D0D"/>
                </a:solidFill>
                <a:cs typeface="Ali_K_Alwand" pitchFamily="2" charset="-78"/>
              </a:rPr>
              <a:t>تايبةتمةنديةكاني ياساي كارطيَرِي</a:t>
            </a:r>
            <a:endParaRPr lang="ar-IQ" b="1" dirty="0">
              <a:solidFill>
                <a:srgbClr val="0D0D0D"/>
              </a:solidFill>
              <a:cs typeface="Ali_K_Alwand" pitchFamily="2" charset="-78"/>
            </a:endParaRPr>
          </a:p>
        </p:txBody>
      </p:sp>
      <p:sp>
        <p:nvSpPr>
          <p:cNvPr id="3" name="Content Placeholder 2"/>
          <p:cNvSpPr txBox="1">
            <a:spLocks/>
          </p:cNvSpPr>
          <p:nvPr/>
        </p:nvSpPr>
        <p:spPr>
          <a:xfrm>
            <a:off x="179512" y="1196752"/>
            <a:ext cx="8784976" cy="4929411"/>
          </a:xfrm>
          <a:prstGeom prst="rect">
            <a:avLst/>
          </a:prstGeom>
        </p:spPr>
        <p:txBody>
          <a:bodyPr>
            <a:norm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Wingdings 2"/>
              <a:buNone/>
            </a:pPr>
            <a:endParaRPr lang="ar-IQ" dirty="0" smtClean="0">
              <a:solidFill>
                <a:srgbClr val="0D0D0D"/>
              </a:solidFill>
            </a:endParaRPr>
          </a:p>
          <a:p>
            <a:pPr algn="just">
              <a:buFont typeface="Wingdings 2"/>
              <a:buNone/>
            </a:pPr>
            <a:r>
              <a:rPr lang="ar-IQ" b="1" dirty="0" smtClean="0">
                <a:solidFill>
                  <a:srgbClr val="0D0D0D"/>
                </a:solidFill>
                <a:cs typeface="Ali_K_Alwand" pitchFamily="2" charset="-78"/>
              </a:rPr>
              <a:t>1- </a:t>
            </a:r>
            <a:r>
              <a:rPr lang="ar-IQ" b="1" u="sng" dirty="0" smtClean="0">
                <a:solidFill>
                  <a:srgbClr val="0D0D0D"/>
                </a:solidFill>
                <a:cs typeface="Ali_K_Alwand" pitchFamily="2" charset="-78"/>
              </a:rPr>
              <a:t>ياسايةكي دادوةرية</a:t>
            </a:r>
            <a:r>
              <a:rPr lang="ar-IQ" u="sng" dirty="0" smtClean="0">
                <a:solidFill>
                  <a:srgbClr val="0D0D0D"/>
                </a:solidFill>
                <a:cs typeface="Ali_K_Alwand" pitchFamily="2" charset="-78"/>
              </a:rPr>
              <a:t>:</a:t>
            </a:r>
            <a:r>
              <a:rPr lang="ar-IQ" dirty="0" smtClean="0">
                <a:solidFill>
                  <a:srgbClr val="0D0D0D"/>
                </a:solidFill>
                <a:cs typeface="Ali_K_Alwand" pitchFamily="2" charset="-78"/>
              </a:rPr>
              <a:t>ياساي كارطيَرِي لة دامةزراندني دادطاي كارطيَرِية كة لةفةرةنسا لة سالَي 1872-1873 دامةزرا دوابةدواي كيَشةي بلانكؤ.</a:t>
            </a:r>
          </a:p>
          <a:p>
            <a:pPr algn="just">
              <a:buFont typeface="Wingdings 2"/>
              <a:buNone/>
            </a:pPr>
            <a:r>
              <a:rPr lang="ar-IQ" dirty="0" smtClean="0">
                <a:solidFill>
                  <a:srgbClr val="0D0D0D"/>
                </a:solidFill>
                <a:cs typeface="Ali_K_Alwand" pitchFamily="2" charset="-78"/>
              </a:rPr>
              <a:t>واتا دادطا ئةم ياسايةي داناوة، جياواز لة ياساكاني تر كة ثةرلةمان داياندةرِيَذيَت.</a:t>
            </a:r>
          </a:p>
          <a:p>
            <a:pPr algn="just">
              <a:buFont typeface="Wingdings 2"/>
              <a:buNone/>
            </a:pPr>
            <a:r>
              <a:rPr lang="ar-IQ" dirty="0" smtClean="0">
                <a:solidFill>
                  <a:srgbClr val="0D0D0D"/>
                </a:solidFill>
                <a:cs typeface="Ali_K_Alwand" pitchFamily="2" charset="-78"/>
              </a:rPr>
              <a:t>2- </a:t>
            </a:r>
            <a:r>
              <a:rPr lang="ar-IQ" b="1" u="sng" dirty="0" smtClean="0">
                <a:solidFill>
                  <a:srgbClr val="0D0D0D"/>
                </a:solidFill>
                <a:cs typeface="Ali_K_Alwand" pitchFamily="2" charset="-78"/>
              </a:rPr>
              <a:t>ياسايةكي هاوضةرخة</a:t>
            </a:r>
            <a:r>
              <a:rPr lang="ar-IQ" dirty="0" smtClean="0">
                <a:solidFill>
                  <a:srgbClr val="0D0D0D"/>
                </a:solidFill>
                <a:cs typeface="Ali_K_Alwand" pitchFamily="2" charset="-78"/>
              </a:rPr>
              <a:t>:  بةبةراوورد لةطةلَ ياساكاني تر وةك ياساي شارستاني و ياساي تاوانكاري,  ياساي كارطيَرِي درةنطتر دروست بووةو تةمةني لةوان كورتترة و سالَي دروست بووني دةطةرِيَتةوة بؤ 1873 ثاش دةرضووني برِياري ئةنجومةني دةولَةتي فةرةنسا لةسةر كيَشةكةي بلانكؤ.</a:t>
            </a:r>
            <a:endParaRPr lang="ar-IQ" dirty="0">
              <a:solidFill>
                <a:srgbClr val="0D0D0D"/>
              </a:solidFill>
              <a:cs typeface="Ali_K_Alwand" pitchFamily="2" charset="-78"/>
            </a:endParaRPr>
          </a:p>
        </p:txBody>
      </p:sp>
    </p:spTree>
    <p:extLst>
      <p:ext uri="{BB962C8B-B14F-4D97-AF65-F5344CB8AC3E}">
        <p14:creationId xmlns:p14="http://schemas.microsoft.com/office/powerpoint/2010/main" val="27802989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260648"/>
            <a:ext cx="8507288" cy="5865515"/>
          </a:xfrm>
          <a:prstGeom prst="rect">
            <a:avLst/>
          </a:prstGeom>
        </p:spPr>
        <p:txBody>
          <a:bodyPr>
            <a:norm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buFont typeface="Wingdings 2"/>
              <a:buNone/>
            </a:pPr>
            <a:r>
              <a:rPr lang="ar-IQ" b="1" dirty="0" smtClean="0">
                <a:solidFill>
                  <a:srgbClr val="0D0D0D"/>
                </a:solidFill>
                <a:cs typeface="Ali_K_Alwand" pitchFamily="2" charset="-78"/>
              </a:rPr>
              <a:t>3- </a:t>
            </a:r>
            <a:r>
              <a:rPr lang="ar-IQ" b="1" u="sng" dirty="0" smtClean="0">
                <a:solidFill>
                  <a:srgbClr val="0D0D0D"/>
                </a:solidFill>
                <a:cs typeface="Ali_K_Alwand" pitchFamily="2" charset="-78"/>
              </a:rPr>
              <a:t>ياسايةكي نةنووسراوة</a:t>
            </a:r>
            <a:r>
              <a:rPr lang="ar-IQ" b="1" dirty="0" smtClean="0">
                <a:solidFill>
                  <a:srgbClr val="0D0D0D"/>
                </a:solidFill>
                <a:cs typeface="Ali_K_Alwand" pitchFamily="2" charset="-78"/>
              </a:rPr>
              <a:t>:  </a:t>
            </a:r>
            <a:r>
              <a:rPr lang="ar-IQ" dirty="0" smtClean="0">
                <a:solidFill>
                  <a:srgbClr val="0D0D0D"/>
                </a:solidFill>
                <a:cs typeface="Ali_K_Alwand" pitchFamily="2" charset="-78"/>
              </a:rPr>
              <a:t>جياواز لةطةلَ ياساكاني تري وةك ياساي شارشتاني و تاوانكاري, ياساي كارطيَرِي ياسايةكي نةنووسراوةو تاوةكو ئيَستا لة هيض كؤديَك يان مةتنيَك هةموو ياساي كارطيَرِي لةسةرةتايةوة تاوةكو كؤتايي بووني نية و نةنووسراوةتةوة، بةلَكو ئةوةي هةية بريتية لة ضةند ياسايةكي ثةرش و بلاَو ليَرةو لةويَ، وةك ياساي ريَكاري فةرمانبةراني دةولَةت، و ياساي رِاذةي شارستاني، و ياساي هاتوضؤ و ياساي ئيستيملاك و هتد...</a:t>
            </a:r>
          </a:p>
          <a:p>
            <a:pPr algn="just">
              <a:buFont typeface="Wingdings 2"/>
              <a:buNone/>
            </a:pPr>
            <a:endParaRPr lang="ar-IQ" dirty="0" smtClean="0">
              <a:solidFill>
                <a:srgbClr val="0D0D0D"/>
              </a:solidFill>
              <a:cs typeface="Ali_K_Alwand" pitchFamily="2" charset="-78"/>
            </a:endParaRPr>
          </a:p>
          <a:p>
            <a:pPr algn="just">
              <a:buFont typeface="Wingdings 2"/>
              <a:buNone/>
            </a:pPr>
            <a:r>
              <a:rPr lang="ar-IQ" dirty="0" smtClean="0">
                <a:solidFill>
                  <a:srgbClr val="0D0D0D"/>
                </a:solidFill>
                <a:cs typeface="Ali_K_Alwand" pitchFamily="2" charset="-78"/>
              </a:rPr>
              <a:t>4- </a:t>
            </a:r>
            <a:r>
              <a:rPr lang="ar-IQ" b="1" u="sng" dirty="0" smtClean="0">
                <a:solidFill>
                  <a:srgbClr val="0D0D0D"/>
                </a:solidFill>
                <a:cs typeface="Ali_K_Alwand" pitchFamily="2" charset="-78"/>
              </a:rPr>
              <a:t>ياسايةكي ثةرةسةندوو و طةشةسةندووة</a:t>
            </a:r>
            <a:r>
              <a:rPr lang="ar-IQ" u="sng" dirty="0" smtClean="0">
                <a:solidFill>
                  <a:srgbClr val="0D0D0D"/>
                </a:solidFill>
                <a:cs typeface="Ali_K_Alwand" pitchFamily="2" charset="-78"/>
              </a:rPr>
              <a:t>: </a:t>
            </a:r>
            <a:r>
              <a:rPr lang="ar-IQ" dirty="0" smtClean="0">
                <a:solidFill>
                  <a:srgbClr val="0D0D0D"/>
                </a:solidFill>
                <a:cs typeface="Ali_K_Alwand" pitchFamily="2" charset="-78"/>
              </a:rPr>
              <a:t>ياساي كارطيَرِي بةو حوكمةي كة بنةماو ئةحكامةكاني لةلايةن دادطاي كارطيَرِيةوة دادةرِيَذريَت بةردةوام لة طةشةسةندن داية، لةبةر ئةوةي ياساي كارِطيَرِي ياساي دةسةلاَتي كارطيَرِية، دةسةلاَتي كارطيَرِيش هةردةم لة ثيَشكةوتن و ثةرةسةندن داية، بؤية ياساكةش ياسايةكي ثةرةسةندووة و ثيَ بة ثيَي دةسةلاَتي كارطيَرِي بةرةوثيَشةوةدةضيَت.  </a:t>
            </a:r>
            <a:endParaRPr lang="ar-IQ" dirty="0">
              <a:solidFill>
                <a:srgbClr val="0D0D0D"/>
              </a:solidFill>
              <a:cs typeface="Ali_K_Alwand" pitchFamily="2" charset="-78"/>
            </a:endParaRPr>
          </a:p>
        </p:txBody>
      </p:sp>
    </p:spTree>
    <p:extLst>
      <p:ext uri="{BB962C8B-B14F-4D97-AF65-F5344CB8AC3E}">
        <p14:creationId xmlns:p14="http://schemas.microsoft.com/office/powerpoint/2010/main" val="38346300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4401205"/>
          </a:xfrm>
          <a:prstGeom prst="rect">
            <a:avLst/>
          </a:prstGeom>
        </p:spPr>
        <p:txBody>
          <a:bodyPr wrap="square">
            <a:spAutoFit/>
          </a:bodyPr>
          <a:lstStyle/>
          <a:p>
            <a:r>
              <a:rPr lang="ar-IQ" sz="2800" b="1" dirty="0"/>
              <a:t>أولا : القانون الإداري قانون حديث النشأة </a:t>
            </a:r>
            <a:r>
              <a:rPr lang="ar-IQ" sz="2800" dirty="0"/>
              <a:t>:</a:t>
            </a:r>
          </a:p>
          <a:p>
            <a:pPr algn="just"/>
            <a:r>
              <a:rPr lang="ar-IQ" sz="2800" dirty="0"/>
              <a:t>نشأ القانون الإداري في فرنسا (أقدم البلاد عهداً بالقانون </a:t>
            </a:r>
            <a:r>
              <a:rPr lang="ar-IQ" sz="2800" dirty="0" smtClean="0"/>
              <a:t>الإداري </a:t>
            </a:r>
            <a:r>
              <a:rPr lang="ar-IQ" sz="2800" dirty="0"/>
              <a:t>بمعناه الخاص</a:t>
            </a:r>
            <a:r>
              <a:rPr lang="ar-IQ" sz="2800" dirty="0" smtClean="0"/>
              <a:t>)، ويرجع </a:t>
            </a:r>
            <a:r>
              <a:rPr lang="ar-IQ" sz="2800" dirty="0"/>
              <a:t>تاريخ نشأة القانون الإداري الحديث الى ما بعد قيام الثورة الفرنسية في </a:t>
            </a:r>
            <a:r>
              <a:rPr lang="ar-IQ" sz="2800" dirty="0" smtClean="0"/>
              <a:t>عام 1789</a:t>
            </a:r>
            <a:r>
              <a:rPr lang="ar-IQ" sz="2800" dirty="0"/>
              <a:t> </a:t>
            </a:r>
            <a:r>
              <a:rPr lang="ar-IQ" sz="2800" dirty="0" smtClean="0"/>
              <a:t>وذلك </a:t>
            </a:r>
            <a:r>
              <a:rPr lang="ar-IQ" sz="2800" dirty="0"/>
              <a:t>عندما فسر رجال الثورة الفرنسية مبدأ الفصل بين السلطات </a:t>
            </a:r>
            <a:r>
              <a:rPr lang="ar-IQ" sz="2800" dirty="0" smtClean="0"/>
              <a:t>تفسيرًا جديداً </a:t>
            </a:r>
            <a:r>
              <a:rPr lang="ar-IQ" sz="2800" dirty="0"/>
              <a:t>لظروف إجتماعية كانت حادثة في ذلك الوقت، ولم يكن ذلك التفسير </a:t>
            </a:r>
            <a:r>
              <a:rPr lang="ar-IQ" sz="2800" dirty="0" smtClean="0"/>
              <a:t>معمولاً به </a:t>
            </a:r>
            <a:r>
              <a:rPr lang="ar-IQ" sz="2800" dirty="0"/>
              <a:t>في الدولة التي كانت آخذة به </a:t>
            </a:r>
            <a:r>
              <a:rPr lang="ar-IQ" sz="2800" dirty="0" smtClean="0"/>
              <a:t>وقتذاك كإنجلترا </a:t>
            </a:r>
            <a:r>
              <a:rPr lang="ar-IQ" sz="2800" dirty="0"/>
              <a:t>والولايات المتحدة </a:t>
            </a:r>
            <a:r>
              <a:rPr lang="ar-IQ" sz="2800" dirty="0" smtClean="0"/>
              <a:t>الأمريكية. وتطبيقاً </a:t>
            </a:r>
            <a:r>
              <a:rPr lang="ar-IQ" sz="2800" dirty="0"/>
              <a:t>لهذا التفسير الجديد لمبدأ الفصل بين </a:t>
            </a:r>
            <a:r>
              <a:rPr lang="ar-IQ" sz="2800" dirty="0" smtClean="0"/>
              <a:t>السلطات، </a:t>
            </a:r>
            <a:r>
              <a:rPr lang="ar-IQ" sz="2800" dirty="0"/>
              <a:t>تم </a:t>
            </a:r>
            <a:r>
              <a:rPr lang="ar-IQ" sz="2800" dirty="0" smtClean="0"/>
              <a:t>إنتزاع </a:t>
            </a:r>
            <a:r>
              <a:rPr lang="ar-IQ" sz="2800" dirty="0"/>
              <a:t>أقضية </a:t>
            </a:r>
            <a:r>
              <a:rPr lang="ar-IQ" sz="2800" dirty="0" smtClean="0"/>
              <a:t>الإدارة من </a:t>
            </a:r>
            <a:r>
              <a:rPr lang="ar-IQ" sz="2800" dirty="0"/>
              <a:t>يد القضاء وأصبحت الإدارة تفصل في المنازعات التي تتعلق بها حتى </a:t>
            </a:r>
            <a:r>
              <a:rPr lang="ar-IQ" sz="2800" dirty="0" smtClean="0"/>
              <a:t>قيام مجلس </a:t>
            </a:r>
            <a:r>
              <a:rPr lang="ar-IQ" sz="2800" dirty="0"/>
              <a:t>الدولة </a:t>
            </a:r>
            <a:r>
              <a:rPr lang="ar-IQ" sz="2800" dirty="0" smtClean="0"/>
              <a:t>الذي تولى </a:t>
            </a:r>
            <a:r>
              <a:rPr lang="ar-IQ" sz="2800" dirty="0"/>
              <a:t>الفصل في المنازعات التي تتعلق بالإدارة.</a:t>
            </a:r>
          </a:p>
        </p:txBody>
      </p:sp>
    </p:spTree>
    <p:extLst>
      <p:ext uri="{BB962C8B-B14F-4D97-AF65-F5344CB8AC3E}">
        <p14:creationId xmlns:p14="http://schemas.microsoft.com/office/powerpoint/2010/main" val="818265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888" y="620688"/>
            <a:ext cx="8795608" cy="4031873"/>
          </a:xfrm>
          <a:prstGeom prst="rect">
            <a:avLst/>
          </a:prstGeom>
        </p:spPr>
        <p:txBody>
          <a:bodyPr wrap="square">
            <a:spAutoFit/>
          </a:bodyPr>
          <a:lstStyle/>
          <a:p>
            <a:r>
              <a:rPr lang="ar-IQ" sz="3200" b="1" dirty="0"/>
              <a:t>ثانياً</a:t>
            </a:r>
            <a:r>
              <a:rPr lang="ar-IQ" sz="3200" dirty="0"/>
              <a:t> : </a:t>
            </a:r>
            <a:r>
              <a:rPr lang="ar-IQ" sz="3200" b="1" dirty="0"/>
              <a:t>القانون الإداري قانون قضائي ( من صنع القضاء )</a:t>
            </a:r>
            <a:r>
              <a:rPr lang="ar-IQ" sz="3200" dirty="0"/>
              <a:t>:</a:t>
            </a:r>
          </a:p>
          <a:p>
            <a:pPr algn="just"/>
            <a:r>
              <a:rPr lang="ar-IQ" sz="3200" dirty="0"/>
              <a:t>لا يعد القضاء الإداري قضاءاً تطبيقياً كالقضاء المدني، وإنما هو </a:t>
            </a:r>
            <a:r>
              <a:rPr lang="ar-IQ" sz="3200" dirty="0" smtClean="0"/>
              <a:t>قضاء إنشائي(منشيء)، يقوم </a:t>
            </a:r>
            <a:r>
              <a:rPr lang="ar-IQ" sz="3200" dirty="0"/>
              <a:t>بإتباع الحلول المناسبة في المنازعات الإدارية، </a:t>
            </a:r>
            <a:r>
              <a:rPr lang="ar-IQ" sz="3200" dirty="0" smtClean="0"/>
              <a:t>ومعظم المبادئ </a:t>
            </a:r>
            <a:r>
              <a:rPr lang="ar-IQ" sz="3200" dirty="0"/>
              <a:t>والنظريات التي يتكون منها القانون الإداري ترجع في نشأتها إلي </a:t>
            </a:r>
            <a:r>
              <a:rPr lang="ar-IQ" sz="3200" dirty="0" smtClean="0"/>
              <a:t>مجلس الدولة </a:t>
            </a:r>
            <a:r>
              <a:rPr lang="ar-IQ" sz="3200" dirty="0"/>
              <a:t>الفرنسي، الذي إضطر أمام عدم وجود نصوص قانونية تحكم </a:t>
            </a:r>
            <a:r>
              <a:rPr lang="ar-IQ" sz="3200" dirty="0" smtClean="0"/>
              <a:t>المنازعات المطروحة </a:t>
            </a:r>
            <a:r>
              <a:rPr lang="ar-IQ" sz="3200" dirty="0"/>
              <a:t>إلي إبتكار الحلول والقواعد التي تحسم هذه </a:t>
            </a:r>
            <a:r>
              <a:rPr lang="ar-IQ" sz="3200" dirty="0" smtClean="0"/>
              <a:t>المنازعات.</a:t>
            </a:r>
          </a:p>
          <a:p>
            <a:pPr algn="just"/>
            <a:endParaRPr lang="ar-IQ" sz="3200" dirty="0"/>
          </a:p>
        </p:txBody>
      </p:sp>
    </p:spTree>
    <p:extLst>
      <p:ext uri="{BB962C8B-B14F-4D97-AF65-F5344CB8AC3E}">
        <p14:creationId xmlns:p14="http://schemas.microsoft.com/office/powerpoint/2010/main" val="2309299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pPr algn="ctr"/>
            <a:r>
              <a:rPr lang="ar-IQ" sz="4800" b="1" dirty="0" smtClean="0">
                <a:solidFill>
                  <a:srgbClr val="002060"/>
                </a:solidFill>
                <a:cs typeface="Ali-A-Jiddah" pitchFamily="2" charset="-78"/>
              </a:rPr>
              <a:t>أولاً/ الأسس العامةللقانون الإداري</a:t>
            </a:r>
            <a:endParaRPr lang="ar-IQ" sz="4800" b="1"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IQ" sz="4000" b="1" smtClean="0"/>
              <a:t>1- مفهوم(تعريف) </a:t>
            </a:r>
            <a:r>
              <a:rPr lang="ar-IQ" sz="4000" b="1" dirty="0" smtClean="0"/>
              <a:t>القانون الإداري</a:t>
            </a:r>
          </a:p>
          <a:p>
            <a:pPr>
              <a:buNone/>
            </a:pPr>
            <a:r>
              <a:rPr lang="ar-IQ" sz="4000" b="1" dirty="0" smtClean="0"/>
              <a:t>2- نشأة القانون الإداري</a:t>
            </a:r>
          </a:p>
          <a:p>
            <a:pPr>
              <a:buNone/>
            </a:pPr>
            <a:r>
              <a:rPr lang="ar-IQ" sz="4000" b="1" dirty="0" smtClean="0"/>
              <a:t>3- أساس القانون الإداري</a:t>
            </a:r>
          </a:p>
          <a:p>
            <a:pPr>
              <a:buNone/>
            </a:pPr>
            <a:r>
              <a:rPr lang="ar-IQ" sz="4000" b="1" dirty="0" smtClean="0"/>
              <a:t>4- خصائص القانون الإداري</a:t>
            </a:r>
          </a:p>
          <a:p>
            <a:pPr>
              <a:buNone/>
            </a:pPr>
            <a:r>
              <a:rPr lang="ar-IQ" sz="4000" b="1" dirty="0" smtClean="0"/>
              <a:t>5- مصادر القانون الإداري</a:t>
            </a:r>
          </a:p>
          <a:p>
            <a:pPr>
              <a:buNone/>
            </a:pPr>
            <a:r>
              <a:rPr lang="ar-IQ" sz="4000" b="1" dirty="0" smtClean="0"/>
              <a:t>6- علاقة القانون الإداري ببعض القوانين الأخرى</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8928992" cy="5262979"/>
          </a:xfrm>
          <a:prstGeom prst="rect">
            <a:avLst/>
          </a:prstGeom>
        </p:spPr>
        <p:txBody>
          <a:bodyPr wrap="square">
            <a:spAutoFit/>
          </a:bodyPr>
          <a:lstStyle/>
          <a:p>
            <a:r>
              <a:rPr lang="ar-IQ" sz="2800" b="1" dirty="0" smtClean="0"/>
              <a:t>ثالثاً</a:t>
            </a:r>
            <a:r>
              <a:rPr lang="ar-IQ" sz="2800" b="1" dirty="0"/>
              <a:t>: القانون الإداري قانون غير مقنن تقنيناً كاملا </a:t>
            </a:r>
            <a:r>
              <a:rPr lang="ar-IQ" sz="2800" dirty="0"/>
              <a:t>:</a:t>
            </a:r>
          </a:p>
          <a:p>
            <a:r>
              <a:rPr lang="ar-IQ" sz="2800" dirty="0"/>
              <a:t>يقصد بالتقنين جمع القواعد والأحكام القانونية في متن واحد، كما هو </a:t>
            </a:r>
            <a:r>
              <a:rPr lang="ar-IQ" sz="2800" dirty="0" smtClean="0"/>
              <a:t>الحال بالنسبة </a:t>
            </a:r>
            <a:r>
              <a:rPr lang="ar-IQ" sz="2800" dirty="0"/>
              <a:t>للقانون المدني والجنائي – ويلاحظ عدم إمكان تجميع قواعد </a:t>
            </a:r>
            <a:r>
              <a:rPr lang="ar-IQ" sz="2800" dirty="0" smtClean="0"/>
              <a:t>وأحكام القانون </a:t>
            </a:r>
            <a:r>
              <a:rPr lang="ar-IQ" sz="2800" dirty="0"/>
              <a:t>الإداري في متن واحد، وذلك لأسباب كثيرة منها، أن القانون الإداري </a:t>
            </a:r>
            <a:r>
              <a:rPr lang="ar-IQ" sz="2800" dirty="0" smtClean="0"/>
              <a:t>قانون حديث </a:t>
            </a:r>
            <a:r>
              <a:rPr lang="ar-IQ" sz="2800" dirty="0"/>
              <a:t>النشأة و قد نشأ ببطء </a:t>
            </a:r>
            <a:r>
              <a:rPr lang="ar-IQ" sz="2800" dirty="0" smtClean="0"/>
              <a:t>وتدريجياً</a:t>
            </a:r>
            <a:r>
              <a:rPr lang="ar-IQ" sz="2800" dirty="0"/>
              <a:t>، وأنه قانون متطور دائماً بتطور </a:t>
            </a:r>
            <a:r>
              <a:rPr lang="ar-IQ" sz="2800" dirty="0" smtClean="0"/>
              <a:t>الظروف الإجماعية </a:t>
            </a:r>
            <a:r>
              <a:rPr lang="ar-IQ" sz="2800" dirty="0"/>
              <a:t>والاقتصادية في الدولة ، كما أنه ليس من اليسر صياغة قواعد </a:t>
            </a:r>
            <a:r>
              <a:rPr lang="ar-IQ" sz="2800" dirty="0" smtClean="0"/>
              <a:t>القانون الإداري </a:t>
            </a:r>
            <a:r>
              <a:rPr lang="ar-IQ" sz="2800" dirty="0"/>
              <a:t>في شكل مواد شاملة وثابتة مما يؤدي إلي جمود القانون ويعوق </a:t>
            </a:r>
            <a:r>
              <a:rPr lang="ar-IQ" sz="2800" dirty="0" smtClean="0"/>
              <a:t>تطوره. فالثبات </a:t>
            </a:r>
            <a:r>
              <a:rPr lang="ar-IQ" sz="2800" dirty="0"/>
              <a:t>لا يتلائم مع موضوعات القانون الإداري التي تتسم عادة </a:t>
            </a:r>
            <a:r>
              <a:rPr lang="ar-IQ" sz="2800" dirty="0" smtClean="0"/>
              <a:t>بالديمومة والإستمرارية. </a:t>
            </a:r>
            <a:r>
              <a:rPr lang="ar-IQ" sz="2800" dirty="0"/>
              <a:t>ولكن كل ذلك لا يمنع من التقنين الجزئي لبعض </a:t>
            </a:r>
            <a:r>
              <a:rPr lang="ar-IQ" sz="2800" dirty="0" smtClean="0"/>
              <a:t>قواعدهوأحكامه</a:t>
            </a:r>
            <a:r>
              <a:rPr lang="ar-IQ" sz="2800" dirty="0"/>
              <a:t>. </a:t>
            </a:r>
            <a:r>
              <a:rPr lang="ar-IQ" sz="2800" b="1" dirty="0">
                <a:solidFill>
                  <a:srgbClr val="FF0000"/>
                </a:solidFill>
              </a:rPr>
              <a:t>وكمثال على ذلك ( قانون المحافظات  قانون الخدمة المدنية – </a:t>
            </a:r>
            <a:r>
              <a:rPr lang="ar-IQ" sz="2800" b="1" dirty="0" smtClean="0">
                <a:solidFill>
                  <a:srgbClr val="FF0000"/>
                </a:solidFill>
              </a:rPr>
              <a:t>قانون </a:t>
            </a:r>
            <a:r>
              <a:rPr lang="ar-IQ" sz="2800" b="1" dirty="0">
                <a:solidFill>
                  <a:srgbClr val="FF0000"/>
                </a:solidFill>
              </a:rPr>
              <a:t>إنضباط موظفي الدولة والقطاع العام – قانون الإستملاك – قانون الض ا رئب </a:t>
            </a:r>
            <a:r>
              <a:rPr lang="ar-IQ" sz="2800" b="1" dirty="0" smtClean="0">
                <a:solidFill>
                  <a:srgbClr val="FF0000"/>
                </a:solidFill>
              </a:rPr>
              <a:t>– قانون </a:t>
            </a:r>
            <a:r>
              <a:rPr lang="ar-IQ" sz="2800" b="1" dirty="0">
                <a:solidFill>
                  <a:srgbClr val="FF0000"/>
                </a:solidFill>
              </a:rPr>
              <a:t>الخدمة الجامعية – قانون المرور.. الخ ).</a:t>
            </a:r>
          </a:p>
        </p:txBody>
      </p:sp>
    </p:spTree>
    <p:extLst>
      <p:ext uri="{BB962C8B-B14F-4D97-AF65-F5344CB8AC3E}">
        <p14:creationId xmlns:p14="http://schemas.microsoft.com/office/powerpoint/2010/main" val="1976973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5846"/>
            <a:ext cx="9036496" cy="5262979"/>
          </a:xfrm>
          <a:prstGeom prst="rect">
            <a:avLst/>
          </a:prstGeom>
        </p:spPr>
        <p:txBody>
          <a:bodyPr wrap="square">
            <a:spAutoFit/>
          </a:bodyPr>
          <a:lstStyle/>
          <a:p>
            <a:r>
              <a:rPr lang="ar-IQ" sz="2800" b="1" dirty="0" smtClean="0"/>
              <a:t>ربعاً</a:t>
            </a:r>
            <a:r>
              <a:rPr lang="ar-IQ" sz="2800" b="1" dirty="0"/>
              <a:t>: القانون الإداري قانون مرن وقابل للتطور:</a:t>
            </a:r>
          </a:p>
          <a:p>
            <a:pPr algn="just"/>
            <a:r>
              <a:rPr lang="ar-IQ" sz="2800" dirty="0"/>
              <a:t>تمتاز قواعد القانون الإداري بالمرونة والقابلية للتطور، </a:t>
            </a:r>
            <a:r>
              <a:rPr lang="ar-IQ" sz="2800" dirty="0" smtClean="0"/>
              <a:t>نظرًا </a:t>
            </a:r>
            <a:r>
              <a:rPr lang="ar-IQ" sz="2800" dirty="0"/>
              <a:t>لأنها لم تقنن</a:t>
            </a:r>
          </a:p>
          <a:p>
            <a:pPr algn="just"/>
            <a:r>
              <a:rPr lang="ar-IQ" sz="2800" dirty="0"/>
              <a:t>في نصوص تشريعية محددة، وإنما جاءت وليدة الظروف الواقعية، ولا شك أن </a:t>
            </a:r>
            <a:r>
              <a:rPr lang="ar-IQ" sz="2800" dirty="0" smtClean="0"/>
              <a:t>هذه المرونة </a:t>
            </a:r>
            <a:r>
              <a:rPr lang="ar-IQ" sz="2800" dirty="0"/>
              <a:t>التي يتمتع بها القانون الإداري تساعد على تطوره المستمر. </a:t>
            </a:r>
            <a:r>
              <a:rPr lang="ar-IQ" sz="2800" dirty="0" smtClean="0"/>
              <a:t>فالقانون الإداري </a:t>
            </a:r>
            <a:r>
              <a:rPr lang="ar-IQ" sz="2800" dirty="0"/>
              <a:t>شديد الحساسية لما يجري في الدولة من </a:t>
            </a:r>
            <a:r>
              <a:rPr lang="ar-IQ" sz="2800" dirty="0" smtClean="0"/>
              <a:t>تطورات </a:t>
            </a:r>
            <a:r>
              <a:rPr lang="ar-IQ" sz="2800" dirty="0"/>
              <a:t>متجاوباً مع </a:t>
            </a:r>
            <a:r>
              <a:rPr lang="ar-IQ" sz="2800" dirty="0" smtClean="0"/>
              <a:t>الظروف المتغيرة </a:t>
            </a:r>
            <a:r>
              <a:rPr lang="ar-IQ" sz="2800" dirty="0"/>
              <a:t>حتى لا تعوق النشاط الإداري.بالرغم من ميزة مرونة القانون الإداري </a:t>
            </a:r>
            <a:r>
              <a:rPr lang="ar-IQ" sz="2800" dirty="0" smtClean="0"/>
              <a:t>إلا أن </a:t>
            </a:r>
            <a:r>
              <a:rPr lang="ar-IQ" sz="2800" dirty="0"/>
              <a:t>هذه المرونة والقابلية </a:t>
            </a:r>
            <a:r>
              <a:rPr lang="ar-IQ" sz="2800" dirty="0" smtClean="0"/>
              <a:t>للتطور </a:t>
            </a:r>
            <a:r>
              <a:rPr lang="ar-IQ" sz="2800" dirty="0"/>
              <a:t>السريع قد تؤثر في ثقة الناس وٕ </a:t>
            </a:r>
            <a:r>
              <a:rPr lang="ar-IQ" sz="2800" dirty="0" smtClean="0"/>
              <a:t>احترامهم للقانون الإداري </a:t>
            </a:r>
            <a:r>
              <a:rPr lang="ar-IQ" sz="2800" dirty="0"/>
              <a:t>لأن من خصائص القانون </a:t>
            </a:r>
            <a:r>
              <a:rPr lang="ar-IQ" sz="2800" dirty="0" smtClean="0"/>
              <a:t>الثبات والاستقرار والعمومية  حتى </a:t>
            </a:r>
            <a:r>
              <a:rPr lang="ar-IQ" sz="2800" dirty="0"/>
              <a:t>يحقق </a:t>
            </a:r>
            <a:r>
              <a:rPr lang="ar-IQ" sz="2800" dirty="0" smtClean="0"/>
              <a:t>العدل والمساواة </a:t>
            </a:r>
            <a:r>
              <a:rPr lang="ar-IQ" sz="2800" dirty="0"/>
              <a:t>بين الناس. لذا فإن المرونة التي يتصف بها هذا القانون تتيح له </a:t>
            </a:r>
            <a:r>
              <a:rPr lang="ar-IQ" sz="2800" dirty="0" smtClean="0"/>
              <a:t>إمكانية التفاعل </a:t>
            </a:r>
            <a:r>
              <a:rPr lang="ar-IQ" sz="2800" dirty="0"/>
              <a:t>بصورة سريعة مع متطلبات المجتمع، خلافاً لقواعد القانون الخاص </a:t>
            </a:r>
            <a:r>
              <a:rPr lang="ar-IQ" sz="2800" dirty="0" smtClean="0"/>
              <a:t>التي تتميز </a:t>
            </a:r>
            <a:r>
              <a:rPr lang="ar-IQ" sz="2800" dirty="0"/>
              <a:t>عادة بالثبات </a:t>
            </a:r>
            <a:r>
              <a:rPr lang="ar-IQ" sz="2800" dirty="0" smtClean="0"/>
              <a:t>والإستقرار </a:t>
            </a:r>
            <a:r>
              <a:rPr lang="ar-IQ" sz="2800" dirty="0"/>
              <a:t>بشكل يصبح من غير السهل خضوعها </a:t>
            </a:r>
            <a:r>
              <a:rPr lang="ar-IQ" sz="2800" dirty="0" smtClean="0"/>
              <a:t>لأية تعديلات تذكر.</a:t>
            </a:r>
            <a:endParaRPr lang="ar-IQ" sz="2800" dirty="0"/>
          </a:p>
        </p:txBody>
      </p:sp>
    </p:spTree>
    <p:extLst>
      <p:ext uri="{BB962C8B-B14F-4D97-AF65-F5344CB8AC3E}">
        <p14:creationId xmlns:p14="http://schemas.microsoft.com/office/powerpoint/2010/main" val="9567061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496944" cy="6186309"/>
          </a:xfrm>
          <a:prstGeom prst="rect">
            <a:avLst/>
          </a:prstGeom>
        </p:spPr>
        <p:txBody>
          <a:bodyPr wrap="square">
            <a:spAutoFit/>
          </a:bodyPr>
          <a:lstStyle/>
          <a:p>
            <a:pPr algn="ctr">
              <a:buNone/>
            </a:pPr>
            <a:r>
              <a:rPr lang="ar-EG" sz="3600" b="1" dirty="0" smtClean="0">
                <a:solidFill>
                  <a:srgbClr val="FF0000"/>
                </a:solidFill>
              </a:rPr>
              <a:t>نطاق تطبيق القانون الاداري </a:t>
            </a:r>
          </a:p>
          <a:p>
            <a:pPr marL="285750" indent="-285750">
              <a:buFont typeface="Arial" pitchFamily="34" charset="0"/>
              <a:buChar char="•"/>
            </a:pPr>
            <a:r>
              <a:rPr lang="ar-EG" sz="3600" b="1" dirty="0" smtClean="0">
                <a:solidFill>
                  <a:srgbClr val="7030A0"/>
                </a:solidFill>
              </a:rPr>
              <a:t>هناك عدة معاير لتطبيق قواعد القانون الاداري </a:t>
            </a:r>
          </a:p>
          <a:p>
            <a:pPr marL="285750" indent="-285750">
              <a:buFont typeface="Arial" pitchFamily="34" charset="0"/>
              <a:buChar char="•"/>
            </a:pPr>
            <a:r>
              <a:rPr lang="ar-EG" sz="3600" b="1" dirty="0" smtClean="0">
                <a:solidFill>
                  <a:srgbClr val="00B0F0"/>
                </a:solidFill>
              </a:rPr>
              <a:t>معيار مركب </a:t>
            </a:r>
            <a:r>
              <a:rPr lang="ar-EG" sz="3600" b="1" dirty="0" smtClean="0">
                <a:solidFill>
                  <a:srgbClr val="FF0000"/>
                </a:solidFill>
              </a:rPr>
              <a:t>يتكون من عنصرين احدهما المرفق العام والاخر السلطة العامة. كأساس لسريان احكام القانون الاداري.</a:t>
            </a:r>
          </a:p>
          <a:p>
            <a:pPr marL="285750" indent="-285750">
              <a:buFont typeface="Arial" pitchFamily="34" charset="0"/>
              <a:buChar char="•"/>
            </a:pPr>
            <a:r>
              <a:rPr lang="ar-EG" sz="3600" b="1" dirty="0" smtClean="0">
                <a:solidFill>
                  <a:srgbClr val="00B0F0"/>
                </a:solidFill>
              </a:rPr>
              <a:t>ولذلك يشترط لتطبيق قواعد القانون الاداري :</a:t>
            </a:r>
          </a:p>
          <a:p>
            <a:pPr marL="285750" indent="-285750">
              <a:buFont typeface="Arial" pitchFamily="34" charset="0"/>
              <a:buChar char="•"/>
            </a:pPr>
            <a:r>
              <a:rPr lang="ar-EG" sz="3600" b="1" dirty="0" smtClean="0">
                <a:solidFill>
                  <a:srgbClr val="002060"/>
                </a:solidFill>
              </a:rPr>
              <a:t>1- ان يكون النشاط مرتبط بأحد المرافق العامة. </a:t>
            </a:r>
          </a:p>
          <a:p>
            <a:pPr marL="285750" indent="-285750">
              <a:buFont typeface="Arial" pitchFamily="34" charset="0"/>
              <a:buChar char="•"/>
            </a:pPr>
            <a:r>
              <a:rPr lang="ar-EG" sz="3600" b="1" dirty="0" smtClean="0">
                <a:solidFill>
                  <a:srgbClr val="002060"/>
                </a:solidFill>
              </a:rPr>
              <a:t>2- وتكون الادارة قد استخدمت وسائل وامتيازات الادارة العامة.</a:t>
            </a:r>
            <a:endParaRPr lang="ar-IQ" sz="3600" b="1" dirty="0">
              <a:solidFill>
                <a:srgbClr val="002060"/>
              </a:solidFill>
            </a:endParaRPr>
          </a:p>
          <a:p>
            <a:pPr>
              <a:buNone/>
            </a:pPr>
            <a:endParaRPr lang="ar-IQ" sz="3600" dirty="0">
              <a:solidFill>
                <a:srgbClr val="008000"/>
              </a:solidFill>
            </a:endParaRPr>
          </a:p>
          <a:p>
            <a:pPr>
              <a:buNone/>
            </a:pPr>
            <a:endParaRPr lang="ar-IQ" sz="3600" dirty="0">
              <a:solidFill>
                <a:srgbClr val="008000"/>
              </a:solidFill>
            </a:endParaRPr>
          </a:p>
        </p:txBody>
      </p:sp>
    </p:spTree>
    <p:extLst>
      <p:ext uri="{BB962C8B-B14F-4D97-AF65-F5344CB8AC3E}">
        <p14:creationId xmlns:p14="http://schemas.microsoft.com/office/powerpoint/2010/main" val="23267861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pPr algn="ctr"/>
            <a:r>
              <a:rPr lang="ar-IQ" b="1" dirty="0" smtClean="0">
                <a:solidFill>
                  <a:srgbClr val="002060"/>
                </a:solidFill>
                <a:cs typeface="Ali-A-Jiddah" pitchFamily="2" charset="-78"/>
              </a:rPr>
              <a:t>5- مصادر القانون الإداري</a:t>
            </a:r>
            <a:endParaRPr lang="ar-IQ"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IQ" sz="5400" b="1" dirty="0" smtClean="0"/>
              <a:t>1- القضاء</a:t>
            </a:r>
            <a:endParaRPr lang="en-US" sz="5400" b="1" dirty="0"/>
          </a:p>
          <a:p>
            <a:pPr>
              <a:buNone/>
            </a:pPr>
            <a:r>
              <a:rPr lang="ar-IQ" sz="5400" b="1" dirty="0" smtClean="0"/>
              <a:t>2- التشريع</a:t>
            </a:r>
            <a:endParaRPr lang="en-US" sz="5400" b="1" dirty="0" smtClean="0"/>
          </a:p>
          <a:p>
            <a:pPr>
              <a:buNone/>
            </a:pPr>
            <a:r>
              <a:rPr lang="ar-IQ" sz="5400" b="1" dirty="0" smtClean="0"/>
              <a:t>3- العرف</a:t>
            </a:r>
            <a:endParaRPr lang="en-US" sz="5400" b="1" dirty="0" smtClean="0"/>
          </a:p>
          <a:p>
            <a:pPr>
              <a:buNone/>
            </a:pPr>
            <a:r>
              <a:rPr lang="ar-IQ" sz="5400" b="1" dirty="0"/>
              <a:t>4</a:t>
            </a:r>
            <a:r>
              <a:rPr lang="ar-IQ" sz="5400" b="1" dirty="0" smtClean="0"/>
              <a:t>- الفقه</a:t>
            </a:r>
            <a:endParaRPr lang="en-US" sz="5400"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628" y="404664"/>
            <a:ext cx="8640960" cy="2862322"/>
          </a:xfrm>
          <a:prstGeom prst="rect">
            <a:avLst/>
          </a:prstGeom>
        </p:spPr>
        <p:txBody>
          <a:bodyPr wrap="square">
            <a:spAutoFit/>
          </a:bodyPr>
          <a:lstStyle/>
          <a:p>
            <a:pPr algn="ctr">
              <a:buNone/>
            </a:pPr>
            <a:r>
              <a:rPr lang="ar-EG" sz="4000" b="1" dirty="0" smtClean="0">
                <a:solidFill>
                  <a:srgbClr val="FF0000"/>
                </a:solidFill>
              </a:rPr>
              <a:t>مصادر القانون الاداري </a:t>
            </a:r>
          </a:p>
          <a:p>
            <a:pPr>
              <a:buNone/>
            </a:pPr>
            <a:r>
              <a:rPr lang="ar-EG" sz="2800" b="1" dirty="0" smtClean="0">
                <a:solidFill>
                  <a:srgbClr val="FF0000"/>
                </a:solidFill>
              </a:rPr>
              <a:t>تنقسم مصادر القانون الاداري الى </a:t>
            </a:r>
          </a:p>
          <a:p>
            <a:pPr>
              <a:buNone/>
            </a:pPr>
            <a:r>
              <a:rPr lang="ar-EG" sz="2800" b="1" dirty="0" smtClean="0"/>
              <a:t>مصادر اصلية تتمثل في :</a:t>
            </a:r>
          </a:p>
          <a:p>
            <a:pPr>
              <a:buNone/>
            </a:pPr>
            <a:r>
              <a:rPr lang="ar-EG" sz="2800" b="1" dirty="0"/>
              <a:t> </a:t>
            </a:r>
            <a:r>
              <a:rPr lang="ar-EG" sz="2800" b="1" dirty="0" smtClean="0"/>
              <a:t>                       (القرآن – السنة – الاجماع – القياس)</a:t>
            </a:r>
          </a:p>
          <a:p>
            <a:pPr>
              <a:buNone/>
            </a:pPr>
            <a:r>
              <a:rPr lang="ar-EG" sz="2800" b="1" dirty="0" smtClean="0"/>
              <a:t>مصادر فرعية تتمثل في:</a:t>
            </a:r>
          </a:p>
          <a:p>
            <a:pPr>
              <a:buNone/>
            </a:pPr>
            <a:r>
              <a:rPr lang="ar-EG" sz="2800" b="1" dirty="0"/>
              <a:t> </a:t>
            </a:r>
            <a:r>
              <a:rPr lang="ar-EG" sz="2800" b="1" dirty="0" smtClean="0"/>
              <a:t>     ( التشريع – العرف الاداري – القضاء الاداري – الفقه الاداري) </a:t>
            </a:r>
          </a:p>
        </p:txBody>
      </p:sp>
    </p:spTree>
    <p:extLst>
      <p:ext uri="{BB962C8B-B14F-4D97-AF65-F5344CB8AC3E}">
        <p14:creationId xmlns:p14="http://schemas.microsoft.com/office/powerpoint/2010/main" val="3443414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568952" cy="4154984"/>
          </a:xfrm>
          <a:prstGeom prst="rect">
            <a:avLst/>
          </a:prstGeom>
        </p:spPr>
        <p:txBody>
          <a:bodyPr wrap="square">
            <a:spAutoFit/>
          </a:bodyPr>
          <a:lstStyle/>
          <a:p>
            <a:pPr algn="ctr">
              <a:buNone/>
            </a:pPr>
            <a:r>
              <a:rPr lang="ar-EG" sz="4000" b="1" dirty="0" smtClean="0">
                <a:solidFill>
                  <a:srgbClr val="FF0000"/>
                </a:solidFill>
              </a:rPr>
              <a:t>مصادر القانون الاداري</a:t>
            </a:r>
          </a:p>
          <a:p>
            <a:pPr>
              <a:buNone/>
            </a:pPr>
            <a:r>
              <a:rPr lang="ar-EG" sz="3200" b="1" dirty="0" smtClean="0">
                <a:solidFill>
                  <a:srgbClr val="FF0000"/>
                </a:solidFill>
              </a:rPr>
              <a:t>المصادر </a:t>
            </a:r>
            <a:r>
              <a:rPr lang="ar-EG" sz="3200" b="1" dirty="0">
                <a:solidFill>
                  <a:srgbClr val="FF0000"/>
                </a:solidFill>
              </a:rPr>
              <a:t>الفرعية تنقسم الى قسمين هما : </a:t>
            </a:r>
            <a:r>
              <a:rPr lang="ar-EG" sz="3200" b="1" dirty="0" smtClean="0"/>
              <a:t>(</a:t>
            </a:r>
            <a:r>
              <a:rPr lang="ar-EG" sz="3200" b="1" dirty="0"/>
              <a:t>رسمية وتفسيرية)</a:t>
            </a:r>
          </a:p>
          <a:p>
            <a:pPr>
              <a:buNone/>
            </a:pPr>
            <a:r>
              <a:rPr lang="ar-EG" sz="3200" b="1" u="sng" dirty="0">
                <a:solidFill>
                  <a:srgbClr val="0033CC"/>
                </a:solidFill>
              </a:rPr>
              <a:t>المصادر الرسمية للقانون الاداري تتمثل في :</a:t>
            </a:r>
          </a:p>
          <a:p>
            <a:pPr>
              <a:buNone/>
            </a:pPr>
            <a:r>
              <a:rPr lang="ar-EG" sz="3200" b="1" dirty="0"/>
              <a:t>1- التشريع او النظام .</a:t>
            </a:r>
          </a:p>
          <a:p>
            <a:pPr>
              <a:buNone/>
            </a:pPr>
            <a:r>
              <a:rPr lang="ar-EG" sz="3200" b="1" dirty="0"/>
              <a:t>2- العرف الاداري. </a:t>
            </a:r>
          </a:p>
          <a:p>
            <a:pPr>
              <a:buNone/>
            </a:pPr>
            <a:r>
              <a:rPr lang="ar-EG" sz="3200" b="1" u="sng" dirty="0">
                <a:solidFill>
                  <a:srgbClr val="0033CC"/>
                </a:solidFill>
              </a:rPr>
              <a:t>المصادر التفسيرية للقانون الاداري تتمثل في :</a:t>
            </a:r>
          </a:p>
          <a:p>
            <a:pPr>
              <a:buNone/>
            </a:pPr>
            <a:r>
              <a:rPr lang="ar-EG" sz="3200" b="1" dirty="0"/>
              <a:t>1- القضاء الاداري .</a:t>
            </a:r>
          </a:p>
          <a:p>
            <a:pPr>
              <a:buNone/>
            </a:pPr>
            <a:r>
              <a:rPr lang="ar-EG" sz="3200" b="1" dirty="0"/>
              <a:t>2- الفقة الاداري. </a:t>
            </a:r>
            <a:endParaRPr lang="ar-IQ" sz="3200" b="1" dirty="0"/>
          </a:p>
        </p:txBody>
      </p:sp>
    </p:spTree>
    <p:extLst>
      <p:ext uri="{BB962C8B-B14F-4D97-AF65-F5344CB8AC3E}">
        <p14:creationId xmlns:p14="http://schemas.microsoft.com/office/powerpoint/2010/main" val="29774090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860" y="836712"/>
            <a:ext cx="8424936" cy="3539430"/>
          </a:xfrm>
          <a:prstGeom prst="rect">
            <a:avLst/>
          </a:prstGeom>
        </p:spPr>
        <p:txBody>
          <a:bodyPr wrap="square">
            <a:spAutoFit/>
          </a:bodyPr>
          <a:lstStyle/>
          <a:p>
            <a:pPr algn="ctr">
              <a:buNone/>
            </a:pPr>
            <a:r>
              <a:rPr lang="ar-EG" sz="3200" b="1" dirty="0" smtClean="0">
                <a:solidFill>
                  <a:srgbClr val="FF0000"/>
                </a:solidFill>
              </a:rPr>
              <a:t>أولا: التشريع أو النظام</a:t>
            </a:r>
          </a:p>
          <a:p>
            <a:pPr algn="ctr">
              <a:buNone/>
            </a:pPr>
            <a:endParaRPr lang="ar-EG" sz="3200" b="1" dirty="0" smtClean="0">
              <a:solidFill>
                <a:srgbClr val="FF0000"/>
              </a:solidFill>
            </a:endParaRPr>
          </a:p>
          <a:p>
            <a:pPr>
              <a:buNone/>
            </a:pPr>
            <a:r>
              <a:rPr lang="ar-EG" sz="3200" b="1" dirty="0" smtClean="0">
                <a:solidFill>
                  <a:srgbClr val="FF0000"/>
                </a:solidFill>
              </a:rPr>
              <a:t>التشريع من المصادر الرسمية فيشتمل على </a:t>
            </a:r>
          </a:p>
          <a:p>
            <a:pPr>
              <a:buNone/>
            </a:pPr>
            <a:r>
              <a:rPr lang="ar-EG" sz="3200" b="1" dirty="0" smtClean="0">
                <a:solidFill>
                  <a:srgbClr val="660033"/>
                </a:solidFill>
              </a:rPr>
              <a:t>1- النظام الاساسي للحكم (التشريع الدستوري والانظمة المكملة له).</a:t>
            </a:r>
          </a:p>
          <a:p>
            <a:pPr>
              <a:buNone/>
            </a:pPr>
            <a:r>
              <a:rPr lang="ar-EG" sz="3200" b="1" dirty="0" smtClean="0">
                <a:solidFill>
                  <a:srgbClr val="660033"/>
                </a:solidFill>
              </a:rPr>
              <a:t>2- التشريع العادي (القانون).</a:t>
            </a:r>
          </a:p>
          <a:p>
            <a:pPr>
              <a:buNone/>
            </a:pPr>
            <a:r>
              <a:rPr lang="ar-EG" sz="3200" b="1" dirty="0" smtClean="0">
                <a:solidFill>
                  <a:srgbClr val="660033"/>
                </a:solidFill>
              </a:rPr>
              <a:t>3- التشريع الفرعي (اللوائح).</a:t>
            </a:r>
            <a:endParaRPr lang="ar-IQ" sz="2400" b="1" dirty="0">
              <a:solidFill>
                <a:srgbClr val="660033"/>
              </a:solidFill>
            </a:endParaRPr>
          </a:p>
        </p:txBody>
      </p:sp>
    </p:spTree>
    <p:extLst>
      <p:ext uri="{BB962C8B-B14F-4D97-AF65-F5344CB8AC3E}">
        <p14:creationId xmlns:p14="http://schemas.microsoft.com/office/powerpoint/2010/main" val="1277190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8680" y="764704"/>
            <a:ext cx="8568952" cy="3970318"/>
          </a:xfrm>
          <a:prstGeom prst="rect">
            <a:avLst/>
          </a:prstGeom>
        </p:spPr>
        <p:txBody>
          <a:bodyPr wrap="square">
            <a:spAutoFit/>
          </a:bodyPr>
          <a:lstStyle/>
          <a:p>
            <a:pPr algn="ctr">
              <a:buNone/>
            </a:pPr>
            <a:r>
              <a:rPr lang="ar-EG" sz="3600" b="1" dirty="0" smtClean="0">
                <a:solidFill>
                  <a:srgbClr val="FF0000"/>
                </a:solidFill>
              </a:rPr>
              <a:t>1- النظام الاساسي للحكم </a:t>
            </a:r>
          </a:p>
          <a:p>
            <a:pPr>
              <a:buNone/>
            </a:pPr>
            <a:r>
              <a:rPr lang="ar-EG" sz="3600" b="1" dirty="0" smtClean="0">
                <a:solidFill>
                  <a:srgbClr val="FFC000"/>
                </a:solidFill>
              </a:rPr>
              <a:t>تعتبر مصدر اساسي لاحكام القانون الاداري منها على سبيل المثال وليس الحصر </a:t>
            </a:r>
          </a:p>
          <a:p>
            <a:pPr marL="285750" indent="-285750">
              <a:buFont typeface="Arial" pitchFamily="34" charset="0"/>
              <a:buChar char="•"/>
            </a:pPr>
            <a:r>
              <a:rPr lang="ar-EG" sz="3600" b="1" dirty="0" smtClean="0">
                <a:solidFill>
                  <a:srgbClr val="002060"/>
                </a:solidFill>
              </a:rPr>
              <a:t>الملكية الخاصة وعدم جواز نزعها الا بقانون .</a:t>
            </a:r>
          </a:p>
          <a:p>
            <a:pPr marL="285750" indent="-285750">
              <a:buFont typeface="Arial" pitchFamily="34" charset="0"/>
              <a:buChar char="•"/>
            </a:pPr>
            <a:r>
              <a:rPr lang="ar-EG" sz="3600" b="1" dirty="0" smtClean="0">
                <a:solidFill>
                  <a:srgbClr val="002060"/>
                </a:solidFill>
              </a:rPr>
              <a:t>قانون  التأمين الاجتماعي للمواطنين.</a:t>
            </a:r>
          </a:p>
          <a:p>
            <a:pPr marL="285750" indent="-285750">
              <a:buFont typeface="Arial" pitchFamily="34" charset="0"/>
              <a:buChar char="•"/>
            </a:pPr>
            <a:r>
              <a:rPr lang="ar-EG" sz="3600" b="1" dirty="0" smtClean="0">
                <a:solidFill>
                  <a:srgbClr val="002060"/>
                </a:solidFill>
              </a:rPr>
              <a:t>حظر المصادرة العامة للاموال إلا بحكم قضائي.</a:t>
            </a:r>
          </a:p>
          <a:p>
            <a:pPr marL="285750" indent="-285750">
              <a:buFont typeface="Arial" pitchFamily="34" charset="0"/>
              <a:buChar char="•"/>
            </a:pPr>
            <a:r>
              <a:rPr lang="ar-EG" sz="3600" b="1" dirty="0" smtClean="0">
                <a:solidFill>
                  <a:srgbClr val="002060"/>
                </a:solidFill>
              </a:rPr>
              <a:t>عدم فرض الضرائب أو النصوص إلا بموجب قانون .</a:t>
            </a:r>
            <a:endParaRPr lang="ar-IQ" sz="2800" b="1" dirty="0">
              <a:solidFill>
                <a:srgbClr val="002060"/>
              </a:solidFill>
            </a:endParaRPr>
          </a:p>
        </p:txBody>
      </p:sp>
    </p:spTree>
    <p:extLst>
      <p:ext uri="{BB962C8B-B14F-4D97-AF65-F5344CB8AC3E}">
        <p14:creationId xmlns:p14="http://schemas.microsoft.com/office/powerpoint/2010/main" val="8623999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960" y="188640"/>
            <a:ext cx="8784535" cy="5139869"/>
          </a:xfrm>
          <a:prstGeom prst="rect">
            <a:avLst/>
          </a:prstGeom>
        </p:spPr>
        <p:txBody>
          <a:bodyPr wrap="square">
            <a:spAutoFit/>
          </a:bodyPr>
          <a:lstStyle/>
          <a:p>
            <a:pPr algn="ctr">
              <a:buNone/>
            </a:pPr>
            <a:r>
              <a:rPr lang="ar-EG" sz="4000" b="1" dirty="0" smtClean="0">
                <a:solidFill>
                  <a:srgbClr val="FF0000"/>
                </a:solidFill>
              </a:rPr>
              <a:t>2- التشريع العادي ( القانون) </a:t>
            </a:r>
          </a:p>
          <a:p>
            <a:pPr>
              <a:buNone/>
            </a:pPr>
            <a:r>
              <a:rPr lang="ar-EG" sz="2800" b="1" dirty="0" smtClean="0">
                <a:solidFill>
                  <a:srgbClr val="FF0000"/>
                </a:solidFill>
              </a:rPr>
              <a:t>التشريع هو مجموعة القواعد القانونية الصادرة عن السلطة المختصة وهي السلطة التش</a:t>
            </a:r>
            <a:r>
              <a:rPr lang="ar-IQ" sz="2800" b="1" dirty="0" smtClean="0">
                <a:solidFill>
                  <a:srgbClr val="FF0000"/>
                </a:solidFill>
              </a:rPr>
              <a:t>ر</a:t>
            </a:r>
            <a:r>
              <a:rPr lang="ar-EG" sz="2800" b="1" dirty="0" smtClean="0">
                <a:solidFill>
                  <a:srgbClr val="FF0000"/>
                </a:solidFill>
              </a:rPr>
              <a:t>يعية  وفقا للاجراءات</a:t>
            </a:r>
            <a:r>
              <a:rPr lang="ar-IQ" sz="2800" b="1" dirty="0" smtClean="0">
                <a:solidFill>
                  <a:srgbClr val="FF0000"/>
                </a:solidFill>
              </a:rPr>
              <a:t> </a:t>
            </a:r>
            <a:r>
              <a:rPr lang="ar-EG" sz="2800" b="1" dirty="0" smtClean="0">
                <a:solidFill>
                  <a:srgbClr val="FF0000"/>
                </a:solidFill>
              </a:rPr>
              <a:t>المحددة في القانون الاساسي للحكم </a:t>
            </a:r>
            <a:endParaRPr lang="ar-IQ" sz="2800" b="1" dirty="0" smtClean="0">
              <a:solidFill>
                <a:srgbClr val="FF0000"/>
              </a:solidFill>
            </a:endParaRPr>
          </a:p>
          <a:p>
            <a:r>
              <a:rPr lang="ar-SA" sz="2800" b="1" dirty="0"/>
              <a:t>    يأتي التشريع العادي أو القانون بالمرتبة الثانية بعد الدستور، من حيث التدرج التشريعي باعتباره صادراً من الهيئة التشريعية المعبرة عن الإرادة العامة وهي صاحبة الاختصاص في ذلك.</a:t>
            </a:r>
            <a:endParaRPr lang="ar-SA" sz="2800" dirty="0"/>
          </a:p>
          <a:p>
            <a:r>
              <a:rPr lang="ar-SA" sz="2800" b="1" dirty="0"/>
              <a:t>    والإدارة بوصفها السلطة التنفيذية تخضع لأحكام القوانين فإذا خالفت حكم القانون أو صدر عمل إداري استناداً إلى قانون غير دستوري وجب إلغاء ذلك العمل</a:t>
            </a:r>
            <a:r>
              <a:rPr lang="ar-SA" sz="2800" b="1" dirty="0" smtClean="0"/>
              <a:t>.</a:t>
            </a:r>
            <a:endParaRPr lang="ar-EG" sz="3200" b="1" dirty="0" smtClean="0">
              <a:solidFill>
                <a:srgbClr val="FF0000"/>
              </a:solidFill>
            </a:endParaRPr>
          </a:p>
          <a:p>
            <a:pPr>
              <a:buNone/>
            </a:pPr>
            <a:r>
              <a:rPr lang="ar-EG" sz="3200" b="1" dirty="0" smtClean="0">
                <a:solidFill>
                  <a:srgbClr val="FF0000"/>
                </a:solidFill>
              </a:rPr>
              <a:t>-</a:t>
            </a:r>
          </a:p>
          <a:p>
            <a:pPr>
              <a:buNone/>
            </a:pPr>
            <a:endParaRPr lang="ar-IQ" sz="3200" b="1" dirty="0">
              <a:solidFill>
                <a:srgbClr val="002060"/>
              </a:solidFill>
            </a:endParaRPr>
          </a:p>
        </p:txBody>
      </p:sp>
    </p:spTree>
    <p:extLst>
      <p:ext uri="{BB962C8B-B14F-4D97-AF65-F5344CB8AC3E}">
        <p14:creationId xmlns:p14="http://schemas.microsoft.com/office/powerpoint/2010/main" val="38560528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8496944" cy="4401205"/>
          </a:xfrm>
          <a:prstGeom prst="rect">
            <a:avLst/>
          </a:prstGeom>
        </p:spPr>
        <p:txBody>
          <a:bodyPr wrap="square">
            <a:spAutoFit/>
          </a:bodyPr>
          <a:lstStyle/>
          <a:p>
            <a:pPr algn="ctr">
              <a:buNone/>
            </a:pPr>
            <a:r>
              <a:rPr lang="ar-IQ" sz="3200" b="1" u="sng" dirty="0" smtClean="0">
                <a:solidFill>
                  <a:srgbClr val="FF0000"/>
                </a:solidFill>
              </a:rPr>
              <a:t>3</a:t>
            </a:r>
            <a:r>
              <a:rPr lang="ar-EG" sz="3200" b="1" u="sng" dirty="0" smtClean="0">
                <a:solidFill>
                  <a:srgbClr val="FF0000"/>
                </a:solidFill>
              </a:rPr>
              <a:t>- </a:t>
            </a:r>
            <a:r>
              <a:rPr lang="ar-EG" sz="3200" b="1" u="sng" dirty="0">
                <a:solidFill>
                  <a:srgbClr val="FF0000"/>
                </a:solidFill>
              </a:rPr>
              <a:t>التشريع </a:t>
            </a:r>
            <a:r>
              <a:rPr lang="ar-EG" sz="3200" b="1" u="sng" dirty="0" smtClean="0">
                <a:solidFill>
                  <a:srgbClr val="FF0000"/>
                </a:solidFill>
              </a:rPr>
              <a:t>الفرعي (اللوائح) </a:t>
            </a:r>
          </a:p>
          <a:p>
            <a:pPr>
              <a:buNone/>
            </a:pPr>
            <a:r>
              <a:rPr lang="ar-EG" sz="2800" b="1" dirty="0" smtClean="0">
                <a:solidFill>
                  <a:srgbClr val="FF0000"/>
                </a:solidFill>
              </a:rPr>
              <a:t>اللوائح هي :</a:t>
            </a:r>
          </a:p>
          <a:p>
            <a:pPr>
              <a:buNone/>
            </a:pPr>
            <a:r>
              <a:rPr lang="ar-EG" sz="3200" b="1" dirty="0" smtClean="0">
                <a:solidFill>
                  <a:srgbClr val="002060"/>
                </a:solidFill>
              </a:rPr>
              <a:t>القرارات الادارية التنظيمية الصادرة عن السلطة التنفيذية. </a:t>
            </a:r>
            <a:endParaRPr lang="ar-EG" sz="3200" b="1" dirty="0">
              <a:solidFill>
                <a:srgbClr val="002060"/>
              </a:solidFill>
            </a:endParaRPr>
          </a:p>
          <a:p>
            <a:pPr>
              <a:buNone/>
            </a:pPr>
            <a:r>
              <a:rPr lang="ar-EG" sz="3200" b="1" dirty="0" smtClean="0">
                <a:solidFill>
                  <a:srgbClr val="FF0000"/>
                </a:solidFill>
              </a:rPr>
              <a:t>س/ اذكر اوجه ال</a:t>
            </a:r>
            <a:r>
              <a:rPr lang="ar-IQ" sz="3200" b="1" dirty="0" smtClean="0">
                <a:solidFill>
                  <a:srgbClr val="FF0000"/>
                </a:solidFill>
              </a:rPr>
              <a:t>ش</a:t>
            </a:r>
            <a:r>
              <a:rPr lang="ar-EG" sz="3200" b="1" dirty="0" smtClean="0">
                <a:solidFill>
                  <a:srgbClr val="FF0000"/>
                </a:solidFill>
              </a:rPr>
              <a:t>به والاختلاف بين اللوائح والانظمة؟</a:t>
            </a:r>
          </a:p>
          <a:p>
            <a:pPr>
              <a:buNone/>
            </a:pPr>
            <a:r>
              <a:rPr lang="ar-EG" sz="3200" b="1" dirty="0" smtClean="0">
                <a:solidFill>
                  <a:srgbClr val="002060"/>
                </a:solidFill>
              </a:rPr>
              <a:t>تتفق </a:t>
            </a:r>
            <a:r>
              <a:rPr lang="ar-EG" sz="2800" b="1" dirty="0" smtClean="0">
                <a:solidFill>
                  <a:srgbClr val="660033"/>
                </a:solidFill>
              </a:rPr>
              <a:t>مع النظام من حيث الموضع لكونها تتضمن قواعد عامة مجردة . </a:t>
            </a:r>
          </a:p>
          <a:p>
            <a:pPr>
              <a:buNone/>
            </a:pPr>
            <a:endParaRPr lang="ar-EG" sz="2800" b="1" dirty="0" smtClean="0">
              <a:solidFill>
                <a:srgbClr val="660033"/>
              </a:solidFill>
            </a:endParaRPr>
          </a:p>
          <a:p>
            <a:pPr>
              <a:buNone/>
            </a:pPr>
            <a:r>
              <a:rPr lang="ar-EG" sz="3200" b="1" dirty="0" smtClean="0">
                <a:solidFill>
                  <a:srgbClr val="002060"/>
                </a:solidFill>
              </a:rPr>
              <a:t>وتختلف</a:t>
            </a:r>
            <a:r>
              <a:rPr lang="ar-EG" sz="3200" b="1" dirty="0" smtClean="0">
                <a:solidFill>
                  <a:srgbClr val="FF0000"/>
                </a:solidFill>
              </a:rPr>
              <a:t> </a:t>
            </a:r>
            <a:r>
              <a:rPr lang="ar-EG" sz="2800" b="1" dirty="0" smtClean="0">
                <a:solidFill>
                  <a:srgbClr val="660033"/>
                </a:solidFill>
              </a:rPr>
              <a:t>عنه من حيث الشكل لكونها صادرة عن الحكومة  وانها تشغل المرتبة التالية للنظام ولذلك لايجوز لللائحة مخالفة النظام. </a:t>
            </a:r>
            <a:endParaRPr lang="ar-EG" sz="3200" b="1" dirty="0">
              <a:solidFill>
                <a:srgbClr val="660033"/>
              </a:solidFill>
            </a:endParaRPr>
          </a:p>
          <a:p>
            <a:pPr>
              <a:buNone/>
            </a:pPr>
            <a:endParaRPr lang="ar-EG" b="1" dirty="0">
              <a:solidFill>
                <a:srgbClr val="FF0000"/>
              </a:solidFill>
            </a:endParaRPr>
          </a:p>
          <a:p>
            <a:pPr>
              <a:buNone/>
            </a:pPr>
            <a:endParaRPr lang="ar-IQ" b="1" dirty="0">
              <a:solidFill>
                <a:srgbClr val="002060"/>
              </a:solidFill>
            </a:endParaRPr>
          </a:p>
        </p:txBody>
      </p:sp>
    </p:spTree>
    <p:extLst>
      <p:ext uri="{BB962C8B-B14F-4D97-AF65-F5344CB8AC3E}">
        <p14:creationId xmlns:p14="http://schemas.microsoft.com/office/powerpoint/2010/main" val="1574242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712968" cy="4524315"/>
          </a:xfrm>
          <a:prstGeom prst="rect">
            <a:avLst/>
          </a:prstGeom>
        </p:spPr>
        <p:txBody>
          <a:bodyPr wrap="square">
            <a:spAutoFit/>
          </a:bodyPr>
          <a:lstStyle/>
          <a:p>
            <a:pPr algn="ctr"/>
            <a:r>
              <a:rPr lang="ar-IQ" sz="3200" b="1" dirty="0">
                <a:solidFill>
                  <a:srgbClr val="FF0000"/>
                </a:solidFill>
              </a:rPr>
              <a:t>ماهية القانون الإداري</a:t>
            </a:r>
          </a:p>
          <a:p>
            <a:pPr algn="just"/>
            <a:r>
              <a:rPr lang="ar-IQ" sz="3200" b="1" dirty="0"/>
              <a:t>إستقر الفقه على تقسيم القانون الى قسمين رئيسين، </a:t>
            </a:r>
            <a:r>
              <a:rPr lang="ar-IQ" sz="3200" b="1" dirty="0">
                <a:solidFill>
                  <a:srgbClr val="0033CC"/>
                </a:solidFill>
              </a:rPr>
              <a:t>هما القانون العام </a:t>
            </a:r>
            <a:r>
              <a:rPr lang="ar-IQ" sz="3200" b="1" dirty="0" smtClean="0">
                <a:solidFill>
                  <a:srgbClr val="0033CC"/>
                </a:solidFill>
              </a:rPr>
              <a:t>والقانون الخاص</a:t>
            </a:r>
            <a:r>
              <a:rPr lang="ar-IQ" sz="3200" b="1" dirty="0" smtClean="0"/>
              <a:t>.</a:t>
            </a:r>
          </a:p>
          <a:p>
            <a:pPr algn="just"/>
            <a:r>
              <a:rPr lang="ar-IQ" sz="3200" b="1" dirty="0" smtClean="0"/>
              <a:t>. </a:t>
            </a:r>
            <a:r>
              <a:rPr lang="ar-IQ" sz="3200" b="1" u="sng" dirty="0">
                <a:solidFill>
                  <a:srgbClr val="0033CC"/>
                </a:solidFill>
              </a:rPr>
              <a:t>فالقانون العام </a:t>
            </a:r>
            <a:r>
              <a:rPr lang="ar-IQ" sz="3200" b="1" dirty="0"/>
              <a:t>هو </a:t>
            </a:r>
            <a:r>
              <a:rPr lang="ar-IQ" sz="3200" b="1" dirty="0" smtClean="0"/>
              <a:t>القانون الذي </a:t>
            </a:r>
            <a:r>
              <a:rPr lang="ar-IQ" sz="3200" b="1" dirty="0">
                <a:solidFill>
                  <a:srgbClr val="00B0F0"/>
                </a:solidFill>
              </a:rPr>
              <a:t>ينظم نشاط الدولة وسلطاته العامة</a:t>
            </a:r>
            <a:r>
              <a:rPr lang="ar-IQ" sz="3200" b="1" dirty="0"/>
              <a:t>، </a:t>
            </a:r>
            <a:r>
              <a:rPr lang="ar-IQ" sz="3200" b="1" dirty="0">
                <a:solidFill>
                  <a:srgbClr val="00B0F0"/>
                </a:solidFill>
              </a:rPr>
              <a:t>ويحكم العلاقات القانونية التي </a:t>
            </a:r>
            <a:r>
              <a:rPr lang="ar-IQ" sz="3200" b="1" dirty="0" smtClean="0">
                <a:solidFill>
                  <a:srgbClr val="00B0F0"/>
                </a:solidFill>
              </a:rPr>
              <a:t>تكون الدولة </a:t>
            </a:r>
            <a:r>
              <a:rPr lang="ar-IQ" sz="3200" b="1" dirty="0">
                <a:solidFill>
                  <a:srgbClr val="00B0F0"/>
                </a:solidFill>
              </a:rPr>
              <a:t>أو إحدى هيئاتها العامة طرفاً فيها</a:t>
            </a:r>
            <a:r>
              <a:rPr lang="ar-IQ" sz="3200" b="1" dirty="0"/>
              <a:t>. وتظهر فيها الدولة بوصفها سلطة </a:t>
            </a:r>
            <a:r>
              <a:rPr lang="ar-IQ" sz="3200" b="1" dirty="0" smtClean="0"/>
              <a:t>عامة تتمتع </a:t>
            </a:r>
            <a:r>
              <a:rPr lang="ar-IQ" sz="3200" b="1" dirty="0"/>
              <a:t>بحقوق </a:t>
            </a:r>
            <a:r>
              <a:rPr lang="ar-IQ" sz="3200" b="1" dirty="0" smtClean="0"/>
              <a:t>وإمتيازات </a:t>
            </a:r>
            <a:r>
              <a:rPr lang="ar-IQ" sz="3200" b="1" dirty="0"/>
              <a:t>إستثنائية لا مقابل لها في علاقات </a:t>
            </a:r>
            <a:r>
              <a:rPr lang="ar-IQ" sz="3200" b="1" dirty="0" smtClean="0"/>
              <a:t>الأفراد </a:t>
            </a:r>
            <a:r>
              <a:rPr lang="ar-IQ" sz="3200" b="1" dirty="0"/>
              <a:t>.</a:t>
            </a:r>
            <a:r>
              <a:rPr lang="ar-IQ" sz="3200" b="1" dirty="0" smtClean="0"/>
              <a:t>والقانون </a:t>
            </a:r>
            <a:r>
              <a:rPr lang="ar-IQ" sz="3200" b="1" dirty="0"/>
              <a:t>الاداري هو فرع من فروع القانون العام، </a:t>
            </a:r>
            <a:r>
              <a:rPr lang="ar-IQ" sz="3200" b="1" dirty="0" smtClean="0"/>
              <a:t>بعكس ذلك يعتبر قانونا خاصاً.</a:t>
            </a:r>
            <a:endParaRPr lang="ar-IQ" sz="3200" b="1" dirty="0"/>
          </a:p>
        </p:txBody>
      </p:sp>
    </p:spTree>
    <p:extLst>
      <p:ext uri="{BB962C8B-B14F-4D97-AF65-F5344CB8AC3E}">
        <p14:creationId xmlns:p14="http://schemas.microsoft.com/office/powerpoint/2010/main" val="42846730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988" y="476672"/>
            <a:ext cx="8712968" cy="4154984"/>
          </a:xfrm>
          <a:prstGeom prst="rect">
            <a:avLst/>
          </a:prstGeom>
        </p:spPr>
        <p:txBody>
          <a:bodyPr wrap="square">
            <a:spAutoFit/>
          </a:bodyPr>
          <a:lstStyle/>
          <a:p>
            <a:r>
              <a:rPr lang="ar-IQ" sz="2400" b="1" u="sng" dirty="0" smtClean="0"/>
              <a:t>انواع اللوائح الادارية:</a:t>
            </a:r>
          </a:p>
          <a:p>
            <a:r>
              <a:rPr lang="ar-SA" sz="2400" b="1" u="sng" dirty="0" smtClean="0"/>
              <a:t>أ </a:t>
            </a:r>
            <a:r>
              <a:rPr lang="ar-SA" sz="2400" b="1" u="sng" dirty="0"/>
              <a:t>/ اللوائح التنفيذية:</a:t>
            </a:r>
            <a:endParaRPr lang="ar-SA" sz="2400" dirty="0"/>
          </a:p>
          <a:p>
            <a:r>
              <a:rPr lang="ar-SA" sz="2400" b="1" dirty="0"/>
              <a:t>    تصدر الوزارات بصفتها الهيئة لتنفيذية في الدوله اللوائح التنفيذية المتعلقة بتنفيذ القوانين الصادرة عن السلطه التشريعيه لتوضيح ما يكتنفها من غموض وتسهيل تطبيقها .</a:t>
            </a:r>
            <a:endParaRPr lang="ar-SA" sz="2400" dirty="0"/>
          </a:p>
          <a:p>
            <a:r>
              <a:rPr lang="ar-SA" sz="2400" b="1" dirty="0"/>
              <a:t> </a:t>
            </a:r>
            <a:endParaRPr lang="ar-SA" sz="2400" dirty="0"/>
          </a:p>
          <a:p>
            <a:r>
              <a:rPr lang="ar-SA" sz="2400" b="1" u="sng" dirty="0"/>
              <a:t>ب/ اللوائح التنظيمية.</a:t>
            </a:r>
            <a:endParaRPr lang="ar-SA" sz="2400" dirty="0"/>
          </a:p>
          <a:p>
            <a:r>
              <a:rPr lang="ar-SA" sz="2400" b="1" dirty="0"/>
              <a:t>    تمارس الاداره أيضاً اختصاص إصدار اللوائح التنظيمية التي تتعدى تنفيذ القوانين إلى تنظيم بعض الأمور التي يتطرق إليها القانون فتقترب وظيفتها من التشريع , ومن ذلك قيامها بما يتعلق بتنظيم الجهات الإدارية ونظام العمل بها وشؤونها الإدارية والمالية , وهو من صميم عملا الوزاره بصفتها المختصة بتنظيم الجهاز الإداري في الدولة .</a:t>
            </a:r>
            <a:endParaRPr lang="ar-SA" sz="2400" dirty="0"/>
          </a:p>
        </p:txBody>
      </p:sp>
    </p:spTree>
    <p:extLst>
      <p:ext uri="{BB962C8B-B14F-4D97-AF65-F5344CB8AC3E}">
        <p14:creationId xmlns:p14="http://schemas.microsoft.com/office/powerpoint/2010/main" val="11979077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799496" cy="6001643"/>
          </a:xfrm>
          <a:prstGeom prst="rect">
            <a:avLst/>
          </a:prstGeom>
        </p:spPr>
        <p:txBody>
          <a:bodyPr wrap="square">
            <a:spAutoFit/>
          </a:bodyPr>
          <a:lstStyle/>
          <a:p>
            <a:r>
              <a:rPr lang="ar-SA" sz="2400" b="1" u="sng" dirty="0"/>
              <a:t>ج/ اللوائح الضبطية أو البوليسية.</a:t>
            </a:r>
            <a:endParaRPr lang="ar-SA" sz="2400" dirty="0"/>
          </a:p>
          <a:p>
            <a:r>
              <a:rPr lang="ar-SA" sz="2400" b="1" dirty="0"/>
              <a:t>    تختص الهيئة التنفيذية بإصدار لوائح الضبط الإداري المتعلقة بالمحافظة على الأمن العام والصحة العامة والسكنية العامة من ذلك اللوائح الخاصة بمكافحة الضوضاء أو غلق المحال المضرة بالصحة العامة.</a:t>
            </a:r>
            <a:endParaRPr lang="ar-SA" sz="2400" dirty="0"/>
          </a:p>
          <a:p>
            <a:r>
              <a:rPr lang="ar-SA" sz="2400" b="1" dirty="0"/>
              <a:t> </a:t>
            </a:r>
            <a:endParaRPr lang="ar-SA" sz="2400" dirty="0"/>
          </a:p>
          <a:p>
            <a:r>
              <a:rPr lang="ar-SA" sz="2400" b="1" u="sng" dirty="0"/>
              <a:t>د/ اللوائح التفويضية .</a:t>
            </a:r>
            <a:endParaRPr lang="ar-SA" sz="2400" dirty="0"/>
          </a:p>
          <a:p>
            <a:r>
              <a:rPr lang="ar-SA" sz="2400" b="1" dirty="0"/>
              <a:t>   </a:t>
            </a:r>
            <a:r>
              <a:rPr lang="ar-SA" sz="2400" dirty="0"/>
              <a:t> </a:t>
            </a:r>
            <a:r>
              <a:rPr lang="ar-SA" sz="2400" b="1" dirty="0"/>
              <a:t>تصدر الهيئة التنفيذية هذا النوع من اللوائح بتفويض من الهيئة التشريعية التي يمثلها البرلمان في العراق في موضوعات تدخل أصلاً ضمن اختصاصه ، ومن ذلك اختصاصها بإصدار اللوائح الخاصة بإنشاء وتنظيم المؤسسات والهيئات والمصالح والشركات العامة لممارسة الاختصاصات ذات الطبيعة الاستراتيجية وتحديد أهدافها واختصاصاتها .</a:t>
            </a:r>
            <a:endParaRPr lang="ar-SA" sz="2400" dirty="0"/>
          </a:p>
          <a:p>
            <a:r>
              <a:rPr lang="ar-SA" sz="2400" b="1" u="sng" dirty="0"/>
              <a:t>ﻫ/ لوائح الضرورة .</a:t>
            </a:r>
            <a:endParaRPr lang="ar-SA" sz="2400" dirty="0"/>
          </a:p>
          <a:p>
            <a:r>
              <a:rPr lang="ar-SA" sz="2400" b="1" dirty="0"/>
              <a:t>    تصادف الهيئة التنفيذية في بعض الأوقات ظروفاً استثنائية تجبرها على إصدار لوائح إدارية تضمن حماية النظام العام وحسن سير المرافق العامة لتعذر صدروها من الهيئة التشريعية المختصة فعلاً بإصدارها ، لغيبتها أو لحصولها في غير فترة انعقادها على أن تعرض على الهيئة التشريعية خلال مدة معينة لكي تقرها .</a:t>
            </a:r>
            <a:endParaRPr lang="ar-SA" sz="2400" dirty="0"/>
          </a:p>
        </p:txBody>
      </p:sp>
    </p:spTree>
    <p:extLst>
      <p:ext uri="{BB962C8B-B14F-4D97-AF65-F5344CB8AC3E}">
        <p14:creationId xmlns:p14="http://schemas.microsoft.com/office/powerpoint/2010/main" val="26016825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4401205"/>
          </a:xfrm>
          <a:prstGeom prst="rect">
            <a:avLst/>
          </a:prstGeom>
        </p:spPr>
        <p:txBody>
          <a:bodyPr wrap="square">
            <a:spAutoFit/>
          </a:bodyPr>
          <a:lstStyle/>
          <a:p>
            <a:r>
              <a:rPr lang="ar-SA" sz="2800" b="1" dirty="0"/>
              <a:t>ثانياً: العرف :-</a:t>
            </a:r>
            <a:endParaRPr lang="ar-SA" sz="2800" dirty="0"/>
          </a:p>
          <a:p>
            <a:r>
              <a:rPr lang="ar-SA" sz="2800" b="1" dirty="0"/>
              <a:t>    العرف الإداري هو مجموعة القواعد التي درجت الإدارة على إتباعها في أداء وظيفتها في مجال معين من نشاطها وتستمر فتصبح ملزمة لها ، وتعد مخالفتها مخالفة للمشروعية وتؤدي إلى أبطال تصرفاتها بالطرق المقررة قانوناً .</a:t>
            </a:r>
            <a:endParaRPr lang="ar-SA" sz="2800" dirty="0"/>
          </a:p>
          <a:p>
            <a:r>
              <a:rPr lang="ar-SA" sz="2800" b="1" dirty="0"/>
              <a:t>ويأتي العرف الإداري في مرتبة أدني من مرتبة القواعد القانونية المكتوبة مما يستلزم إلا يخالف نصاً من نصوص القانون فهو مصدر تكميلي للقانون يفسر ويكمل ما نقص منه ولكي يصبح سلوك الإدارة عرفاً إدارياً و مصدراً من مصادر القانون الإداري ، يجب أن يتوافر فيه ركنان : </a:t>
            </a:r>
            <a:r>
              <a:rPr lang="ar-SA" sz="2800" b="1" dirty="0">
                <a:solidFill>
                  <a:srgbClr val="FF0000"/>
                </a:solidFill>
              </a:rPr>
              <a:t>ركن مادي و ركن معنوي .</a:t>
            </a:r>
            <a:endParaRPr lang="ar-SA" sz="2800" dirty="0">
              <a:solidFill>
                <a:srgbClr val="FF0000"/>
              </a:solidFill>
            </a:endParaRPr>
          </a:p>
        </p:txBody>
      </p:sp>
    </p:spTree>
    <p:extLst>
      <p:ext uri="{BB962C8B-B14F-4D97-AF65-F5344CB8AC3E}">
        <p14:creationId xmlns:p14="http://schemas.microsoft.com/office/powerpoint/2010/main" val="1181335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12968" cy="5632311"/>
          </a:xfrm>
          <a:prstGeom prst="rect">
            <a:avLst/>
          </a:prstGeom>
        </p:spPr>
        <p:txBody>
          <a:bodyPr wrap="square">
            <a:spAutoFit/>
          </a:bodyPr>
          <a:lstStyle/>
          <a:p>
            <a:r>
              <a:rPr lang="ar-SA" sz="2400" b="1" dirty="0"/>
              <a:t>1</a:t>
            </a:r>
            <a:r>
              <a:rPr lang="ar-SA" sz="2400" b="1" u="sng" dirty="0"/>
              <a:t>. الركن المادي:</a:t>
            </a:r>
            <a:endParaRPr lang="ar-SA" sz="2400" dirty="0"/>
          </a:p>
          <a:p>
            <a:r>
              <a:rPr lang="ar-SA" sz="2400" b="1" dirty="0"/>
              <a:t>    ويتمثل الركن المادي باعتياد جهة الإدارة على إتباع سلوك معين في نشاط معين وقد يكون هذا الاعتياد ايجابياً يظهر في صورة القيام بعمل ، كما يمكن أن يكون سلبياً في صورة الامتناع عن القيام بعمل ما ،على أن يكون هذا العمل أو الامتناع بشكل ثابت ومستقر ويتكرر في الحالات المماثلة بشرط أن يمضى الزمن الكافي لاستقراره ، وتقدير ما إذا كانت هذه المدة كافيه لوجود العرف من عدمه أمر مرجعه إلى القضاء .</a:t>
            </a:r>
            <a:endParaRPr lang="ar-SA" sz="2400" dirty="0"/>
          </a:p>
          <a:p>
            <a:r>
              <a:rPr lang="ar-SA" sz="2400" b="1" dirty="0"/>
              <a:t> </a:t>
            </a:r>
            <a:endParaRPr lang="ar-SA" sz="2400" dirty="0"/>
          </a:p>
          <a:p>
            <a:r>
              <a:rPr lang="ar-SA" sz="2400" b="1" dirty="0"/>
              <a:t>2</a:t>
            </a:r>
            <a:r>
              <a:rPr lang="ar-SA" sz="2400" b="1" u="sng" dirty="0"/>
              <a:t>. الركن المعنوي:</a:t>
            </a:r>
            <a:endParaRPr lang="ar-SA" sz="2400" dirty="0"/>
          </a:p>
          <a:p>
            <a:r>
              <a:rPr lang="ar-SA" sz="2400" b="1" dirty="0"/>
              <a:t>    أما الركن المعنوي فهو اعتقاد الإدارة والأفراد بإلزامية القاعدة المتبعة وضرورة احترامها وعدم مخالفتها واعتبار ذلك مخالفة قانونية تتطلب الجزاء، وبهذا المعنى تكون القرارات الإدارية التي تصدر مخالفة للعرف الإداري غير مشروعة وعرضه للإلغاء إذا طعن في مشروعيتها أمام القضاء .</a:t>
            </a:r>
            <a:endParaRPr lang="ar-SA" sz="2400" dirty="0"/>
          </a:p>
          <a:p>
            <a:r>
              <a:rPr lang="ar-SA" sz="2400" b="1" dirty="0"/>
              <a:t>    إلى جانب ذلك يجب أن يكون العرف الإداري عاماً تطبقه الإدارة بشكل منتظم ومستمر بلا انقطاع في جميع الحالات المماثلة وان يكون مشروعاً وغير مخالف لنص قانوني أو لائحي.</a:t>
            </a:r>
            <a:endParaRPr lang="ar-SA" sz="2400" dirty="0"/>
          </a:p>
        </p:txBody>
      </p:sp>
    </p:spTree>
    <p:extLst>
      <p:ext uri="{BB962C8B-B14F-4D97-AF65-F5344CB8AC3E}">
        <p14:creationId xmlns:p14="http://schemas.microsoft.com/office/powerpoint/2010/main" val="42267266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pPr algn="ctr"/>
            <a:r>
              <a:rPr lang="ar-IQ" sz="3600" b="1" dirty="0" smtClean="0">
                <a:solidFill>
                  <a:srgbClr val="002060"/>
                </a:solidFill>
                <a:cs typeface="Ali-A-Jiddah" pitchFamily="2" charset="-78"/>
              </a:rPr>
              <a:t>6- علاقة القانون الإداري بفروع القانون الأخرى</a:t>
            </a:r>
            <a:endParaRPr lang="ar-IQ" sz="3600" dirty="0">
              <a:solidFill>
                <a:srgbClr val="002060"/>
              </a:solidFill>
              <a:cs typeface="Ali-A-Jiddah" pitchFamily="2" charset="-78"/>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buNone/>
            </a:pPr>
            <a:r>
              <a:rPr lang="ar-IQ" sz="4000" b="1" dirty="0" smtClean="0"/>
              <a:t>1- علاقة القانون الإداري بالقانون الدستوري</a:t>
            </a:r>
          </a:p>
          <a:p>
            <a:pPr>
              <a:buNone/>
            </a:pPr>
            <a:r>
              <a:rPr lang="ar-IQ" sz="4000" b="1" dirty="0" smtClean="0"/>
              <a:t>2- علاقة القانون الإداري بالقانون المالي</a:t>
            </a:r>
          </a:p>
          <a:p>
            <a:pPr>
              <a:buNone/>
            </a:pPr>
            <a:r>
              <a:rPr lang="ar-IQ" sz="4000" b="1" dirty="0" smtClean="0"/>
              <a:t>3- علاقة القانون الإداري بقانون العقوبات</a:t>
            </a:r>
          </a:p>
          <a:p>
            <a:pPr>
              <a:buNone/>
            </a:pPr>
            <a:r>
              <a:rPr lang="ar-IQ" sz="4000" b="1" dirty="0" smtClean="0"/>
              <a:t>4- علاقة القانون الإداري بالقانون المدني</a:t>
            </a:r>
            <a:endParaRPr lang="ar-IQ" sz="40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8847"/>
            <a:ext cx="8784976" cy="5262979"/>
          </a:xfrm>
          <a:prstGeom prst="rect">
            <a:avLst/>
          </a:prstGeom>
        </p:spPr>
        <p:txBody>
          <a:bodyPr wrap="square">
            <a:spAutoFit/>
          </a:bodyPr>
          <a:lstStyle/>
          <a:p>
            <a:r>
              <a:rPr lang="ar-SA" sz="2400" b="1" dirty="0" smtClean="0"/>
              <a:t>1</a:t>
            </a:r>
            <a:r>
              <a:rPr lang="ar-IQ" sz="2400" b="1" u="sng" dirty="0"/>
              <a:t>أولا: علاقة القانون الإداري بالقانون الدستوري.</a:t>
            </a:r>
            <a:r>
              <a:rPr lang="ar-IQ" sz="2400" dirty="0"/>
              <a:t/>
            </a:r>
            <a:br>
              <a:rPr lang="ar-IQ" sz="2400" dirty="0"/>
            </a:br>
            <a:r>
              <a:rPr lang="ar-IQ" sz="2400" b="1" dirty="0"/>
              <a:t>يعتبر القانون الدستوري و القانون الإداري فرعان لأصل واحد هو القانون العام. بل إنّ العلاقة بينهما هي أعمق من ذلك بكثير لأنهما يعالجان مسألة واحدة هي السلطة التنفيذية مع تناول كل فرع لها من جهة معينة. فالقانون الدستوري يركز و يهتم بالسلطة التنفيذية كجهة حكومية و كسلطة دستورية والقانون الإداري يهتم بها كإدارة أي من الناحية الإدارية</a:t>
            </a:r>
            <a:r>
              <a:rPr lang="ar-IQ" sz="2400" b="1" dirty="0" smtClean="0"/>
              <a:t>.</a:t>
            </a:r>
            <a:r>
              <a:rPr lang="ar-IQ" sz="2400" dirty="0"/>
              <a:t/>
            </a:r>
            <a:br>
              <a:rPr lang="ar-IQ" sz="2400" dirty="0"/>
            </a:br>
            <a:r>
              <a:rPr lang="ar-IQ" sz="2400" b="1" dirty="0"/>
              <a:t>ولا شك أنّ تنظيم الدستور لصلاحيات السلطة التنفيذية وإبراز هيئاتها القيادية يفرض تدخل القانون الإداري ليبين نشاط الهيئة التنفيذية لذلك قال بيرتلمي </a:t>
            </a:r>
            <a:r>
              <a:rPr lang="en-US" sz="2400" b="1" dirty="0" err="1"/>
              <a:t>Berthelmey</a:t>
            </a:r>
            <a:r>
              <a:rPr lang="en-US" sz="2400" b="1" dirty="0"/>
              <a:t>: "</a:t>
            </a:r>
            <a:r>
              <a:rPr lang="ar-IQ" sz="2400" b="1" dirty="0"/>
              <a:t>إن الدستور يبين كيف شيدت الآلة الحكومية أمّا القانون الإداري يبين كيف تسير هذه الآلة وكيف تقوم كل قطعة منها بوظيفتها". وقال ديكروك </a:t>
            </a:r>
            <a:r>
              <a:rPr lang="en-US" sz="2400" b="1" dirty="0" err="1"/>
              <a:t>Ducrocq</a:t>
            </a:r>
            <a:r>
              <a:rPr lang="en-US" sz="2400" b="1" dirty="0"/>
              <a:t>: " </a:t>
            </a:r>
            <a:r>
              <a:rPr lang="ar-IQ" sz="2400" b="1" dirty="0"/>
              <a:t>إنّ القانون الدستوري يقرّر المبادئ الأساسية للقانون العام في الدولة أي المبادئ الّتي تضمن للأفراد حقوقهم السياسية و المالية و الدينية و المدنية. أمّا القانون الإداري هو الّذي يضع هذه المبادئ موضع التنفيذ و يحدّد شروط تطبيقها. و بعبارة أخرى فإنّ القانون الدستوري يحتوي على عناوين وموضوعات القانون </a:t>
            </a:r>
            <a:r>
              <a:rPr lang="ar-IQ" sz="2400" b="1" dirty="0" smtClean="0"/>
              <a:t>الإداري»</a:t>
            </a:r>
            <a:endParaRPr lang="ar-SA" sz="2400" dirty="0"/>
          </a:p>
        </p:txBody>
      </p:sp>
    </p:spTree>
    <p:extLst>
      <p:ext uri="{BB962C8B-B14F-4D97-AF65-F5344CB8AC3E}">
        <p14:creationId xmlns:p14="http://schemas.microsoft.com/office/powerpoint/2010/main" val="39894075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726" y="332656"/>
            <a:ext cx="8784976" cy="6740307"/>
          </a:xfrm>
          <a:prstGeom prst="rect">
            <a:avLst/>
          </a:prstGeom>
        </p:spPr>
        <p:txBody>
          <a:bodyPr wrap="square">
            <a:spAutoFit/>
          </a:bodyPr>
          <a:lstStyle/>
          <a:p>
            <a:r>
              <a:rPr lang="ar-IQ" sz="2400" b="1" u="sng" dirty="0"/>
              <a:t>ثانيا: علاقة القانون الإداري بالقانون المدني وقانون الأسرة.</a:t>
            </a:r>
            <a:r>
              <a:rPr lang="ar-IQ" sz="2400" dirty="0"/>
              <a:t/>
            </a:r>
            <a:br>
              <a:rPr lang="ar-IQ" sz="2400" dirty="0"/>
            </a:br>
            <a:r>
              <a:rPr lang="ar-IQ" sz="2400" b="1" dirty="0"/>
              <a:t>مما لا شك فيه أنّ القانون المدني يعتبر من أقدم فروع القانون، وأنّ قواعده تعد بمثابة شريعة عامة فيما يحكم روابط وعلاقات الأفراد خاصة في الجانب المالي و في مختلف أوجه التصرف سواء بالبيع أو الإيجار أو الرهن...</a:t>
            </a:r>
            <a:r>
              <a:rPr lang="ar-IQ" sz="2400" dirty="0"/>
              <a:t/>
            </a:r>
            <a:br>
              <a:rPr lang="ar-IQ" sz="2400" dirty="0"/>
            </a:br>
            <a:r>
              <a:rPr lang="ar-IQ" sz="2400" b="1" dirty="0"/>
              <a:t>إنّ أبرز ميزة للقانون المدني أنه قانون المساواة و التوازن فهو ينظر لأطراف العلاقة القانونية نظرة واحدة و لا يفاضل بين مصلحة وأخرى، أو أن يزود متعاقد بسلطة حيال المتعاقد الآخر.</a:t>
            </a:r>
            <a:r>
              <a:rPr lang="ar-IQ" sz="2400" dirty="0"/>
              <a:t/>
            </a:r>
            <a:br>
              <a:rPr lang="ar-IQ" sz="2400" dirty="0"/>
            </a:br>
            <a:r>
              <a:rPr lang="ar-IQ" sz="2400" b="1" dirty="0"/>
              <a:t>أمّا في مجال القانون الإداري فان العلاقة أو المراكز القانونية ينظر إليها بشكل مختلف تماما عما هو سائد في القانون المدني. فالإدارة باعتبارها طرفا في علاقة ما تحظى بمركز متميز و تمارس بموجبه جملة من السلطات تجاه الأفراد فهي تصدر القرارات الإدارية بإرادتها المنفردة ودون مشاركة الأفراد المعنيين بالقرار، بل وحتى دون رضاهم، ومع ذلك يلزم هؤلاء بتنفيذ هذا القرار و لا يجوز لهم التصدي تجاهه وإلا خضعوا للعقوبة الّتي حددها القانون.[23]</a:t>
            </a:r>
            <a:r>
              <a:rPr lang="ar-IQ" sz="2400" dirty="0"/>
              <a:t/>
            </a:r>
            <a:br>
              <a:rPr lang="ar-IQ" sz="2400" dirty="0"/>
            </a:br>
            <a:r>
              <a:rPr lang="ar-IQ" sz="2400" b="1" dirty="0"/>
              <a:t>كما أنّ الإدارة في مجال التعاقد لا تخضع لما هو سائد في القانون المدني بأنّ العقد شريعة المتعاقدين، بل يجوز لها من منطلق أنها سلطة عامة أن تعدل العقد الإداري بإرادتها المنفردة.ومن سلطتها أيضا أن توقع الجزاء المالي على المتعاقد معها دون حاجة للجوء للقضاء. و يجوز لها أن تفسخ العقد بإرادتها المنفردة دون أدنى داع لرفع دعوى الفسخ.</a:t>
            </a:r>
            <a:endParaRPr lang="ar-IQ" sz="2400" dirty="0"/>
          </a:p>
        </p:txBody>
      </p:sp>
    </p:spTree>
    <p:extLst>
      <p:ext uri="{BB962C8B-B14F-4D97-AF65-F5344CB8AC3E}">
        <p14:creationId xmlns:p14="http://schemas.microsoft.com/office/powerpoint/2010/main" val="42090646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833" y="289679"/>
            <a:ext cx="8474647" cy="5262979"/>
          </a:xfrm>
          <a:prstGeom prst="rect">
            <a:avLst/>
          </a:prstGeom>
        </p:spPr>
        <p:txBody>
          <a:bodyPr wrap="square">
            <a:spAutoFit/>
          </a:bodyPr>
          <a:lstStyle/>
          <a:p>
            <a:r>
              <a:rPr lang="ar-IQ" sz="2800" b="1" u="sng" dirty="0" smtClean="0"/>
              <a:t>ثالثا: </a:t>
            </a:r>
            <a:r>
              <a:rPr lang="ar-IQ" sz="2800" b="1" u="sng" dirty="0"/>
              <a:t>علاقة القانون الإداري بالقانون المالي. </a:t>
            </a:r>
            <a:r>
              <a:rPr lang="ar-IQ" sz="2800" dirty="0"/>
              <a:t/>
            </a:r>
            <a:br>
              <a:rPr lang="ar-IQ" sz="2800" dirty="0"/>
            </a:br>
            <a:r>
              <a:rPr lang="ar-IQ" sz="2800" b="1" dirty="0"/>
              <a:t>يهتم القانون المالي أو علم المالية العامة كما يطلق عليه بجوانب النشاط المالي للدولة سواء تعلّق هذا النشاط بالنّفقات العامة للدولة أو بإيراداتها العامة أو بميزانيتها من أجل الوصول إلى إشباع الحاجات العامة</a:t>
            </a:r>
            <a:r>
              <a:rPr lang="ar-IQ" sz="2800" b="1" dirty="0" smtClean="0"/>
              <a:t>.</a:t>
            </a:r>
            <a:r>
              <a:rPr lang="ar-IQ" sz="2800" dirty="0"/>
              <a:t/>
            </a:r>
            <a:br>
              <a:rPr lang="ar-IQ" sz="2800" dirty="0"/>
            </a:br>
            <a:r>
              <a:rPr lang="ar-IQ" sz="2800" b="1" dirty="0"/>
              <a:t>ومن هنا تبدو العلاقة قائمة بين القانون المالي و القانون الإداري، فالأجهزة الإدارية المختلفة سواء مركزية (الوزارات) أو المحلية (الولايات و البلديات) أو المرفقية (المؤسسات العمومية الإدارية) و غيرها من الهيئات، تحتاج لممارسة نشاطها لنفقات عامة تمكنها من أداء مهامها المختلفة بهدف إشباع حاجات الأفراد و القيام بأعباء السلطة العامة.</a:t>
            </a:r>
            <a:r>
              <a:rPr lang="ar-IQ" sz="2800" dirty="0"/>
              <a:t/>
            </a:r>
            <a:br>
              <a:rPr lang="ar-IQ" sz="2800" dirty="0"/>
            </a:br>
            <a:r>
              <a:rPr lang="ar-IQ" sz="2800" b="1" dirty="0"/>
              <a:t>من أجل ذلك يقف سنويا أمام البرلمان مختلف الوزراء بغرض الحصول على الإعتمادات المالية لقطاعاتهم</a:t>
            </a:r>
            <a:endParaRPr lang="ar-IQ" sz="2800" dirty="0"/>
          </a:p>
        </p:txBody>
      </p:sp>
    </p:spTree>
    <p:extLst>
      <p:ext uri="{BB962C8B-B14F-4D97-AF65-F5344CB8AC3E}">
        <p14:creationId xmlns:p14="http://schemas.microsoft.com/office/powerpoint/2010/main" val="34753077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56984" cy="5016758"/>
          </a:xfrm>
          <a:prstGeom prst="rect">
            <a:avLst/>
          </a:prstGeom>
        </p:spPr>
        <p:txBody>
          <a:bodyPr wrap="square">
            <a:spAutoFit/>
          </a:bodyPr>
          <a:lstStyle/>
          <a:p>
            <a:r>
              <a:rPr lang="ar-EG" sz="3200" b="1" dirty="0"/>
              <a:t>ثانيا : أوجه الاختلاف بين الإدارة العامة والإدارة الخاصة </a:t>
            </a:r>
            <a:r>
              <a:rPr lang="ar-EG" sz="3200" dirty="0" smtClean="0"/>
              <a:t>:</a:t>
            </a:r>
          </a:p>
          <a:p>
            <a:pPr algn="just"/>
            <a:r>
              <a:rPr lang="ar-EG" sz="3200" dirty="0"/>
              <a:t>١. </a:t>
            </a:r>
            <a:r>
              <a:rPr lang="ar-EG" sz="3200" b="1" dirty="0"/>
              <a:t>من </a:t>
            </a:r>
            <a:r>
              <a:rPr lang="ar-EG" sz="3200" b="1" dirty="0" smtClean="0"/>
              <a:t>ز</a:t>
            </a:r>
            <a:r>
              <a:rPr lang="ar-IQ" sz="3200" b="1" dirty="0" smtClean="0"/>
              <a:t>ا</a:t>
            </a:r>
            <a:r>
              <a:rPr lang="ar-EG" sz="3200" b="1" dirty="0" smtClean="0"/>
              <a:t>وية </a:t>
            </a:r>
            <a:r>
              <a:rPr lang="ar-EG" sz="3200" b="1" dirty="0"/>
              <a:t>طبيعة </a:t>
            </a:r>
            <a:r>
              <a:rPr lang="ar-EG" sz="3200" b="1" dirty="0" smtClean="0"/>
              <a:t>الهدف</a:t>
            </a:r>
            <a:r>
              <a:rPr lang="ar-EG" sz="3200" dirty="0" smtClean="0"/>
              <a:t>:</a:t>
            </a:r>
            <a:r>
              <a:rPr lang="ar-IQ" sz="3200" dirty="0" smtClean="0"/>
              <a:t> </a:t>
            </a:r>
            <a:r>
              <a:rPr lang="ar-EG" sz="3200" dirty="0" smtClean="0"/>
              <a:t>فإذا </a:t>
            </a:r>
            <a:r>
              <a:rPr lang="ar-EG" sz="3200" dirty="0"/>
              <a:t>كان هدف الإدارة العامة هو تحقيق المصلحة العامة عن طريق </a:t>
            </a:r>
            <a:r>
              <a:rPr lang="ar-EG" sz="3200" dirty="0" smtClean="0"/>
              <a:t>تقديم</a:t>
            </a:r>
            <a:r>
              <a:rPr lang="ar-IQ" sz="3200" dirty="0" smtClean="0"/>
              <a:t> </a:t>
            </a:r>
            <a:r>
              <a:rPr lang="ar-EG" sz="3200" dirty="0" smtClean="0"/>
              <a:t>الخدمات </a:t>
            </a:r>
            <a:r>
              <a:rPr lang="ar-EG" sz="3200" dirty="0"/>
              <a:t>والسلع لإشباع الحاجات العامة والمحافظة على النظام العام ، </a:t>
            </a:r>
            <a:r>
              <a:rPr lang="ar-EG" sz="3200" dirty="0" smtClean="0"/>
              <a:t>فإن هدف </a:t>
            </a:r>
            <a:r>
              <a:rPr lang="ar-EG" sz="3200" dirty="0"/>
              <a:t>الإدارة الخاصة يتمثل في تحقيق الربح والمكاسب الاقتصادية في </a:t>
            </a:r>
            <a:r>
              <a:rPr lang="ar-EG" sz="3200" dirty="0" smtClean="0"/>
              <a:t>مقابل تقديم </a:t>
            </a:r>
            <a:r>
              <a:rPr lang="ar-EG" sz="3200" dirty="0"/>
              <a:t>السلع </a:t>
            </a:r>
            <a:r>
              <a:rPr lang="ar-EG" sz="3200" dirty="0" smtClean="0"/>
              <a:t>والخدمات </a:t>
            </a:r>
            <a:r>
              <a:rPr lang="ar-EG" sz="3200" dirty="0"/>
              <a:t>أي تحقيق النفع الخاص لصاحب النشاط </a:t>
            </a:r>
            <a:r>
              <a:rPr lang="ar-EG" sz="3200" dirty="0" smtClean="0"/>
              <a:t>بالدرجة</a:t>
            </a:r>
            <a:r>
              <a:rPr lang="ar-IQ" sz="3200" dirty="0" smtClean="0"/>
              <a:t> </a:t>
            </a:r>
            <a:r>
              <a:rPr lang="ar-EG" sz="3200" dirty="0" smtClean="0"/>
              <a:t>الأساس.</a:t>
            </a:r>
          </a:p>
          <a:p>
            <a:pPr algn="just"/>
            <a:r>
              <a:rPr lang="ar-EG" sz="3200" dirty="0"/>
              <a:t>٢. </a:t>
            </a:r>
            <a:r>
              <a:rPr lang="ar-EG" sz="3200" b="1" dirty="0"/>
              <a:t>من </a:t>
            </a:r>
            <a:r>
              <a:rPr lang="ar-EG" sz="3200" b="1" dirty="0" smtClean="0"/>
              <a:t>زاوية </a:t>
            </a:r>
            <a:r>
              <a:rPr lang="ar-EG" sz="3200" b="1" dirty="0"/>
              <a:t>طبيعة النشاط </a:t>
            </a:r>
            <a:r>
              <a:rPr lang="ar-EG" sz="3200" dirty="0"/>
              <a:t>:</a:t>
            </a:r>
          </a:p>
          <a:p>
            <a:pPr algn="just"/>
            <a:r>
              <a:rPr lang="ar-EG" sz="3200" dirty="0"/>
              <a:t>يتسم نشاط الإدارة العامة </a:t>
            </a:r>
            <a:r>
              <a:rPr lang="ar-EG" sz="3200" dirty="0" smtClean="0"/>
              <a:t>غالباً </a:t>
            </a:r>
            <a:r>
              <a:rPr lang="ar-EG" sz="3200" dirty="0"/>
              <a:t>بالطابع السياسي </a:t>
            </a:r>
            <a:r>
              <a:rPr lang="ar-EG" sz="3200" dirty="0" smtClean="0"/>
              <a:t>الإداري</a:t>
            </a:r>
            <a:r>
              <a:rPr lang="ar-IQ" sz="3200" dirty="0"/>
              <a:t> </a:t>
            </a:r>
            <a:r>
              <a:rPr lang="ar-EG" sz="3200" dirty="0" smtClean="0"/>
              <a:t>والاجتماعي</a:t>
            </a:r>
            <a:r>
              <a:rPr lang="ar-EG" sz="3200" dirty="0"/>
              <a:t>، </a:t>
            </a:r>
            <a:r>
              <a:rPr lang="ar-EG" sz="3200" dirty="0" smtClean="0"/>
              <a:t>بينما</a:t>
            </a:r>
            <a:r>
              <a:rPr lang="ar-IQ" sz="3200" dirty="0" smtClean="0"/>
              <a:t> </a:t>
            </a:r>
            <a:r>
              <a:rPr lang="ar-EG" sz="3200" dirty="0" smtClean="0"/>
              <a:t>تتسم </a:t>
            </a:r>
            <a:r>
              <a:rPr lang="ar-EG" sz="3200" dirty="0"/>
              <a:t>أنشطة الإدارة الخاصة بالطبيعة الاقتصادية البحتة مثل : </a:t>
            </a:r>
            <a:r>
              <a:rPr lang="ar-EG" sz="3200" dirty="0" smtClean="0"/>
              <a:t>المشروعات</a:t>
            </a:r>
            <a:r>
              <a:rPr lang="ar-IQ" sz="3200" dirty="0" smtClean="0"/>
              <a:t> </a:t>
            </a:r>
            <a:r>
              <a:rPr lang="ar-EG" sz="3200" dirty="0" smtClean="0"/>
              <a:t>الإقتصادية </a:t>
            </a:r>
            <a:r>
              <a:rPr lang="ar-EG" sz="3200" dirty="0"/>
              <a:t>والتجارية والمالية</a:t>
            </a:r>
            <a:r>
              <a:rPr lang="ar-EG" sz="3200" dirty="0" smtClean="0"/>
              <a:t>.</a:t>
            </a:r>
          </a:p>
        </p:txBody>
      </p:sp>
    </p:spTree>
    <p:extLst>
      <p:ext uri="{BB962C8B-B14F-4D97-AF65-F5344CB8AC3E}">
        <p14:creationId xmlns:p14="http://schemas.microsoft.com/office/powerpoint/2010/main" val="31414629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798" y="260648"/>
            <a:ext cx="8712968" cy="6001643"/>
          </a:xfrm>
          <a:prstGeom prst="rect">
            <a:avLst/>
          </a:prstGeom>
        </p:spPr>
        <p:txBody>
          <a:bodyPr wrap="square">
            <a:spAutoFit/>
          </a:bodyPr>
          <a:lstStyle/>
          <a:p>
            <a:pPr algn="just"/>
            <a:r>
              <a:rPr lang="ar-EG" sz="3200" b="1" dirty="0"/>
              <a:t>٣. من </a:t>
            </a:r>
            <a:r>
              <a:rPr lang="ar-EG" sz="3200" b="1" dirty="0" smtClean="0"/>
              <a:t>ز</a:t>
            </a:r>
            <a:r>
              <a:rPr lang="ar-IQ" sz="3200" b="1" dirty="0" smtClean="0"/>
              <a:t>ا</a:t>
            </a:r>
            <a:r>
              <a:rPr lang="ar-EG" sz="3200" b="1" dirty="0" smtClean="0"/>
              <a:t>وية </a:t>
            </a:r>
            <a:r>
              <a:rPr lang="ar-EG" sz="3200" b="1" dirty="0"/>
              <a:t>الصفة الاحتكارية :</a:t>
            </a:r>
          </a:p>
          <a:p>
            <a:pPr algn="just"/>
            <a:r>
              <a:rPr lang="ar-EG" sz="3200" dirty="0"/>
              <a:t>تعمل الإدارة العامة غالباً في النطاق الاحتكاري، بحيث لا يوجد تنافس حر </a:t>
            </a:r>
            <a:r>
              <a:rPr lang="ar-EG" sz="3200" dirty="0" smtClean="0"/>
              <a:t>بين</a:t>
            </a:r>
            <a:r>
              <a:rPr lang="ar-IQ" sz="3200" dirty="0" smtClean="0"/>
              <a:t> </a:t>
            </a:r>
            <a:r>
              <a:rPr lang="ar-EG" sz="3200" dirty="0" smtClean="0"/>
              <a:t>المؤسسات والإدار</a:t>
            </a:r>
            <a:r>
              <a:rPr lang="ar-IQ" sz="3200" dirty="0" smtClean="0"/>
              <a:t>ا</a:t>
            </a:r>
            <a:r>
              <a:rPr lang="ar-EG" sz="3200" dirty="0" smtClean="0"/>
              <a:t>ت </a:t>
            </a:r>
            <a:r>
              <a:rPr lang="ar-EG" sz="3200" dirty="0"/>
              <a:t>العامة حول نشاط معين، على عكس الإدارة الخاصة </a:t>
            </a:r>
            <a:r>
              <a:rPr lang="ar-EG" sz="3200" dirty="0" smtClean="0"/>
              <a:t>التي</a:t>
            </a:r>
            <a:r>
              <a:rPr lang="ar-IQ" sz="3200" dirty="0" smtClean="0"/>
              <a:t> </a:t>
            </a:r>
            <a:r>
              <a:rPr lang="ar-EG" sz="3200" dirty="0" smtClean="0"/>
              <a:t>غالباً </a:t>
            </a:r>
            <a:r>
              <a:rPr lang="ar-EG" sz="3200" dirty="0"/>
              <a:t>ما تعمل في ظل المنافسة الحرة.</a:t>
            </a:r>
          </a:p>
          <a:p>
            <a:pPr algn="just"/>
            <a:r>
              <a:rPr lang="ar-EG" sz="3200" dirty="0"/>
              <a:t>٤. </a:t>
            </a:r>
            <a:r>
              <a:rPr lang="ar-EG" sz="3200" b="1" dirty="0"/>
              <a:t>من </a:t>
            </a:r>
            <a:r>
              <a:rPr lang="ar-EG" sz="3200" b="1" dirty="0" smtClean="0"/>
              <a:t>ز</a:t>
            </a:r>
            <a:r>
              <a:rPr lang="ar-IQ" sz="3200" b="1" dirty="0" smtClean="0"/>
              <a:t>ا</a:t>
            </a:r>
            <a:r>
              <a:rPr lang="ar-EG" sz="3200" b="1" dirty="0" smtClean="0"/>
              <a:t>وية </a:t>
            </a:r>
            <a:r>
              <a:rPr lang="ar-EG" sz="3200" b="1" dirty="0"/>
              <a:t>الوسيلة المستخدمة في الإدارة </a:t>
            </a:r>
            <a:r>
              <a:rPr lang="ar-EG" sz="3200" dirty="0"/>
              <a:t>:</a:t>
            </a:r>
          </a:p>
          <a:p>
            <a:pPr algn="just"/>
            <a:r>
              <a:rPr lang="ar-EG" sz="3200" dirty="0"/>
              <a:t>تستخدم الإدارة العامة بوصفها سلطة عامة عند القيام بنشاطها وسائل القانون </a:t>
            </a:r>
            <a:r>
              <a:rPr lang="ar-EG" sz="3200" dirty="0" smtClean="0"/>
              <a:t>العام</a:t>
            </a:r>
            <a:r>
              <a:rPr lang="ar-IQ" sz="3200" dirty="0" smtClean="0"/>
              <a:t> </a:t>
            </a:r>
            <a:r>
              <a:rPr lang="ar-EG" sz="3200" dirty="0" smtClean="0"/>
              <a:t>(أي </a:t>
            </a:r>
            <a:r>
              <a:rPr lang="ar-EG" sz="3200" dirty="0"/>
              <a:t>الوسائل التي تتميز بكون قواعدها آمرة ، ولا يجوز الإتفاق على ما </a:t>
            </a:r>
            <a:r>
              <a:rPr lang="ar-EG" sz="3200" dirty="0" smtClean="0"/>
              <a:t>يخالفها)</a:t>
            </a:r>
            <a:r>
              <a:rPr lang="ar-IQ" sz="3200" dirty="0" smtClean="0"/>
              <a:t> </a:t>
            </a:r>
            <a:r>
              <a:rPr lang="ar-EG" sz="3200" dirty="0" smtClean="0"/>
              <a:t>وهي </a:t>
            </a:r>
            <a:r>
              <a:rPr lang="ar-EG" sz="3200" dirty="0"/>
              <a:t>وسائل قانونية </a:t>
            </a:r>
            <a:r>
              <a:rPr lang="ar-EG" sz="3200" dirty="0" smtClean="0"/>
              <a:t>(تسمى </a:t>
            </a:r>
            <a:r>
              <a:rPr lang="ar-EG" sz="3200" dirty="0"/>
              <a:t>وسائل السلطة العامة) تمنحها حقوقاً </a:t>
            </a:r>
            <a:r>
              <a:rPr lang="ar-EG" sz="3200" dirty="0" smtClean="0"/>
              <a:t>وإمتياز</a:t>
            </a:r>
            <a:r>
              <a:rPr lang="ar-IQ" sz="3200" dirty="0" smtClean="0"/>
              <a:t>ا</a:t>
            </a:r>
            <a:r>
              <a:rPr lang="ar-EG" sz="3200" dirty="0" smtClean="0"/>
              <a:t>ت</a:t>
            </a:r>
            <a:r>
              <a:rPr lang="ar-IQ" sz="3200" dirty="0" smtClean="0"/>
              <a:t> </a:t>
            </a:r>
            <a:r>
              <a:rPr lang="ar-EG" sz="3200" dirty="0" smtClean="0"/>
              <a:t>إستثنائية</a:t>
            </a:r>
            <a:r>
              <a:rPr lang="ar-EG" sz="3200" dirty="0"/>
              <a:t>، تمكنها من تحقيق أهدافها، المتمثلة في إبتغاء الصالح العام أما الإدارة الخاصة فهي تلجأ عادة الى وسائل القانون الخاص التي تساوي بين </a:t>
            </a:r>
            <a:r>
              <a:rPr lang="ar-EG" sz="3200" dirty="0" smtClean="0"/>
              <a:t>الأفراد</a:t>
            </a:r>
            <a:r>
              <a:rPr lang="ar-IQ" sz="3200" dirty="0" smtClean="0"/>
              <a:t> </a:t>
            </a:r>
            <a:r>
              <a:rPr lang="ar-EG" sz="3200" dirty="0" smtClean="0"/>
              <a:t> </a:t>
            </a:r>
            <a:r>
              <a:rPr lang="ar-EG" sz="3200" dirty="0"/>
              <a:t>في </a:t>
            </a:r>
            <a:r>
              <a:rPr lang="ar-EG" sz="3200" dirty="0" smtClean="0"/>
              <a:t>مر</a:t>
            </a:r>
            <a:r>
              <a:rPr lang="ar-IQ" sz="3200" dirty="0" smtClean="0"/>
              <a:t>ا</a:t>
            </a:r>
            <a:r>
              <a:rPr lang="ar-EG" sz="3200" dirty="0" smtClean="0"/>
              <a:t>كزهم </a:t>
            </a:r>
            <a:r>
              <a:rPr lang="ar-EG" sz="3200" dirty="0"/>
              <a:t>القانونية وتعاملهم على قدم المساواة</a:t>
            </a:r>
          </a:p>
        </p:txBody>
      </p:sp>
    </p:spTree>
    <p:extLst>
      <p:ext uri="{BB962C8B-B14F-4D97-AF65-F5344CB8AC3E}">
        <p14:creationId xmlns:p14="http://schemas.microsoft.com/office/powerpoint/2010/main" val="1440311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2556" y="188640"/>
            <a:ext cx="8640960" cy="6555641"/>
          </a:xfrm>
          <a:prstGeom prst="rect">
            <a:avLst/>
          </a:prstGeom>
        </p:spPr>
        <p:txBody>
          <a:bodyPr wrap="square">
            <a:spAutoFit/>
          </a:bodyPr>
          <a:lstStyle/>
          <a:p>
            <a:pPr algn="just">
              <a:buNone/>
            </a:pPr>
            <a:r>
              <a:rPr lang="ar-IQ" sz="2800" b="1" dirty="0">
                <a:solidFill>
                  <a:srgbClr val="FF0000"/>
                </a:solidFill>
                <a:cs typeface="Ali_K_Alwand" pitchFamily="2" charset="-78"/>
              </a:rPr>
              <a:t>ث/مةبةست ضي ية لة ياساي طشتي؟ </a:t>
            </a:r>
          </a:p>
          <a:p>
            <a:pPr algn="just">
              <a:buNone/>
            </a:pPr>
            <a:r>
              <a:rPr lang="ar-IQ" sz="2800" b="1" dirty="0">
                <a:solidFill>
                  <a:srgbClr val="0D0D0D"/>
                </a:solidFill>
                <a:cs typeface="Ali_K_Alwand" pitchFamily="2" charset="-78"/>
              </a:rPr>
              <a:t>ياساي طشتي ئةو لقةي ياساية كة لة كؤمةلَيَك رِيَساي ياسايي ثيَكهاتووة كة ئةو ثةيوةنديانة رِيَكدةخةن كة دةولَةت تيَدا لايةنيَكة يان هةردوو لايةنيةتي بةو سيفةتةي كة خاوةن شكؤمةندي و سةروةرية، واتا ثيَطةي دةولَةت بةرزترة لة ثيَطةي كةسي ئاسايي.</a:t>
            </a:r>
          </a:p>
          <a:p>
            <a:pPr algn="just">
              <a:buNone/>
            </a:pPr>
            <a:r>
              <a:rPr lang="ar-IQ" sz="2800" b="1" dirty="0">
                <a:solidFill>
                  <a:srgbClr val="FF0000"/>
                </a:solidFill>
                <a:cs typeface="Ali_K_Alwand" pitchFamily="2" charset="-78"/>
              </a:rPr>
              <a:t>ث/ جياوازي ضي ية لة نيَوان ياساي طشتي و ياساي تايبةت؟</a:t>
            </a:r>
          </a:p>
          <a:p>
            <a:pPr algn="just">
              <a:buNone/>
            </a:pPr>
            <a:r>
              <a:rPr lang="ar-IQ" sz="2800" b="1" dirty="0">
                <a:solidFill>
                  <a:srgbClr val="0D0D0D"/>
                </a:solidFill>
                <a:cs typeface="Ali_K_Alwand" pitchFamily="2" charset="-78"/>
              </a:rPr>
              <a:t>دةكريَت جياوازي بكريَت لة نيَوان ياساي طشتي و ياساي تايبةت لة رِيَطةي دوو ثيَوةر كة ئةمانةن:</a:t>
            </a:r>
          </a:p>
          <a:p>
            <a:pPr marL="514350" indent="-514350" algn="just">
              <a:buNone/>
            </a:pPr>
            <a:r>
              <a:rPr lang="ar-IQ" sz="2800" b="1" u="sng" dirty="0">
                <a:solidFill>
                  <a:srgbClr val="0033CC"/>
                </a:solidFill>
                <a:cs typeface="Ali_K_Alwand" pitchFamily="2" charset="-78"/>
              </a:rPr>
              <a:t>أ- ثيَوةري لايةنةكاني ئةو ثةيوةنديةي كة ياساكة رِيَكيان دةخات: </a:t>
            </a:r>
            <a:r>
              <a:rPr lang="ar-IQ" sz="2800" b="1" dirty="0">
                <a:solidFill>
                  <a:srgbClr val="0D0D0D"/>
                </a:solidFill>
                <a:cs typeface="Ali_K_Alwand" pitchFamily="2" charset="-78"/>
              </a:rPr>
              <a:t>بة ثيَي ئةم ثيَوةرة ئةطةر لايةنةكاني ثةيوةنديةكة تةنها دةولَةت بوو، وةيان لايةنيَكي دةولَةت بوو و خاوةن شكؤمةندي و سةروةري بوو, ئةوا ئةو ياسايةي كة ئةو ثةيوةندية رِيَكدةخات ياسايةكي طشتية.</a:t>
            </a:r>
          </a:p>
          <a:p>
            <a:pPr marL="514350" indent="-514350" algn="just">
              <a:buNone/>
            </a:pPr>
            <a:r>
              <a:rPr lang="ar-IQ" sz="2800" b="1" dirty="0">
                <a:solidFill>
                  <a:srgbClr val="0D0D0D"/>
                </a:solidFill>
                <a:cs typeface="Ali_K_Alwand" pitchFamily="2" charset="-78"/>
              </a:rPr>
              <a:t> بةلاَم ئةطةر لايةنةكاني ثةيوةنديةكة هةردووكيان كةسي ئاسايي بوون، وةيان لايةنيَكي دةولَةت بوو بةلاَم خاوةن شكؤمةندي و سةروةري نةبوو، ئةوا ئةو ياساية ياسايةكي تايبةت دةبيَت.</a:t>
            </a:r>
          </a:p>
        </p:txBody>
      </p:sp>
    </p:spTree>
    <p:extLst>
      <p:ext uri="{BB962C8B-B14F-4D97-AF65-F5344CB8AC3E}">
        <p14:creationId xmlns:p14="http://schemas.microsoft.com/office/powerpoint/2010/main" val="17536187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700" y="15219"/>
            <a:ext cx="8856983" cy="7294305"/>
          </a:xfrm>
          <a:prstGeom prst="rect">
            <a:avLst/>
          </a:prstGeom>
        </p:spPr>
        <p:txBody>
          <a:bodyPr wrap="square">
            <a:spAutoFit/>
          </a:bodyPr>
          <a:lstStyle/>
          <a:p>
            <a:r>
              <a:rPr lang="ar-EG" sz="2400" b="1" dirty="0"/>
              <a:t>أوجه الإختلاف بين نشاط الإدارة العامة والنشاطات الأخرى داخل </a:t>
            </a:r>
            <a:r>
              <a:rPr lang="ar-EG" sz="2400" dirty="0"/>
              <a:t> </a:t>
            </a:r>
            <a:r>
              <a:rPr lang="ar-EG" sz="2400" b="1" dirty="0" smtClean="0"/>
              <a:t>الدولة :</a:t>
            </a:r>
          </a:p>
          <a:p>
            <a:pPr marL="342900" indent="-342900">
              <a:buAutoNum type="arabicPeriod"/>
            </a:pPr>
            <a:r>
              <a:rPr lang="ar-EG" sz="2800" b="1" dirty="0" smtClean="0">
                <a:solidFill>
                  <a:srgbClr val="0033CC"/>
                </a:solidFill>
              </a:rPr>
              <a:t>التمييز </a:t>
            </a:r>
            <a:r>
              <a:rPr lang="ar-EG" sz="2800" b="1" dirty="0">
                <a:solidFill>
                  <a:srgbClr val="0033CC"/>
                </a:solidFill>
              </a:rPr>
              <a:t>بين النشاط الإداري والنشاط التشريعي</a:t>
            </a:r>
            <a:r>
              <a:rPr lang="ar-EG" sz="2800" b="1" dirty="0" smtClean="0">
                <a:solidFill>
                  <a:srgbClr val="0033CC"/>
                </a:solidFill>
              </a:rPr>
              <a:t>:</a:t>
            </a:r>
            <a:endParaRPr lang="ar-IQ" sz="2800" b="1" dirty="0" smtClean="0">
              <a:solidFill>
                <a:srgbClr val="0033CC"/>
              </a:solidFill>
            </a:endParaRPr>
          </a:p>
          <a:p>
            <a:pPr algn="just"/>
            <a:r>
              <a:rPr lang="ar-IQ" sz="2800" b="1" dirty="0"/>
              <a:t>إذا كان التشريع يتميز عادة بالعمومية والتجريد، ويتناول وضع القواعد العامة </a:t>
            </a:r>
            <a:r>
              <a:rPr lang="ar-IQ" sz="2800" b="1" dirty="0" smtClean="0"/>
              <a:t>التي تضمن </a:t>
            </a:r>
            <a:r>
              <a:rPr lang="ar-IQ" sz="2800" b="1" dirty="0"/>
              <a:t>صور النشاط المختلفة في الدولة، سواء منها النشاط العام أو الخاص </a:t>
            </a:r>
            <a:r>
              <a:rPr lang="ar-IQ" sz="2800" b="1" dirty="0" smtClean="0"/>
              <a:t>فإن </a:t>
            </a:r>
            <a:r>
              <a:rPr lang="ar-IQ" sz="2800" b="1" dirty="0"/>
              <a:t>الإدارة العامة مهمتها تكمن في التنفيذ وتحقيق </a:t>
            </a:r>
            <a:r>
              <a:rPr lang="ar-IQ" sz="2800" b="1" dirty="0" smtClean="0"/>
              <a:t>الأغراض </a:t>
            </a:r>
            <a:r>
              <a:rPr lang="ar-IQ" sz="2800" b="1" dirty="0"/>
              <a:t>التي </a:t>
            </a:r>
            <a:r>
              <a:rPr lang="ar-IQ" sz="2800" b="1" dirty="0" smtClean="0"/>
              <a:t>يستهدفها القانون</a:t>
            </a:r>
            <a:r>
              <a:rPr lang="ar-IQ" sz="2800" b="1" dirty="0"/>
              <a:t>، وبذلك فإن النشاط الإداري يتميز </a:t>
            </a:r>
            <a:r>
              <a:rPr lang="ar-IQ" sz="2800" b="1" dirty="0" smtClean="0"/>
              <a:t>بصفتين، هما الاستمرارية والتجديد. وهاتان </a:t>
            </a:r>
            <a:r>
              <a:rPr lang="ar-IQ" sz="2800" b="1" dirty="0"/>
              <a:t>الصفتان </a:t>
            </a:r>
            <a:r>
              <a:rPr lang="ar-IQ" sz="2800" b="1" dirty="0" smtClean="0"/>
              <a:t>تميزان </a:t>
            </a:r>
            <a:r>
              <a:rPr lang="ar-IQ" sz="2800" b="1" dirty="0"/>
              <a:t>(</a:t>
            </a:r>
            <a:r>
              <a:rPr lang="ar-IQ" sz="2800" b="1" dirty="0" smtClean="0"/>
              <a:t>مادياً وموضوعياً) النشاط الإداري </a:t>
            </a:r>
            <a:r>
              <a:rPr lang="ar-IQ" sz="2800" b="1" dirty="0"/>
              <a:t>من النشاط التشريعي</a:t>
            </a:r>
            <a:r>
              <a:rPr lang="ar-IQ" sz="2800" b="1" dirty="0" smtClean="0"/>
              <a:t>.</a:t>
            </a:r>
            <a:endParaRPr lang="ar-EG" sz="2400" b="1" dirty="0" smtClean="0"/>
          </a:p>
          <a:p>
            <a:r>
              <a:rPr lang="ar-EG" sz="2800" dirty="0" smtClean="0"/>
              <a:t>2-  </a:t>
            </a:r>
            <a:r>
              <a:rPr lang="ar-EG" sz="2800" b="1" dirty="0">
                <a:solidFill>
                  <a:srgbClr val="0033CC"/>
                </a:solidFill>
              </a:rPr>
              <a:t>التمييز بين النشاط الإداري والنشاط القضائي</a:t>
            </a:r>
            <a:r>
              <a:rPr lang="ar-EG" sz="2800" dirty="0" smtClean="0">
                <a:solidFill>
                  <a:srgbClr val="0033CC"/>
                </a:solidFill>
              </a:rPr>
              <a:t>:</a:t>
            </a:r>
            <a:endParaRPr lang="ar-IQ" sz="2800" dirty="0" smtClean="0">
              <a:solidFill>
                <a:srgbClr val="0033CC"/>
              </a:solidFill>
            </a:endParaRPr>
          </a:p>
          <a:p>
            <a:pPr algn="just"/>
            <a:r>
              <a:rPr lang="ar-IQ" sz="2800" b="1" dirty="0"/>
              <a:t>إذا كانت وظيفة القاضي هي تطبيق القانون في كل المنازعات وتنتهي مهمته </a:t>
            </a:r>
            <a:r>
              <a:rPr lang="ar-IQ" sz="2800" b="1" dirty="0" smtClean="0"/>
              <a:t>في تطبيق </a:t>
            </a:r>
            <a:r>
              <a:rPr lang="ar-IQ" sz="2800" b="1" dirty="0"/>
              <a:t>حكم القاعدة القانونية العامة على المنازعة المعروضة عليه، فإن </a:t>
            </a:r>
            <a:r>
              <a:rPr lang="ar-IQ" sz="2800" b="1" dirty="0" smtClean="0"/>
              <a:t>نشاط الإدارة </a:t>
            </a:r>
            <a:r>
              <a:rPr lang="ar-IQ" sz="2800" b="1" dirty="0"/>
              <a:t>وإن كان كذلك يخضع للقانون، فإنه يعمل من تلقاء نفسه دون انتظار </a:t>
            </a:r>
            <a:r>
              <a:rPr lang="ar-IQ" sz="2800" b="1" dirty="0" smtClean="0"/>
              <a:t>لقيام خصومة </a:t>
            </a:r>
            <a:r>
              <a:rPr lang="ar-IQ" sz="2800" b="1" dirty="0"/>
              <a:t>أو </a:t>
            </a:r>
            <a:r>
              <a:rPr lang="ar-IQ" sz="2800" b="1" dirty="0" smtClean="0"/>
              <a:t>منازعة، </a:t>
            </a:r>
            <a:r>
              <a:rPr lang="ar-IQ" sz="2800" b="1" dirty="0"/>
              <a:t>فالإدارة تعمل في إطار القانون الإداري بهدف تسيير </a:t>
            </a:r>
            <a:r>
              <a:rPr lang="ar-IQ" sz="2800" b="1" dirty="0" smtClean="0"/>
              <a:t>المرافق العامة </a:t>
            </a:r>
            <a:r>
              <a:rPr lang="ar-IQ" sz="2800" b="1" dirty="0"/>
              <a:t>لإشباع حاجات الجمهور، بينما يستهدف القاضي في نشاطه مجرد </a:t>
            </a:r>
            <a:r>
              <a:rPr lang="ar-IQ" sz="2800" b="1" dirty="0" smtClean="0"/>
              <a:t>إحترام القانون</a:t>
            </a:r>
            <a:r>
              <a:rPr lang="ar-IQ" sz="2800" b="1" dirty="0"/>
              <a:t>. فالنشاط القضائي إذن هو </a:t>
            </a:r>
            <a:r>
              <a:rPr lang="ar-IQ" sz="2800" b="1" dirty="0" smtClean="0"/>
              <a:t>نشاط (مطلوب</a:t>
            </a:r>
            <a:r>
              <a:rPr lang="ar-IQ" sz="2800" b="1" dirty="0"/>
              <a:t>) على </a:t>
            </a:r>
            <a:r>
              <a:rPr lang="ar-IQ" sz="2800" b="1" dirty="0" smtClean="0"/>
              <a:t>عكس النشاط </a:t>
            </a:r>
            <a:r>
              <a:rPr lang="ar-IQ" sz="2800" b="1" dirty="0"/>
              <a:t>الإداري </a:t>
            </a:r>
            <a:r>
              <a:rPr lang="ar-IQ" sz="2800" b="1" dirty="0" smtClean="0"/>
              <a:t>الذي يتمتع </a:t>
            </a:r>
            <a:r>
              <a:rPr lang="ar-IQ" sz="2800" b="1" dirty="0"/>
              <a:t>بميزة </a:t>
            </a:r>
            <a:r>
              <a:rPr lang="ar-IQ" sz="2800" b="1" dirty="0" smtClean="0"/>
              <a:t>(التلقائية).</a:t>
            </a:r>
            <a:endParaRPr lang="ar-EG" sz="2800" b="1" dirty="0" smtClean="0"/>
          </a:p>
          <a:p>
            <a:pPr marL="342900" indent="-342900">
              <a:buAutoNum type="arabicPeriod"/>
            </a:pPr>
            <a:endParaRPr lang="ar-EG" sz="2400" dirty="0" smtClean="0"/>
          </a:p>
        </p:txBody>
      </p:sp>
    </p:spTree>
    <p:extLst>
      <p:ext uri="{BB962C8B-B14F-4D97-AF65-F5344CB8AC3E}">
        <p14:creationId xmlns:p14="http://schemas.microsoft.com/office/powerpoint/2010/main" val="34108933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62516"/>
            <a:ext cx="8928992" cy="6986528"/>
          </a:xfrm>
          <a:prstGeom prst="rect">
            <a:avLst/>
          </a:prstGeom>
        </p:spPr>
        <p:txBody>
          <a:bodyPr wrap="square">
            <a:spAutoFit/>
          </a:bodyPr>
          <a:lstStyle/>
          <a:p>
            <a:r>
              <a:rPr lang="ar-EG" sz="2800" b="1" dirty="0"/>
              <a:t>3-  التمييز بين النشاط الإداري والنشاط الحكومي:</a:t>
            </a:r>
          </a:p>
          <a:p>
            <a:r>
              <a:rPr lang="ar-EG" sz="2800" dirty="0">
                <a:solidFill>
                  <a:srgbClr val="0033CC"/>
                </a:solidFill>
              </a:rPr>
              <a:t>١. </a:t>
            </a:r>
            <a:r>
              <a:rPr lang="ar-EG" sz="2800" b="1" dirty="0">
                <a:solidFill>
                  <a:srgbClr val="0033CC"/>
                </a:solidFill>
              </a:rPr>
              <a:t>من حيث موقع السلطتين </a:t>
            </a:r>
            <a:r>
              <a:rPr lang="ar-EG" sz="2800" dirty="0">
                <a:solidFill>
                  <a:srgbClr val="0033CC"/>
                </a:solidFill>
              </a:rPr>
              <a:t>:</a:t>
            </a:r>
          </a:p>
          <a:p>
            <a:pPr algn="just"/>
            <a:r>
              <a:rPr lang="ar-EG" sz="2800" b="1" dirty="0"/>
              <a:t>بالرغم من أن الحكومة والإدارة تدخلان ضمن نطاق السلطة التنفيذية ، الإ </a:t>
            </a:r>
            <a:r>
              <a:rPr lang="ar-EG" sz="2800" b="1" dirty="0" smtClean="0"/>
              <a:t>أن</a:t>
            </a:r>
            <a:r>
              <a:rPr lang="ar-IQ" sz="2800" b="1" dirty="0" smtClean="0"/>
              <a:t> </a:t>
            </a:r>
            <a:r>
              <a:rPr lang="ar-EG" sz="2800" b="1" dirty="0" smtClean="0"/>
              <a:t>موقع </a:t>
            </a:r>
            <a:r>
              <a:rPr lang="ar-EG" sz="2800" b="1" dirty="0"/>
              <a:t>أي منهما يختلف عن الآخر، فالحكومة تعد الجزء العلوي والأهم </a:t>
            </a:r>
            <a:r>
              <a:rPr lang="ar-EG" sz="2800" b="1" dirty="0" smtClean="0"/>
              <a:t>ضمن</a:t>
            </a:r>
            <a:r>
              <a:rPr lang="ar-IQ" sz="2800" b="1" dirty="0" smtClean="0"/>
              <a:t> </a:t>
            </a:r>
            <a:r>
              <a:rPr lang="ar-EG" sz="2800" b="1" dirty="0" smtClean="0"/>
              <a:t>السلطة </a:t>
            </a:r>
            <a:r>
              <a:rPr lang="ar-EG" sz="2800" b="1" dirty="0"/>
              <a:t>التنفيذية، أما الإدارة العامة، فهي تحتل الجزء الآخر الأدنى من </a:t>
            </a:r>
            <a:r>
              <a:rPr lang="ar-EG" sz="2800" b="1" dirty="0" smtClean="0"/>
              <a:t>السلطة</a:t>
            </a:r>
            <a:r>
              <a:rPr lang="ar-IQ" sz="2800" b="1" dirty="0" smtClean="0"/>
              <a:t> </a:t>
            </a:r>
            <a:r>
              <a:rPr lang="ar-EG" sz="2800" b="1" dirty="0" smtClean="0"/>
              <a:t>التنفيذية</a:t>
            </a:r>
            <a:r>
              <a:rPr lang="ar-EG" sz="2800" b="1" dirty="0"/>
              <a:t>.</a:t>
            </a:r>
          </a:p>
          <a:p>
            <a:r>
              <a:rPr lang="ar-EG" sz="2800" dirty="0">
                <a:solidFill>
                  <a:srgbClr val="0033CC"/>
                </a:solidFill>
              </a:rPr>
              <a:t>٢. </a:t>
            </a:r>
            <a:r>
              <a:rPr lang="ar-EG" sz="2800" b="1" dirty="0">
                <a:solidFill>
                  <a:srgbClr val="0033CC"/>
                </a:solidFill>
              </a:rPr>
              <a:t>من حيث طبيعة نشاط السلطتين </a:t>
            </a:r>
            <a:r>
              <a:rPr lang="ar-EG" sz="2800" dirty="0">
                <a:solidFill>
                  <a:srgbClr val="0033CC"/>
                </a:solidFill>
              </a:rPr>
              <a:t>:</a:t>
            </a:r>
          </a:p>
          <a:p>
            <a:pPr algn="just"/>
            <a:r>
              <a:rPr lang="ar-EG" sz="2800" b="1" dirty="0"/>
              <a:t>إن النشاطات الحكومية هي تلك المتعلقة بأمهات الأمور والمسائل الخطيرة </a:t>
            </a:r>
            <a:r>
              <a:rPr lang="ar-EG" sz="2800" b="1" dirty="0" smtClean="0"/>
              <a:t>والقرار</a:t>
            </a:r>
            <a:r>
              <a:rPr lang="ar-IQ" sz="2800" b="1" dirty="0" smtClean="0"/>
              <a:t>ا</a:t>
            </a:r>
            <a:r>
              <a:rPr lang="ar-EG" sz="2800" b="1" dirty="0" smtClean="0"/>
              <a:t>ت </a:t>
            </a:r>
            <a:r>
              <a:rPr lang="ar-EG" sz="2800" b="1" dirty="0"/>
              <a:t>السياسية والاقتصادية (</a:t>
            </a:r>
            <a:r>
              <a:rPr lang="ar-EG" sz="2800" b="1" dirty="0">
                <a:solidFill>
                  <a:srgbClr val="FF0000"/>
                </a:solidFill>
              </a:rPr>
              <a:t>إعلان حالة حرب، </a:t>
            </a:r>
            <a:r>
              <a:rPr lang="ar-EG" sz="2800" b="1" dirty="0" smtClean="0">
                <a:solidFill>
                  <a:srgbClr val="FF0000"/>
                </a:solidFill>
              </a:rPr>
              <a:t>المخططات</a:t>
            </a:r>
            <a:r>
              <a:rPr lang="ar-IQ" sz="2800" b="1" dirty="0" smtClean="0">
                <a:solidFill>
                  <a:srgbClr val="FF0000"/>
                </a:solidFill>
              </a:rPr>
              <a:t> </a:t>
            </a:r>
            <a:r>
              <a:rPr lang="ar-EG" sz="2800" b="1" dirty="0" smtClean="0">
                <a:solidFill>
                  <a:srgbClr val="FF0000"/>
                </a:solidFill>
              </a:rPr>
              <a:t>الاقتصادية</a:t>
            </a:r>
            <a:r>
              <a:rPr lang="ar-EG" sz="2800" b="1" dirty="0">
                <a:solidFill>
                  <a:srgbClr val="FF0000"/>
                </a:solidFill>
              </a:rPr>
              <a:t>، الإنضمام إلى المعاهدات وغيرها من المسائل السياسية</a:t>
            </a:r>
            <a:r>
              <a:rPr lang="ar-EG" sz="2800" b="1" dirty="0"/>
              <a:t>).أما نشاطات الإدارة العامة,  فمهمتها إتخاذ </a:t>
            </a:r>
            <a:r>
              <a:rPr lang="ar-EG" sz="2800" b="1" dirty="0" smtClean="0"/>
              <a:t>الإجر</a:t>
            </a:r>
            <a:r>
              <a:rPr lang="ar-IQ" sz="2800" b="1" dirty="0" smtClean="0"/>
              <a:t>ا</a:t>
            </a:r>
            <a:r>
              <a:rPr lang="ar-EG" sz="2800" b="1" dirty="0" smtClean="0"/>
              <a:t>ءات </a:t>
            </a:r>
            <a:r>
              <a:rPr lang="ar-EG" sz="2800" b="1" dirty="0"/>
              <a:t>اللآزمة لإشباع الحاجات العادية للمواطنين والقيام بالأعمال المادية. فهي تتعلق عادة بتمشية الأمور اليومية للمواطنين ولا علاقة لها بالقضايا السيادية والهامة، فهي يجب أن توجد دائماً دون إنقطاع، وهي مرتبطة بوجودها بوجود الدولة</a:t>
            </a:r>
            <a:r>
              <a:rPr lang="ar-EG" sz="2800" b="1" dirty="0" smtClean="0"/>
              <a:t>.</a:t>
            </a:r>
            <a:r>
              <a:rPr lang="ar-IQ" sz="2800" b="1" dirty="0" smtClean="0"/>
              <a:t> </a:t>
            </a:r>
            <a:r>
              <a:rPr lang="ar-EG" sz="2800" b="1" dirty="0" smtClean="0"/>
              <a:t>ومهما </a:t>
            </a:r>
            <a:r>
              <a:rPr lang="ar-EG" sz="2800" b="1" dirty="0"/>
              <a:t>يكن من الأمر، فإن الحدود بين الوظيفتين تبدو منعدمة الى حد بعيد</a:t>
            </a:r>
            <a:r>
              <a:rPr lang="ar-EG" sz="2800" b="1" dirty="0" smtClean="0"/>
              <a:t>،</a:t>
            </a:r>
            <a:r>
              <a:rPr lang="ar-IQ" sz="2800" b="1" dirty="0" smtClean="0"/>
              <a:t> </a:t>
            </a:r>
            <a:r>
              <a:rPr lang="ar-EG" sz="2800" b="1" dirty="0" smtClean="0"/>
              <a:t>وذلك </a:t>
            </a:r>
            <a:r>
              <a:rPr lang="ar-EG" sz="2800" b="1" dirty="0"/>
              <a:t>لتداخل الوظيفتين وٕ استحالة الفصل بينهما في بعض الأحيان.</a:t>
            </a:r>
          </a:p>
        </p:txBody>
      </p:sp>
    </p:spTree>
    <p:extLst>
      <p:ext uri="{BB962C8B-B14F-4D97-AF65-F5344CB8AC3E}">
        <p14:creationId xmlns:p14="http://schemas.microsoft.com/office/powerpoint/2010/main" val="39509410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928992" cy="5816977"/>
          </a:xfrm>
          <a:prstGeom prst="rect">
            <a:avLst/>
          </a:prstGeom>
        </p:spPr>
        <p:txBody>
          <a:bodyPr wrap="square">
            <a:spAutoFit/>
          </a:bodyPr>
          <a:lstStyle/>
          <a:p>
            <a:pPr algn="ctr">
              <a:buNone/>
            </a:pPr>
            <a:r>
              <a:rPr lang="ar-EG" sz="3600" b="1" dirty="0" smtClean="0">
                <a:solidFill>
                  <a:srgbClr val="FF0000"/>
                </a:solidFill>
              </a:rPr>
              <a:t>علاقة بين القانون الاداري وعلم الادارة </a:t>
            </a:r>
          </a:p>
          <a:p>
            <a:pPr>
              <a:buNone/>
            </a:pPr>
            <a:r>
              <a:rPr lang="ar-EG" sz="2800" b="1" u="sng" dirty="0" smtClean="0">
                <a:solidFill>
                  <a:srgbClr val="FF0000"/>
                </a:solidFill>
              </a:rPr>
              <a:t>1- بينهما علاقة وثيقة </a:t>
            </a:r>
            <a:r>
              <a:rPr lang="ar-EG" sz="2800" b="1" dirty="0" smtClean="0"/>
              <a:t>: لانهما يتناولان موضوعا واحدا وهو دراسة الجهاز الاداري للدولة (الادارة العامة).</a:t>
            </a:r>
          </a:p>
          <a:p>
            <a:pPr>
              <a:buNone/>
            </a:pPr>
            <a:r>
              <a:rPr lang="ar-EG" sz="2800" b="1" u="sng" dirty="0" smtClean="0">
                <a:solidFill>
                  <a:srgbClr val="FF0000"/>
                </a:solidFill>
              </a:rPr>
              <a:t>2- لاكنهما مختلفتان</a:t>
            </a:r>
            <a:r>
              <a:rPr lang="ar-EG" sz="2800" b="1" dirty="0" smtClean="0"/>
              <a:t>: فالقانون الاداري يهتم  بتكوين الادارة العامة وتنظيمها واختصاصها ويتولى شرح  وبيان النصوص النظامية  والتعليق عليها </a:t>
            </a:r>
            <a:r>
              <a:rPr lang="ar-EG" sz="2800" b="1" dirty="0" smtClean="0">
                <a:solidFill>
                  <a:srgbClr val="0070C0"/>
                </a:solidFill>
              </a:rPr>
              <a:t>أما علم الادارة العامة فيتناول الفن الاداري وما يجب ان تكون عليه الادارة من الناحية العملية</a:t>
            </a:r>
            <a:r>
              <a:rPr lang="ar-EG" sz="2800" b="1" dirty="0" smtClean="0"/>
              <a:t>.</a:t>
            </a:r>
          </a:p>
          <a:p>
            <a:pPr marL="285750" indent="-285750">
              <a:buFont typeface="Arial" pitchFamily="34" charset="0"/>
              <a:buChar char="•"/>
            </a:pPr>
            <a:r>
              <a:rPr lang="ar-EG" sz="2800" b="1" dirty="0" smtClean="0">
                <a:solidFill>
                  <a:srgbClr val="000099"/>
                </a:solidFill>
              </a:rPr>
              <a:t>علم القانون الاداري يهتم بمدى صحت</a:t>
            </a:r>
            <a:r>
              <a:rPr lang="ar-IQ" sz="2800" b="1" dirty="0" smtClean="0">
                <a:solidFill>
                  <a:srgbClr val="000099"/>
                </a:solidFill>
              </a:rPr>
              <a:t>ة</a:t>
            </a:r>
            <a:r>
              <a:rPr lang="ar-EG" sz="2800" b="1" dirty="0" smtClean="0">
                <a:solidFill>
                  <a:srgbClr val="000099"/>
                </a:solidFill>
              </a:rPr>
              <a:t> ومشروعي</a:t>
            </a:r>
            <a:r>
              <a:rPr lang="ar-IQ" sz="2800" b="1" dirty="0" smtClean="0">
                <a:solidFill>
                  <a:srgbClr val="000099"/>
                </a:solidFill>
              </a:rPr>
              <a:t>ة </a:t>
            </a:r>
            <a:r>
              <a:rPr lang="ar-EG" sz="2800" b="1" dirty="0" smtClean="0">
                <a:solidFill>
                  <a:srgbClr val="FFC000"/>
                </a:solidFill>
              </a:rPr>
              <a:t>القرار </a:t>
            </a:r>
            <a:r>
              <a:rPr lang="ar-EG" sz="2800" b="1" dirty="0">
                <a:solidFill>
                  <a:srgbClr val="FFC000"/>
                </a:solidFill>
              </a:rPr>
              <a:t>الاداري </a:t>
            </a:r>
            <a:r>
              <a:rPr lang="ar-EG" sz="2800" b="1" dirty="0" smtClean="0">
                <a:solidFill>
                  <a:srgbClr val="000099"/>
                </a:solidFill>
              </a:rPr>
              <a:t>.</a:t>
            </a:r>
          </a:p>
          <a:p>
            <a:pPr marL="285750" indent="-285750">
              <a:buFont typeface="Arial" pitchFamily="34" charset="0"/>
              <a:buChar char="•"/>
            </a:pPr>
            <a:r>
              <a:rPr lang="ar-EG" sz="2800" b="1" dirty="0" smtClean="0">
                <a:solidFill>
                  <a:srgbClr val="000099"/>
                </a:solidFill>
              </a:rPr>
              <a:t>اما علم الادارة العامة يهتم بكيفية صنع القرار والاختيار بين البدائل المتاحة.</a:t>
            </a:r>
          </a:p>
          <a:p>
            <a:r>
              <a:rPr lang="ar-EG" sz="2800" b="1" u="sng" dirty="0" smtClean="0">
                <a:solidFill>
                  <a:srgbClr val="FF0000"/>
                </a:solidFill>
              </a:rPr>
              <a:t>3- علاقة تكامل </a:t>
            </a:r>
            <a:r>
              <a:rPr lang="ar-EG" sz="2800" b="1" dirty="0" smtClean="0"/>
              <a:t>: فكل منهما يكمل الاخر فيجب على رجل الادارة الاحاطة بالانظمة واللوائح ليكون قراره سليم ولذلك يتم تكريس مادة القانون الاداري في كلية الاقتصاد والادارة لقسم الادارة العامة </a:t>
            </a:r>
            <a:r>
              <a:rPr lang="ar-IQ" sz="2800" b="1" dirty="0" smtClean="0"/>
              <a:t>.</a:t>
            </a:r>
            <a:endParaRPr lang="ar-IQ" sz="2800" b="1" dirty="0"/>
          </a:p>
        </p:txBody>
      </p:sp>
    </p:spTree>
    <p:extLst>
      <p:ext uri="{BB962C8B-B14F-4D97-AF65-F5344CB8AC3E}">
        <p14:creationId xmlns:p14="http://schemas.microsoft.com/office/powerpoint/2010/main" val="5265214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IQ" sz="6600" dirty="0" smtClean="0"/>
              <a:t>التنظيم الإداري</a:t>
            </a:r>
            <a:endParaRPr lang="ar-IQ" sz="6600" dirty="0"/>
          </a:p>
        </p:txBody>
      </p:sp>
      <p:sp>
        <p:nvSpPr>
          <p:cNvPr id="3" name="Content Placeholder 2"/>
          <p:cNvSpPr>
            <a:spLocks noGrp="1"/>
          </p:cNvSpPr>
          <p:nvPr>
            <p:ph idx="1"/>
          </p:nvPr>
        </p:nvSpPr>
        <p:spPr/>
        <p:txBody>
          <a:bodyPr>
            <a:normAutofit/>
          </a:bodyPr>
          <a:lstStyle/>
          <a:p>
            <a:r>
              <a:rPr lang="ar-IQ" sz="3600" b="1" dirty="0" smtClean="0"/>
              <a:t>1- العوامل المؤثرة في تحديد نوع التنظيم الإداري</a:t>
            </a:r>
          </a:p>
          <a:p>
            <a:r>
              <a:rPr lang="ar-IQ" sz="3600" b="1" dirty="0" smtClean="0"/>
              <a:t>2- النظرية العامة لأساليب التنظيم الإداري</a:t>
            </a:r>
          </a:p>
          <a:p>
            <a:r>
              <a:rPr lang="ar-IQ" sz="3600" b="1" dirty="0" smtClean="0"/>
              <a:t>3- المركزية الإدارية</a:t>
            </a:r>
          </a:p>
          <a:p>
            <a:r>
              <a:rPr lang="ar-IQ" sz="3600" b="1" dirty="0" smtClean="0"/>
              <a:t>4- اللامركزية الإدارية</a:t>
            </a:r>
          </a:p>
          <a:p>
            <a:r>
              <a:rPr lang="ar-IQ" sz="3600" b="1" dirty="0" smtClean="0"/>
              <a:t>5- التنظيم الإداري في العراق</a:t>
            </a:r>
            <a:endParaRPr lang="ar-IQ" sz="3600" b="1"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3539430"/>
          </a:xfrm>
          <a:prstGeom prst="rect">
            <a:avLst/>
          </a:prstGeom>
        </p:spPr>
        <p:txBody>
          <a:bodyPr wrap="square">
            <a:spAutoFit/>
          </a:bodyPr>
          <a:lstStyle/>
          <a:p>
            <a:pPr algn="ctr"/>
            <a:r>
              <a:rPr lang="ar-EG" sz="4400" b="1" dirty="0">
                <a:solidFill>
                  <a:srgbClr val="FF0000"/>
                </a:solidFill>
              </a:rPr>
              <a:t>التنظیم الإداري</a:t>
            </a:r>
          </a:p>
          <a:p>
            <a:r>
              <a:rPr lang="ar-EG" sz="3600" b="1" dirty="0"/>
              <a:t>تمهید:</a:t>
            </a:r>
          </a:p>
          <a:p>
            <a:pPr algn="just"/>
            <a:r>
              <a:rPr lang="ar-EG" sz="3600" b="1" dirty="0"/>
              <a:t>یقصد بالتنظیم </a:t>
            </a:r>
            <a:r>
              <a:rPr lang="ar-EG" sz="3600" b="1" dirty="0" smtClean="0"/>
              <a:t>الإداري </a:t>
            </a:r>
            <a:r>
              <a:rPr lang="ar-EG" sz="3600" b="1" dirty="0"/>
              <a:t>بیان الأسس التي یقوم علیها تكوین الهیئات التي </a:t>
            </a:r>
            <a:r>
              <a:rPr lang="ar-EG" sz="3600" b="1" dirty="0" smtClean="0"/>
              <a:t>تمارس الوظیفة </a:t>
            </a:r>
            <a:r>
              <a:rPr lang="ar-EG" sz="3600" b="1" dirty="0"/>
              <a:t>الإداریة في الدولة ، </a:t>
            </a:r>
            <a:r>
              <a:rPr lang="ar-EG" sz="3600" b="1" dirty="0" smtClean="0"/>
              <a:t>وبیان أفضل </a:t>
            </a:r>
            <a:r>
              <a:rPr lang="ar-EG" sz="3600" b="1" dirty="0"/>
              <a:t>أسالیب التنسیق بینها وأفضل </a:t>
            </a:r>
            <a:r>
              <a:rPr lang="ar-EG" sz="3600" b="1" dirty="0" smtClean="0"/>
              <a:t>الوسائل التي </a:t>
            </a:r>
            <a:r>
              <a:rPr lang="ar-EG" sz="3600" b="1" dirty="0"/>
              <a:t>یمكن استخدامها في ممارسة إختصاصاتها.</a:t>
            </a:r>
          </a:p>
        </p:txBody>
      </p:sp>
    </p:spTree>
    <p:extLst>
      <p:ext uri="{BB962C8B-B14F-4D97-AF65-F5344CB8AC3E}">
        <p14:creationId xmlns:p14="http://schemas.microsoft.com/office/powerpoint/2010/main" val="36808296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6733"/>
            <a:ext cx="8640960" cy="2554545"/>
          </a:xfrm>
          <a:prstGeom prst="rect">
            <a:avLst/>
          </a:prstGeom>
        </p:spPr>
        <p:txBody>
          <a:bodyPr wrap="square">
            <a:spAutoFit/>
          </a:bodyPr>
          <a:lstStyle/>
          <a:p>
            <a:r>
              <a:rPr lang="ar-IQ" sz="3200" b="1" dirty="0" smtClean="0">
                <a:solidFill>
                  <a:srgbClr val="FF0000"/>
                </a:solidFill>
              </a:rPr>
              <a:t>العوامل </a:t>
            </a:r>
            <a:r>
              <a:rPr lang="ar-IQ" sz="3200" b="1" dirty="0">
                <a:solidFill>
                  <a:srgbClr val="FF0000"/>
                </a:solidFill>
              </a:rPr>
              <a:t>المؤثرة في تحديد نوع التنظيم </a:t>
            </a:r>
            <a:r>
              <a:rPr lang="ar-IQ" sz="3200" b="1" dirty="0" smtClean="0">
                <a:solidFill>
                  <a:srgbClr val="FF0000"/>
                </a:solidFill>
              </a:rPr>
              <a:t>الإداري</a:t>
            </a:r>
          </a:p>
          <a:p>
            <a:endParaRPr lang="ar-IQ" sz="3200" b="1" dirty="0">
              <a:solidFill>
                <a:srgbClr val="0D0D0D"/>
              </a:solidFill>
            </a:endParaRPr>
          </a:p>
          <a:p>
            <a:pPr>
              <a:buNone/>
            </a:pPr>
            <a:r>
              <a:rPr lang="ar-IQ" sz="3200" b="1" dirty="0">
                <a:solidFill>
                  <a:srgbClr val="0D0D0D"/>
                </a:solidFill>
              </a:rPr>
              <a:t>1-  العامل الجغرافي و الطبيعي</a:t>
            </a:r>
          </a:p>
          <a:p>
            <a:pPr>
              <a:buNone/>
            </a:pPr>
            <a:r>
              <a:rPr lang="ar-IQ" sz="3200" b="1" dirty="0">
                <a:solidFill>
                  <a:srgbClr val="0D0D0D"/>
                </a:solidFill>
              </a:rPr>
              <a:t>2- العامل السياسي و الأيديولوجي</a:t>
            </a:r>
          </a:p>
          <a:p>
            <a:pPr>
              <a:buNone/>
            </a:pPr>
            <a:r>
              <a:rPr lang="ar-IQ" sz="3200" b="1" dirty="0">
                <a:solidFill>
                  <a:srgbClr val="0D0D0D"/>
                </a:solidFill>
              </a:rPr>
              <a:t>3- العامل التكنولوجي</a:t>
            </a:r>
          </a:p>
        </p:txBody>
      </p:sp>
    </p:spTree>
    <p:extLst>
      <p:ext uri="{BB962C8B-B14F-4D97-AF65-F5344CB8AC3E}">
        <p14:creationId xmlns:p14="http://schemas.microsoft.com/office/powerpoint/2010/main" val="1366774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b="1" dirty="0" smtClean="0">
                <a:solidFill>
                  <a:srgbClr val="C00000"/>
                </a:solidFill>
              </a:rPr>
              <a:t>الأشخاص المعنوية </a:t>
            </a:r>
            <a:endParaRPr lang="ar-IQ" b="1" dirty="0">
              <a:solidFill>
                <a:srgbClr val="C00000"/>
              </a:solidFill>
            </a:endParaRPr>
          </a:p>
        </p:txBody>
      </p:sp>
      <p:sp>
        <p:nvSpPr>
          <p:cNvPr id="3" name="Content Placeholder 2"/>
          <p:cNvSpPr>
            <a:spLocks noGrp="1"/>
          </p:cNvSpPr>
          <p:nvPr>
            <p:ph idx="1"/>
          </p:nvPr>
        </p:nvSpPr>
        <p:spPr/>
        <p:txBody>
          <a:bodyPr/>
          <a:lstStyle/>
          <a:p>
            <a:pPr>
              <a:buFontTx/>
              <a:buChar char="-"/>
            </a:pPr>
            <a:r>
              <a:rPr lang="ar-IQ" sz="4000" b="1" dirty="0" smtClean="0">
                <a:solidFill>
                  <a:srgbClr val="C00000"/>
                </a:solidFill>
              </a:rPr>
              <a:t>تعريف الشخص المعنوي</a:t>
            </a:r>
          </a:p>
          <a:p>
            <a:pPr>
              <a:buNone/>
            </a:pPr>
            <a:r>
              <a:rPr lang="ar-IQ" sz="2800" dirty="0" smtClean="0">
                <a:solidFill>
                  <a:srgbClr val="000099"/>
                </a:solidFill>
                <a:cs typeface="Ali_K_Jiddah" pitchFamily="2" charset="-78"/>
              </a:rPr>
              <a:t>ثيَناسةي كةسي مةعنةوي</a:t>
            </a:r>
          </a:p>
          <a:p>
            <a:pPr>
              <a:buFontTx/>
              <a:buChar char="-"/>
            </a:pPr>
            <a:r>
              <a:rPr lang="ar-IQ" sz="4000" b="1" dirty="0" smtClean="0">
                <a:solidFill>
                  <a:srgbClr val="C00000"/>
                </a:solidFill>
              </a:rPr>
              <a:t>تكوين الشخص المعنوي و النتائج المترتبة عليه</a:t>
            </a:r>
          </a:p>
          <a:p>
            <a:pPr>
              <a:buNone/>
            </a:pPr>
            <a:r>
              <a:rPr lang="ar-IQ" sz="2800" dirty="0" smtClean="0">
                <a:solidFill>
                  <a:srgbClr val="000099"/>
                </a:solidFill>
                <a:cs typeface="Ali_K_Jiddah" pitchFamily="2" charset="-78"/>
              </a:rPr>
              <a:t>دروست بووني كةسي مةعنةوي و دةرةنجامةكاني</a:t>
            </a:r>
          </a:p>
          <a:p>
            <a:pPr>
              <a:buFontTx/>
              <a:buChar char="-"/>
            </a:pPr>
            <a:r>
              <a:rPr lang="ar-IQ" sz="4000" b="1" dirty="0" smtClean="0">
                <a:solidFill>
                  <a:srgbClr val="C00000"/>
                </a:solidFill>
              </a:rPr>
              <a:t>أنواع الشخص المعنوي</a:t>
            </a:r>
          </a:p>
          <a:p>
            <a:pPr>
              <a:buNone/>
            </a:pPr>
            <a:r>
              <a:rPr lang="ar-IQ" sz="2800" dirty="0" smtClean="0">
                <a:solidFill>
                  <a:srgbClr val="000099"/>
                </a:solidFill>
                <a:cs typeface="Ali_K_Jiddah" pitchFamily="2" charset="-78"/>
              </a:rPr>
              <a:t>جؤرةكاني كةسي مةعنةوي</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704088"/>
            <a:ext cx="8186766" cy="1153276"/>
          </a:xfrm>
        </p:spPr>
        <p:txBody>
          <a:bodyPr>
            <a:normAutofit fontScale="90000"/>
          </a:bodyPr>
          <a:lstStyle/>
          <a:p>
            <a:pPr algn="r"/>
            <a:r>
              <a:rPr lang="ar-IQ" sz="4800" b="1" dirty="0" smtClean="0">
                <a:solidFill>
                  <a:srgbClr val="C00000"/>
                </a:solidFill>
              </a:rPr>
              <a:t>1- العوامل المؤثرة في تحديد نوع التنظيم الإداري</a:t>
            </a:r>
            <a:endParaRPr lang="ar-IQ" sz="4800" b="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buNone/>
            </a:pPr>
            <a:r>
              <a:rPr lang="ar-IQ" sz="3800" b="1" dirty="0" smtClean="0">
                <a:solidFill>
                  <a:srgbClr val="000099"/>
                </a:solidFill>
                <a:cs typeface="Ali_K_Alwand" pitchFamily="2" charset="-78"/>
              </a:rPr>
              <a:t>فاكتةرة كاريطةرةكان لة دياريكردني جؤري رِيَكخستني كارطيَرِي</a:t>
            </a:r>
          </a:p>
          <a:p>
            <a:pPr>
              <a:buNone/>
            </a:pPr>
            <a:endParaRPr lang="ar-IQ" sz="3800" b="1" dirty="0" smtClean="0">
              <a:solidFill>
                <a:srgbClr val="000099"/>
              </a:solidFill>
              <a:cs typeface="Ali_K_Alwand" pitchFamily="2" charset="-78"/>
            </a:endParaRPr>
          </a:p>
          <a:p>
            <a:pPr>
              <a:buNone/>
            </a:pPr>
            <a:r>
              <a:rPr lang="ar-IQ" sz="4400" b="1" dirty="0" smtClean="0">
                <a:solidFill>
                  <a:srgbClr val="C00000"/>
                </a:solidFill>
              </a:rPr>
              <a:t>أ – عامل الجغرافيا و الطبيعة</a:t>
            </a:r>
          </a:p>
          <a:p>
            <a:pPr>
              <a:buNone/>
            </a:pPr>
            <a:r>
              <a:rPr lang="ar-IQ" sz="3500" b="1" dirty="0" smtClean="0">
                <a:solidFill>
                  <a:srgbClr val="000099"/>
                </a:solidFill>
                <a:cs typeface="Ali_K_Jiddah" pitchFamily="2" charset="-78"/>
              </a:rPr>
              <a:t>فاكتةري جوطرافيا و سروشت</a:t>
            </a:r>
          </a:p>
          <a:p>
            <a:pPr>
              <a:buNone/>
            </a:pPr>
            <a:r>
              <a:rPr lang="ar-IQ" sz="4400" b="1" dirty="0" smtClean="0">
                <a:solidFill>
                  <a:srgbClr val="C00000"/>
                </a:solidFill>
              </a:rPr>
              <a:t>ب- العامل السياسي و الأيديولوجي</a:t>
            </a:r>
          </a:p>
          <a:p>
            <a:pPr>
              <a:buNone/>
            </a:pPr>
            <a:r>
              <a:rPr lang="ar-IQ" sz="3900" b="1" dirty="0" smtClean="0">
                <a:solidFill>
                  <a:srgbClr val="000099"/>
                </a:solidFill>
                <a:cs typeface="Ali_K_Jiddah" pitchFamily="2" charset="-78"/>
              </a:rPr>
              <a:t>فاكتةري سياسي و ئايديا</a:t>
            </a:r>
          </a:p>
          <a:p>
            <a:pPr>
              <a:buNone/>
            </a:pPr>
            <a:r>
              <a:rPr lang="ar-IQ" sz="4400" b="1" dirty="0" smtClean="0">
                <a:solidFill>
                  <a:srgbClr val="C00000"/>
                </a:solidFill>
              </a:rPr>
              <a:t>ج- العامل التكنولوجي</a:t>
            </a:r>
          </a:p>
          <a:p>
            <a:pPr>
              <a:buNone/>
            </a:pPr>
            <a:r>
              <a:rPr lang="ar-IQ" sz="3900" b="1" dirty="0" smtClean="0">
                <a:solidFill>
                  <a:srgbClr val="000099"/>
                </a:solidFill>
                <a:cs typeface="Ali_K_Jiddah" pitchFamily="2" charset="-78"/>
              </a:rPr>
              <a:t>فاكتةري تةكنؤلؤذيا</a:t>
            </a:r>
            <a:endParaRPr lang="ar-IQ" sz="3900" b="1" dirty="0">
              <a:solidFill>
                <a:srgbClr val="000099"/>
              </a:solidFill>
              <a:cs typeface="Ali_K_Jiddah" pitchFamily="2" charset="-78"/>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692696"/>
            <a:ext cx="8712968" cy="5016758"/>
          </a:xfrm>
          <a:prstGeom prst="rect">
            <a:avLst/>
          </a:prstGeom>
        </p:spPr>
        <p:txBody>
          <a:bodyPr wrap="square">
            <a:spAutoFit/>
          </a:bodyPr>
          <a:lstStyle/>
          <a:p>
            <a:pPr>
              <a:buNone/>
            </a:pPr>
            <a:r>
              <a:rPr lang="ar-IQ" sz="3600" b="1" dirty="0">
                <a:solidFill>
                  <a:srgbClr val="C00000"/>
                </a:solidFill>
              </a:rPr>
              <a:t>أ – عامل الجغرافيا و الطبيعة</a:t>
            </a:r>
          </a:p>
          <a:p>
            <a:pPr>
              <a:buNone/>
            </a:pPr>
            <a:r>
              <a:rPr lang="ar-IQ" sz="2800" b="1" dirty="0">
                <a:solidFill>
                  <a:srgbClr val="000099"/>
                </a:solidFill>
                <a:cs typeface="Ali_K_Jiddah" pitchFamily="2" charset="-78"/>
              </a:rPr>
              <a:t>فاكتةري جوطرافيا و </a:t>
            </a:r>
            <a:r>
              <a:rPr lang="ar-IQ" sz="2800" b="1" dirty="0" smtClean="0">
                <a:solidFill>
                  <a:srgbClr val="000099"/>
                </a:solidFill>
                <a:cs typeface="Ali_K_Jiddah" pitchFamily="2" charset="-78"/>
              </a:rPr>
              <a:t>سروشت</a:t>
            </a:r>
            <a:endParaRPr lang="ar-EG" sz="2800" b="1" dirty="0" smtClean="0">
              <a:solidFill>
                <a:srgbClr val="000099"/>
              </a:solidFill>
              <a:cs typeface="Ali_K_Jiddah" pitchFamily="2" charset="-78"/>
            </a:endParaRPr>
          </a:p>
          <a:p>
            <a:pPr algn="just"/>
            <a:r>
              <a:rPr lang="ar-EG" sz="3200" b="1" dirty="0"/>
              <a:t>تؤثر العوامل </a:t>
            </a:r>
            <a:r>
              <a:rPr lang="ar-EG" sz="3200" b="1" dirty="0" smtClean="0"/>
              <a:t>الجغر</a:t>
            </a:r>
            <a:r>
              <a:rPr lang="ar-IQ" sz="3200" b="1" dirty="0" smtClean="0"/>
              <a:t>ا</a:t>
            </a:r>
            <a:r>
              <a:rPr lang="ar-EG" sz="3200" b="1" dirty="0" smtClean="0"/>
              <a:t>فیة </a:t>
            </a:r>
            <a:r>
              <a:rPr lang="ar-EG" sz="3200" b="1" dirty="0"/>
              <a:t>والطبیعیة في تحدید نوع التنظیم الإداري السائد </a:t>
            </a:r>
            <a:r>
              <a:rPr lang="ar-EG" sz="3200" b="1" dirty="0" smtClean="0"/>
              <a:t>في البلاد </a:t>
            </a:r>
            <a:r>
              <a:rPr lang="ar-EG" sz="3200" b="1" dirty="0"/>
              <a:t>وتتمثل العوامل </a:t>
            </a:r>
            <a:r>
              <a:rPr lang="ar-EG" sz="3200" b="1" dirty="0" smtClean="0"/>
              <a:t>الجغرافیة </a:t>
            </a:r>
            <a:r>
              <a:rPr lang="ar-EG" sz="3200" b="1" dirty="0"/>
              <a:t>والطبیعیة في مساحة الدولة </a:t>
            </a:r>
            <a:r>
              <a:rPr lang="ar-EG" sz="3200" b="1" dirty="0" smtClean="0"/>
              <a:t>والبنیة التضاریسیة، وهما یؤثران </a:t>
            </a:r>
            <a:r>
              <a:rPr lang="ar-EG" sz="3200" b="1" dirty="0"/>
              <a:t>في تحدید نوع التنظیم الإداري.فمساحة الدولة إذا كانت صغیرة، </a:t>
            </a:r>
            <a:r>
              <a:rPr lang="ar-EG" sz="3200" b="1" dirty="0" smtClean="0"/>
              <a:t>فإن الاتجاه یكون </a:t>
            </a:r>
            <a:r>
              <a:rPr lang="ar-EG" sz="3200" b="1" dirty="0"/>
              <a:t>نحو الأخذ بالتنظیم الإداري المركزي والبعد عن التنظیم </a:t>
            </a:r>
            <a:r>
              <a:rPr lang="ar-EG" sz="3200" b="1" dirty="0" smtClean="0"/>
              <a:t>اللامركزي، وبعكس </a:t>
            </a:r>
            <a:r>
              <a:rPr lang="ar-EG" sz="3200" b="1" dirty="0"/>
              <a:t>ما إذا كانت مساحة الدولة كبیرة فإن الاتجاه یكون نحو الأخذ </a:t>
            </a:r>
            <a:r>
              <a:rPr lang="ar-EG" sz="3200" b="1" dirty="0" smtClean="0"/>
              <a:t>بالأسلوبین المركزي </a:t>
            </a:r>
            <a:r>
              <a:rPr lang="ar-EG" sz="3200" b="1" dirty="0"/>
              <a:t>واللامركزي وهذا یتوقف </a:t>
            </a:r>
            <a:r>
              <a:rPr lang="ar-EG" sz="3200" b="1" dirty="0" smtClean="0"/>
              <a:t>علي الظروف </a:t>
            </a:r>
            <a:r>
              <a:rPr lang="ar-EG" sz="3200" b="1" dirty="0"/>
              <a:t>السیاسیة والاجتماعیة </a:t>
            </a:r>
            <a:r>
              <a:rPr lang="ar-EG" sz="3200" b="1" dirty="0" smtClean="0"/>
              <a:t>والاقتصادیة السائدة </a:t>
            </a:r>
            <a:r>
              <a:rPr lang="ar-EG" sz="3200" b="1" dirty="0"/>
              <a:t>في الدولة.</a:t>
            </a:r>
            <a:endParaRPr lang="ar-IQ" sz="3200" b="1" dirty="0">
              <a:solidFill>
                <a:srgbClr val="000099"/>
              </a:solidFill>
              <a:cs typeface="Ali_K_Jiddah" pitchFamily="2" charset="-78"/>
            </a:endParaRPr>
          </a:p>
        </p:txBody>
      </p:sp>
    </p:spTree>
    <p:extLst>
      <p:ext uri="{BB962C8B-B14F-4D97-AF65-F5344CB8AC3E}">
        <p14:creationId xmlns:p14="http://schemas.microsoft.com/office/powerpoint/2010/main" val="18559570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568952" cy="6001643"/>
          </a:xfrm>
          <a:prstGeom prst="rect">
            <a:avLst/>
          </a:prstGeom>
        </p:spPr>
        <p:txBody>
          <a:bodyPr wrap="square">
            <a:spAutoFit/>
          </a:bodyPr>
          <a:lstStyle/>
          <a:p>
            <a:endParaRPr lang="ar-IQ" sz="3200" dirty="0">
              <a:solidFill>
                <a:srgbClr val="0D0D0D"/>
              </a:solidFill>
            </a:endParaRPr>
          </a:p>
          <a:p>
            <a:pPr algn="just">
              <a:buNone/>
            </a:pPr>
            <a:r>
              <a:rPr lang="ar-IQ" sz="3200" b="1" dirty="0">
                <a:solidFill>
                  <a:srgbClr val="0D0D0D"/>
                </a:solidFill>
                <a:cs typeface="Ali_K_Alwand" pitchFamily="2" charset="-78"/>
              </a:rPr>
              <a:t>1- </a:t>
            </a:r>
            <a:r>
              <a:rPr lang="ar-IQ" sz="3200" b="1" u="sng" dirty="0">
                <a:solidFill>
                  <a:srgbClr val="0033CC"/>
                </a:solidFill>
                <a:cs typeface="Ali_K_Alwand" pitchFamily="2" charset="-78"/>
              </a:rPr>
              <a:t>فاكتةري جوطرافي و سروشت</a:t>
            </a:r>
            <a:r>
              <a:rPr lang="ar-IQ" sz="3200" b="1" dirty="0">
                <a:solidFill>
                  <a:srgbClr val="0D0D0D"/>
                </a:solidFill>
                <a:cs typeface="Ali_K_Alwand" pitchFamily="2" charset="-78"/>
              </a:rPr>
              <a:t>: </a:t>
            </a:r>
            <a:r>
              <a:rPr lang="ar-IQ" sz="3200" dirty="0">
                <a:solidFill>
                  <a:srgbClr val="0D0D0D"/>
                </a:solidFill>
                <a:cs typeface="Ali_K_Alwand" pitchFamily="2" charset="-78"/>
              </a:rPr>
              <a:t>فاكتةري جوطرافي و س</a:t>
            </a:r>
            <a:r>
              <a:rPr lang="ar-EG" sz="3200" dirty="0">
                <a:solidFill>
                  <a:srgbClr val="0D0D0D"/>
                </a:solidFill>
                <a:cs typeface="Ali_K_Alwand" pitchFamily="2" charset="-78"/>
              </a:rPr>
              <a:t>ر</a:t>
            </a:r>
            <a:r>
              <a:rPr lang="ar-IQ" sz="3200" dirty="0">
                <a:solidFill>
                  <a:srgbClr val="0D0D0D"/>
                </a:solidFill>
                <a:cs typeface="Ali_K_Alwand" pitchFamily="2" charset="-78"/>
              </a:rPr>
              <a:t>وشت كاريطةريان هةية لةسةر جؤري ريَكخستني كارطيَرِي لة دةولَةتدا، بؤنموونة ئةطةر رِووبةري دةولَةت بضووك بيَت ئةوا ئارِاستةكان زياتر بةرةو ثةيرِةوكردني مةركةزيةتي كارطيَرِي دةضن لةبةر ئاساني كؤنترِؤلَكردني هةموو ثانتايي دةولَةت، وة بة ثيَضةوانةوةش ئةطةر رِووبةري دةولَةت فراوان و طةورة بيَ ئةوا زياتر ئةطةري ثةيرِةوكردني سيستةمي نامةركةزي كارطيَرِي لة ئارادا دةبيَت.</a:t>
            </a:r>
          </a:p>
          <a:p>
            <a:pPr algn="just">
              <a:buNone/>
            </a:pPr>
            <a:r>
              <a:rPr lang="ar-IQ" sz="3200" dirty="0">
                <a:solidFill>
                  <a:srgbClr val="0D0D0D"/>
                </a:solidFill>
                <a:cs typeface="Ali_K_Alwand" pitchFamily="2" charset="-78"/>
              </a:rPr>
              <a:t>وة هةروةها لةو وولاَتانةي ناوضةي شاخاوي زؤربيَت زياتر ئةطةري ثةيرِةوكردني سيستةمي نامةركةزي هةية بةحوكمي سةختي و دذواري هاتوضؤ بؤ ئةو ناوضة شاخاوي و دوورةدةستانة. وة بة ثيَضةوانةوةش.</a:t>
            </a:r>
          </a:p>
          <a:p>
            <a:pPr>
              <a:buNone/>
            </a:pPr>
            <a:endParaRPr lang="ar-IQ" sz="3200" b="1" dirty="0">
              <a:solidFill>
                <a:srgbClr val="0D0D0D"/>
              </a:solidFill>
              <a:cs typeface="Ali_K_Alwand" pitchFamily="2" charset="-78"/>
            </a:endParaRPr>
          </a:p>
        </p:txBody>
      </p:sp>
    </p:spTree>
    <p:extLst>
      <p:ext uri="{BB962C8B-B14F-4D97-AF65-F5344CB8AC3E}">
        <p14:creationId xmlns:p14="http://schemas.microsoft.com/office/powerpoint/2010/main" val="3916632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8847"/>
            <a:ext cx="8640960" cy="10433625"/>
          </a:xfrm>
          <a:prstGeom prst="rect">
            <a:avLst/>
          </a:prstGeom>
        </p:spPr>
        <p:txBody>
          <a:bodyPr wrap="square">
            <a:spAutoFit/>
          </a:bodyPr>
          <a:lstStyle/>
          <a:p>
            <a:pPr algn="just">
              <a:buNone/>
            </a:pPr>
            <a:r>
              <a:rPr lang="ar-IQ" sz="3200" b="1" u="sng" dirty="0" smtClean="0">
                <a:solidFill>
                  <a:srgbClr val="0033CC"/>
                </a:solidFill>
                <a:cs typeface="Ali_K_Alwand" pitchFamily="2" charset="-78"/>
              </a:rPr>
              <a:t>ب- </a:t>
            </a:r>
            <a:r>
              <a:rPr lang="ar-IQ" sz="3200" b="1" u="sng" dirty="0">
                <a:solidFill>
                  <a:srgbClr val="0033CC"/>
                </a:solidFill>
                <a:cs typeface="Ali_K_Alwand" pitchFamily="2" charset="-78"/>
              </a:rPr>
              <a:t>ثيَوةري سروشتي رِيَساكاني ياساكة: </a:t>
            </a:r>
            <a:r>
              <a:rPr lang="ar-IQ" sz="3200" dirty="0">
                <a:solidFill>
                  <a:srgbClr val="0D0D0D"/>
                </a:solidFill>
                <a:cs typeface="Ali_K_Alwand" pitchFamily="2" charset="-78"/>
              </a:rPr>
              <a:t>بة ثيَي ئةم ثيَوةرةش ئةطةر هاتوو رِيَساكاني ياساكة فةرمان ثيَكةر(</a:t>
            </a:r>
            <a:r>
              <a:rPr lang="ar-IQ" sz="3200" dirty="0">
                <a:solidFill>
                  <a:srgbClr val="0D0D0D"/>
                </a:solidFill>
                <a:cs typeface="Ali-A-Alwand" pitchFamily="2" charset="-78"/>
              </a:rPr>
              <a:t>آمرة</a:t>
            </a:r>
            <a:r>
              <a:rPr lang="ar-IQ" sz="3200" dirty="0">
                <a:solidFill>
                  <a:srgbClr val="0D0D0D"/>
                </a:solidFill>
                <a:cs typeface="Ali_K_Alwand" pitchFamily="2" charset="-78"/>
              </a:rPr>
              <a:t>)</a:t>
            </a:r>
            <a:r>
              <a:rPr lang="en-US" sz="3200" dirty="0">
                <a:solidFill>
                  <a:srgbClr val="0D0D0D"/>
                </a:solidFill>
                <a:cs typeface="Ali_K_Alwand" pitchFamily="2" charset="-78"/>
              </a:rPr>
              <a:t> </a:t>
            </a:r>
            <a:r>
              <a:rPr lang="ar-IQ" sz="3200" dirty="0">
                <a:solidFill>
                  <a:srgbClr val="0D0D0D"/>
                </a:solidFill>
                <a:cs typeface="Ali_K_Alwand" pitchFamily="2" charset="-78"/>
              </a:rPr>
              <a:t>بوون و نةدةكرا رِيَككةوتن بكريَت لةسةر لادان و سةرثيَضي كردني، ئةوا ئةو ياساية ياسايةكي طشتي دةبيَت ضونكة بة سةرثيَضي كردني كةسي سةرثيَضيكار سزا دةدريَت.</a:t>
            </a:r>
          </a:p>
          <a:p>
            <a:pPr algn="just">
              <a:buNone/>
            </a:pPr>
            <a:r>
              <a:rPr lang="ar-IQ" sz="3200" dirty="0">
                <a:solidFill>
                  <a:srgbClr val="0D0D0D"/>
                </a:solidFill>
                <a:cs typeface="Ali_K_Alwand" pitchFamily="2" charset="-78"/>
              </a:rPr>
              <a:t>بةلاَم ئةطةر هاتوو رِيَساكاني ياساكة فةرمان ثيَكةر نةبوون واتا تةواوكةر يان دريَذةثيَدةري ويستي لايةنةكاني ثةيوةنديةكة بوون(</a:t>
            </a:r>
            <a:r>
              <a:rPr lang="ar-IQ" sz="3200" dirty="0">
                <a:solidFill>
                  <a:srgbClr val="FF0000"/>
                </a:solidFill>
                <a:cs typeface="Ali-A-Alwand" pitchFamily="2" charset="-78"/>
              </a:rPr>
              <a:t>مفسرة أو مكملة أو متممة</a:t>
            </a:r>
            <a:r>
              <a:rPr lang="ar-IQ" sz="3200" dirty="0">
                <a:solidFill>
                  <a:srgbClr val="0D0D0D"/>
                </a:solidFill>
                <a:cs typeface="Ali_K_Alwand" pitchFamily="2" charset="-78"/>
              </a:rPr>
              <a:t>)، ئةوا ئةو ياساية ياسايةكي تايبةت دةبيَت، ضونكة دةكريَت رِيَككةوتن لةسةر لادان و سةرثيَضي كردني رِيَساكاني بكريَت و </a:t>
            </a:r>
            <a:r>
              <a:rPr lang="ar-IQ" sz="3200" dirty="0" smtClean="0">
                <a:solidFill>
                  <a:srgbClr val="0D0D0D"/>
                </a:solidFill>
                <a:cs typeface="Ali_K_Alwand" pitchFamily="2" charset="-78"/>
              </a:rPr>
              <a:t>بةبىَ ئةوةي </a:t>
            </a:r>
            <a:r>
              <a:rPr lang="ar-IQ" sz="3200" dirty="0">
                <a:solidFill>
                  <a:srgbClr val="0D0D0D"/>
                </a:solidFill>
                <a:cs typeface="Ali_K_Alwand" pitchFamily="2" charset="-78"/>
              </a:rPr>
              <a:t>هيض سزايةكيش هةبيَت .</a:t>
            </a:r>
          </a:p>
          <a:p>
            <a:pPr algn="just">
              <a:buNone/>
            </a:pPr>
            <a:r>
              <a:rPr lang="ar-IQ" sz="3200" dirty="0">
                <a:solidFill>
                  <a:srgbClr val="0D0D0D"/>
                </a:solidFill>
                <a:cs typeface="Ali_K_Alwand" pitchFamily="2" charset="-78"/>
              </a:rPr>
              <a:t>وة </a:t>
            </a:r>
            <a:r>
              <a:rPr lang="ar-IQ" sz="3200" u="sng" dirty="0">
                <a:solidFill>
                  <a:srgbClr val="0D0D0D"/>
                </a:solidFill>
                <a:cs typeface="Ali_K_Alwand" pitchFamily="2" charset="-78"/>
              </a:rPr>
              <a:t>نموونةي ياساي طشتي</a:t>
            </a:r>
            <a:r>
              <a:rPr lang="ar-IQ" sz="3200" dirty="0">
                <a:solidFill>
                  <a:srgbClr val="0D0D0D"/>
                </a:solidFill>
                <a:cs typeface="Ali_K_Alwand" pitchFamily="2" charset="-78"/>
              </a:rPr>
              <a:t>: وةك ياساي سزادان و ياساي نيَودةولَةتي طشتي و ياساي كارطيَرِي و ياساي دارايي و ياساي دةستوري.</a:t>
            </a:r>
          </a:p>
          <a:p>
            <a:pPr algn="just">
              <a:buNone/>
            </a:pPr>
            <a:r>
              <a:rPr lang="ar-IQ" sz="3200" dirty="0">
                <a:solidFill>
                  <a:srgbClr val="0D0D0D"/>
                </a:solidFill>
                <a:cs typeface="Ali_K_Alwand" pitchFamily="2" charset="-78"/>
              </a:rPr>
              <a:t>وة </a:t>
            </a:r>
            <a:r>
              <a:rPr lang="ar-IQ" sz="3200" u="sng" dirty="0">
                <a:solidFill>
                  <a:srgbClr val="0D0D0D"/>
                </a:solidFill>
                <a:cs typeface="Ali_K_Alwand" pitchFamily="2" charset="-78"/>
              </a:rPr>
              <a:t>نموونةي ياساي تايبةت </a:t>
            </a:r>
            <a:r>
              <a:rPr lang="ar-IQ" sz="3200" dirty="0">
                <a:solidFill>
                  <a:srgbClr val="0D0D0D"/>
                </a:solidFill>
                <a:cs typeface="Ali_K_Alwand" pitchFamily="2" charset="-78"/>
              </a:rPr>
              <a:t>وةكو ياساي شارستاني و ياساي بازرطاني.</a:t>
            </a:r>
          </a:p>
          <a:p>
            <a:endParaRPr lang="ar-IQ" sz="3200" dirty="0"/>
          </a:p>
          <a:p>
            <a:endParaRPr lang="ar-IQ" sz="3200" dirty="0"/>
          </a:p>
          <a:p>
            <a:endParaRPr lang="ar-IQ" sz="3200" dirty="0"/>
          </a:p>
          <a:p>
            <a:endParaRPr lang="ar-IQ" sz="3200" dirty="0"/>
          </a:p>
          <a:p>
            <a:endParaRPr lang="ar-IQ" sz="3200" dirty="0"/>
          </a:p>
          <a:p>
            <a:endParaRPr lang="ar-IQ" sz="3200" dirty="0"/>
          </a:p>
          <a:p>
            <a:endParaRPr lang="ar-IQ" sz="3200" dirty="0"/>
          </a:p>
          <a:p>
            <a:endParaRPr lang="ar-IQ" sz="3200" dirty="0"/>
          </a:p>
        </p:txBody>
      </p:sp>
    </p:spTree>
    <p:extLst>
      <p:ext uri="{BB962C8B-B14F-4D97-AF65-F5344CB8AC3E}">
        <p14:creationId xmlns:p14="http://schemas.microsoft.com/office/powerpoint/2010/main" val="187313414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2538" y="404664"/>
            <a:ext cx="8833958" cy="6001643"/>
          </a:xfrm>
          <a:prstGeom prst="rect">
            <a:avLst/>
          </a:prstGeom>
        </p:spPr>
        <p:txBody>
          <a:bodyPr wrap="square">
            <a:spAutoFit/>
          </a:bodyPr>
          <a:lstStyle/>
          <a:p>
            <a:r>
              <a:rPr lang="ar-EG" sz="3200" b="1" dirty="0" smtClean="0">
                <a:solidFill>
                  <a:srgbClr val="FF0000"/>
                </a:solidFill>
              </a:rPr>
              <a:t>ثانیاً</a:t>
            </a:r>
            <a:r>
              <a:rPr lang="ar-EG" sz="3200" b="1" dirty="0">
                <a:solidFill>
                  <a:srgbClr val="FF0000"/>
                </a:solidFill>
              </a:rPr>
              <a:t>: </a:t>
            </a:r>
            <a:r>
              <a:rPr lang="ar-EG" sz="3200" b="1" dirty="0" smtClean="0">
                <a:solidFill>
                  <a:srgbClr val="FF0000"/>
                </a:solidFill>
              </a:rPr>
              <a:t>العامل السیاسی والايديولوجي: </a:t>
            </a:r>
            <a:r>
              <a:rPr lang="ar-IQ" sz="3200" b="1" dirty="0">
                <a:solidFill>
                  <a:srgbClr val="000099"/>
                </a:solidFill>
                <a:cs typeface="Ali_K_Jiddah" pitchFamily="2" charset="-78"/>
              </a:rPr>
              <a:t>فاكتةري سياسي و </a:t>
            </a:r>
            <a:r>
              <a:rPr lang="ar-IQ" sz="3200" b="1" dirty="0" smtClean="0">
                <a:solidFill>
                  <a:srgbClr val="000099"/>
                </a:solidFill>
                <a:cs typeface="Ali_K_Jiddah" pitchFamily="2" charset="-78"/>
              </a:rPr>
              <a:t>ئايديا</a:t>
            </a:r>
            <a:endParaRPr lang="ar-EG" sz="3200" dirty="0">
              <a:solidFill>
                <a:srgbClr val="FF0000"/>
              </a:solidFill>
            </a:endParaRPr>
          </a:p>
          <a:p>
            <a:r>
              <a:rPr lang="ar-EG" sz="3200" b="1" dirty="0"/>
              <a:t>یتحدد نوع التنظیم الإداري المطبق في أي دولة بآیدولوجیة النظام السیاسي، </a:t>
            </a:r>
            <a:r>
              <a:rPr lang="ar-EG" sz="3200" b="1" dirty="0" smtClean="0"/>
              <a:t>وطبیعة </a:t>
            </a:r>
            <a:r>
              <a:rPr lang="ar-EG" sz="3200" b="1" dirty="0"/>
              <a:t>نظام الحكم السائد في البلاد، فتلعب الظروف السیاسیة </a:t>
            </a:r>
            <a:r>
              <a:rPr lang="ar-EG" sz="3200" b="1" dirty="0" smtClean="0"/>
              <a:t>دوراً  </a:t>
            </a:r>
            <a:r>
              <a:rPr lang="ar-EG" sz="3200" b="1" dirty="0"/>
              <a:t>رئیسیاً </a:t>
            </a:r>
            <a:r>
              <a:rPr lang="ar-EG" sz="3200" b="1" dirty="0" smtClean="0"/>
              <a:t>في تحدید </a:t>
            </a:r>
            <a:r>
              <a:rPr lang="ar-EG" sz="3200" b="1" dirty="0"/>
              <a:t>نوع التنظیم الإداري بصفة عامة تبعاً للقیم والمبادئ التي یعتنقها </a:t>
            </a:r>
            <a:r>
              <a:rPr lang="ar-EG" sz="3200" b="1" dirty="0" smtClean="0"/>
              <a:t>الشعب وتشكل </a:t>
            </a:r>
            <a:r>
              <a:rPr lang="ar-EG" sz="3200" b="1" dirty="0"/>
              <a:t>في مجموعها فكر (آیدولوجیة) الدولة.</a:t>
            </a:r>
          </a:p>
          <a:p>
            <a:pPr algn="just"/>
            <a:r>
              <a:rPr lang="ar-EG" sz="3200" b="1" dirty="0"/>
              <a:t>ففي الاتحاد السوفیتي سابقاً كان یسود مبدأ مركزیة </a:t>
            </a:r>
            <a:r>
              <a:rPr lang="ar-EG" sz="3200" b="1" dirty="0" smtClean="0"/>
              <a:t>الدیمقر</a:t>
            </a:r>
            <a:r>
              <a:rPr lang="en-US" sz="3200" b="1" dirty="0" smtClean="0"/>
              <a:t>h</a:t>
            </a:r>
            <a:r>
              <a:rPr lang="ar-EG" sz="3200" b="1" dirty="0" smtClean="0"/>
              <a:t>طیة </a:t>
            </a:r>
            <a:r>
              <a:rPr lang="ar-EG" sz="3200" b="1" dirty="0"/>
              <a:t>الذي </a:t>
            </a:r>
            <a:r>
              <a:rPr lang="ar-EG" sz="3200" b="1" dirty="0" smtClean="0"/>
              <a:t>یشجع المشاركة </a:t>
            </a:r>
            <a:r>
              <a:rPr lang="ar-EG" sz="3200" b="1" dirty="0"/>
              <a:t>الشعبیة مع الاحتفاظ بالرقابة المركزیة الكاملة والتوجه المركزي </a:t>
            </a:r>
            <a:r>
              <a:rPr lang="ar-EG" sz="3200" b="1" dirty="0" smtClean="0"/>
              <a:t>للسیاسات العامة.أما </a:t>
            </a:r>
            <a:r>
              <a:rPr lang="ar-EG" sz="3200" b="1" dirty="0"/>
              <a:t>إذا كان فكر الدولة یقوم على الحریة </a:t>
            </a:r>
            <a:r>
              <a:rPr lang="ar-EG" sz="3200" b="1" dirty="0" smtClean="0"/>
              <a:t>الدیمقر</a:t>
            </a:r>
            <a:r>
              <a:rPr lang="en-US" sz="3200" b="1" smtClean="0"/>
              <a:t>h</a:t>
            </a:r>
            <a:r>
              <a:rPr lang="ar-EG" sz="3200" b="1" smtClean="0"/>
              <a:t>طیة</a:t>
            </a:r>
            <a:r>
              <a:rPr lang="ar-EG" sz="3200" b="1" dirty="0"/>
              <a:t>، فإنه ینعكس على </a:t>
            </a:r>
            <a:r>
              <a:rPr lang="ar-EG" sz="3200" b="1" dirty="0" smtClean="0"/>
              <a:t>نوع التنظیم </a:t>
            </a:r>
            <a:r>
              <a:rPr lang="ar-EG" sz="3200" b="1" dirty="0"/>
              <a:t>الإداري المطبق، فنجد توسعاً في التنظیم الإداري اللامركزي </a:t>
            </a:r>
            <a:r>
              <a:rPr lang="ar-EG" sz="3200" b="1" dirty="0" smtClean="0"/>
              <a:t>وتخفیف سیطرة </a:t>
            </a:r>
            <a:r>
              <a:rPr lang="ar-EG" sz="3200" b="1" dirty="0"/>
              <a:t>التنظیم الإداري المركزي.</a:t>
            </a:r>
          </a:p>
        </p:txBody>
      </p:sp>
    </p:spTree>
    <p:extLst>
      <p:ext uri="{BB962C8B-B14F-4D97-AF65-F5344CB8AC3E}">
        <p14:creationId xmlns:p14="http://schemas.microsoft.com/office/powerpoint/2010/main" val="411257059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4868" y="1124744"/>
            <a:ext cx="8496944" cy="4031873"/>
          </a:xfrm>
          <a:prstGeom prst="rect">
            <a:avLst/>
          </a:prstGeom>
        </p:spPr>
        <p:txBody>
          <a:bodyPr wrap="square">
            <a:spAutoFit/>
          </a:bodyPr>
          <a:lstStyle/>
          <a:p>
            <a:pPr algn="just">
              <a:buNone/>
            </a:pPr>
            <a:r>
              <a:rPr lang="ar-IQ" sz="3200" b="1" u="sng" dirty="0">
                <a:solidFill>
                  <a:srgbClr val="0D0D0D"/>
                </a:solidFill>
                <a:cs typeface="Ali_K_Alwand" pitchFamily="2" charset="-78"/>
              </a:rPr>
              <a:t>2- </a:t>
            </a:r>
            <a:r>
              <a:rPr lang="ar-IQ" sz="3200" b="1" u="sng" dirty="0">
                <a:solidFill>
                  <a:srgbClr val="0033CC"/>
                </a:solidFill>
                <a:cs typeface="Ali_K_Alwand" pitchFamily="2" charset="-78"/>
              </a:rPr>
              <a:t>فاكتةري سياسي و ئايديؤلؤجي</a:t>
            </a:r>
            <a:r>
              <a:rPr lang="ar-IQ" sz="3200" b="1" u="sng" dirty="0">
                <a:solidFill>
                  <a:srgbClr val="0D0D0D"/>
                </a:solidFill>
                <a:cs typeface="Ali_K_Alwand" pitchFamily="2" charset="-78"/>
              </a:rPr>
              <a:t>: </a:t>
            </a:r>
            <a:r>
              <a:rPr lang="ar-IQ" sz="3200" dirty="0">
                <a:solidFill>
                  <a:srgbClr val="0D0D0D"/>
                </a:solidFill>
                <a:cs typeface="Ali_K_Alwand" pitchFamily="2" charset="-78"/>
              </a:rPr>
              <a:t>جؤري  سيستةم و رِيَكخستني كارطيَرِي لة وولاَتدا زؤر جار رِةنطدانةوةي ئةو بيرورِا و ثةيرِةو و ئايديؤلؤجية سياسيةية كة لة ولاَتدا ثيادةدةكريَت، بؤ نموونة لة يةكيَتي سؤظيَتي ثيَشوو بة هؤي ئايديؤلؤجياي ئيشتيراكي ريَكخستني كارطيَرِي بريتي بوو لة مةركةزيةتي كارطيَرِي، وة بة ثيَضةوانةوةش لة ولاَتة خاوةن ئايديؤلؤجيا سةرمايةداري وكاثيتالَيةكان(رةئسماليةكان)زياتر ثشت دةبةستريَت بة رِيَكخستني نامةركةزيةتي كارطيَرِي.</a:t>
            </a:r>
          </a:p>
        </p:txBody>
      </p:sp>
    </p:spTree>
    <p:extLst>
      <p:ext uri="{BB962C8B-B14F-4D97-AF65-F5344CB8AC3E}">
        <p14:creationId xmlns:p14="http://schemas.microsoft.com/office/powerpoint/2010/main" val="12367113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88233"/>
            <a:ext cx="8784976" cy="5632311"/>
          </a:xfrm>
          <a:prstGeom prst="rect">
            <a:avLst/>
          </a:prstGeom>
        </p:spPr>
        <p:txBody>
          <a:bodyPr wrap="square">
            <a:spAutoFit/>
          </a:bodyPr>
          <a:lstStyle/>
          <a:p>
            <a:r>
              <a:rPr lang="ar-EG" sz="3600" b="1" dirty="0" smtClean="0">
                <a:solidFill>
                  <a:srgbClr val="FF0000"/>
                </a:solidFill>
              </a:rPr>
              <a:t>ثالثاً</a:t>
            </a:r>
            <a:r>
              <a:rPr lang="ar-EG" sz="3600" b="1" dirty="0">
                <a:solidFill>
                  <a:srgbClr val="FF0000"/>
                </a:solidFill>
              </a:rPr>
              <a:t>: العوامل </a:t>
            </a:r>
            <a:r>
              <a:rPr lang="ar-EG" sz="3600" b="1" dirty="0" smtClean="0">
                <a:solidFill>
                  <a:srgbClr val="FF0000"/>
                </a:solidFill>
              </a:rPr>
              <a:t>التكنولوجیة </a:t>
            </a:r>
            <a:r>
              <a:rPr lang="ar-IQ" sz="3600" b="1" dirty="0">
                <a:solidFill>
                  <a:srgbClr val="000099"/>
                </a:solidFill>
                <a:cs typeface="Ali_K_Jiddah" pitchFamily="2" charset="-78"/>
              </a:rPr>
              <a:t>فاكتةري </a:t>
            </a:r>
            <a:r>
              <a:rPr lang="ar-IQ" sz="3600" b="1" dirty="0" smtClean="0">
                <a:solidFill>
                  <a:srgbClr val="000099"/>
                </a:solidFill>
                <a:cs typeface="Ali_K_Jiddah" pitchFamily="2" charset="-78"/>
              </a:rPr>
              <a:t>تةكنؤلؤذيا</a:t>
            </a:r>
            <a:endParaRPr lang="ar-EG" sz="3600" dirty="0">
              <a:solidFill>
                <a:srgbClr val="FF0000"/>
              </a:solidFill>
            </a:endParaRPr>
          </a:p>
          <a:p>
            <a:pPr algn="just"/>
            <a:r>
              <a:rPr lang="ar-EG" sz="3600" b="1" dirty="0"/>
              <a:t>تؤثر الأسالیب التكنولوجیة في تحدید نوع التنظیم الإداري، فقد أدت </a:t>
            </a:r>
            <a:r>
              <a:rPr lang="ar-EG" sz="3600" b="1" dirty="0" smtClean="0"/>
              <a:t>الوسائل التكنولوجیة </a:t>
            </a:r>
            <a:r>
              <a:rPr lang="ar-EG" sz="3600" b="1" dirty="0"/>
              <a:t>المتطورة إلى نوع من التكامل التنظیمي، رغم هذا فإن حجم </a:t>
            </a:r>
            <a:r>
              <a:rPr lang="ar-EG" sz="3600" b="1" dirty="0" smtClean="0"/>
              <a:t>التغییرات التنظیمیة </a:t>
            </a:r>
            <a:r>
              <a:rPr lang="ar-EG" sz="3600" b="1" dirty="0"/>
              <a:t>المتوقعة یتوقف على مدى التقدم والبرمجة، وقد یؤدي هذا التطور </a:t>
            </a:r>
            <a:r>
              <a:rPr lang="ar-EG" sz="3600" b="1" dirty="0" smtClean="0"/>
              <a:t>إلى إدماج </a:t>
            </a:r>
            <a:r>
              <a:rPr lang="ar-EG" sz="3600" b="1" dirty="0"/>
              <a:t>عدة </a:t>
            </a:r>
            <a:r>
              <a:rPr lang="ar-EG" sz="3600" b="1" dirty="0" smtClean="0"/>
              <a:t>وزارات </a:t>
            </a:r>
            <a:r>
              <a:rPr lang="ar-EG" sz="3600" b="1" dirty="0"/>
              <a:t>في و </a:t>
            </a:r>
            <a:r>
              <a:rPr lang="ar-EG" sz="3600" b="1" dirty="0" smtClean="0"/>
              <a:t>زارة </a:t>
            </a:r>
            <a:r>
              <a:rPr lang="ar-EG" sz="3600" b="1" dirty="0"/>
              <a:t>واحدة ، كما یؤثر هذا التطور العلمي في أسلوب </a:t>
            </a:r>
            <a:r>
              <a:rPr lang="ar-EG" sz="3600" b="1" dirty="0" smtClean="0"/>
              <a:t>إدارة التنظیم </a:t>
            </a:r>
            <a:r>
              <a:rPr lang="ar-EG" sz="3600" b="1" dirty="0"/>
              <a:t>والاتجاه إلى المركزیة، فقد أدى الكمبیوتر والإنترنت إلى إضعاف </a:t>
            </a:r>
            <a:r>
              <a:rPr lang="ar-EG" sz="3600" b="1" dirty="0" smtClean="0"/>
              <a:t>الحاجة إلى لامركزیة </a:t>
            </a:r>
            <a:r>
              <a:rPr lang="ar-EG" sz="3600" b="1" dirty="0"/>
              <a:t>إتخاذ </a:t>
            </a:r>
            <a:r>
              <a:rPr lang="ar-EG" sz="3600" b="1" dirty="0" smtClean="0"/>
              <a:t>القرارات </a:t>
            </a:r>
            <a:r>
              <a:rPr lang="ar-EG" sz="3600" b="1" dirty="0"/>
              <a:t>بسبب قدرته على تجمیع وتشغیل البیانات.</a:t>
            </a:r>
          </a:p>
        </p:txBody>
      </p:sp>
    </p:spTree>
    <p:extLst>
      <p:ext uri="{BB962C8B-B14F-4D97-AF65-F5344CB8AC3E}">
        <p14:creationId xmlns:p14="http://schemas.microsoft.com/office/powerpoint/2010/main" val="90722860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640960" cy="3970318"/>
          </a:xfrm>
          <a:prstGeom prst="rect">
            <a:avLst/>
          </a:prstGeom>
        </p:spPr>
        <p:txBody>
          <a:bodyPr wrap="square">
            <a:spAutoFit/>
          </a:bodyPr>
          <a:lstStyle/>
          <a:p>
            <a:pPr algn="just">
              <a:buNone/>
            </a:pPr>
            <a:r>
              <a:rPr lang="ar-IQ" sz="3600" b="1" u="sng" dirty="0">
                <a:solidFill>
                  <a:srgbClr val="0D0D0D"/>
                </a:solidFill>
                <a:cs typeface="Ali_K_Alwand" pitchFamily="2" charset="-78"/>
              </a:rPr>
              <a:t>3- </a:t>
            </a:r>
            <a:r>
              <a:rPr lang="ar-IQ" sz="3600" b="1" u="sng" dirty="0">
                <a:solidFill>
                  <a:srgbClr val="0033CC"/>
                </a:solidFill>
                <a:cs typeface="Ali_K_Alwand" pitchFamily="2" charset="-78"/>
              </a:rPr>
              <a:t>فاكتةري تةكنةلؤجي</a:t>
            </a:r>
            <a:r>
              <a:rPr lang="ar-IQ" sz="3600" b="1" dirty="0">
                <a:solidFill>
                  <a:srgbClr val="0D0D0D"/>
                </a:solidFill>
                <a:cs typeface="Ali_K_Alwand" pitchFamily="2" charset="-78"/>
              </a:rPr>
              <a:t>: </a:t>
            </a:r>
            <a:r>
              <a:rPr lang="ar-IQ" sz="3600" dirty="0">
                <a:solidFill>
                  <a:srgbClr val="0D0D0D"/>
                </a:solidFill>
                <a:cs typeface="Ali_K_Alwand" pitchFamily="2" charset="-78"/>
              </a:rPr>
              <a:t>ثيَشكةوتني تةكنةلؤجياو ئاسانكاريةكان بؤ بةيةكةوةبةستني جومطةكاني  دةسةلاَت و يةكة كارطيَرِيةكان و سةرهةلَداني حكومةتي ئةليكترؤني زياتر رِيَطا خؤشكةرة بؤ دروست بووني مةركةزيةت لة بواري كارطيَرِيدا، ئةميش بة هؤي ئاسانبووني كؤنترِؤلَكردني سةرجةم يةكة كارطيَرِيةكاني وولاَت جا ض لة ثايتةخت بيَت يان لة ثاريَزطا و هةريَمةكاني  دةرةوةي ثايتةخت.</a:t>
            </a:r>
          </a:p>
        </p:txBody>
      </p:sp>
    </p:spTree>
    <p:extLst>
      <p:ext uri="{BB962C8B-B14F-4D97-AF65-F5344CB8AC3E}">
        <p14:creationId xmlns:p14="http://schemas.microsoft.com/office/powerpoint/2010/main" val="42282411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785794"/>
            <a:ext cx="8229600" cy="626982"/>
          </a:xfrm>
        </p:spPr>
        <p:txBody>
          <a:bodyPr>
            <a:normAutofit fontScale="90000"/>
          </a:bodyPr>
          <a:lstStyle/>
          <a:p>
            <a:pPr algn="ctr"/>
            <a:r>
              <a:rPr lang="ar-IQ" b="1" dirty="0" smtClean="0">
                <a:solidFill>
                  <a:srgbClr val="C00000"/>
                </a:solidFill>
              </a:rPr>
              <a:t>2- النظرية العامة لأساليب التنظيم الإداري</a:t>
            </a:r>
            <a:r>
              <a:rPr lang="ar-IQ" b="1" dirty="0" smtClean="0"/>
              <a:t/>
            </a:r>
            <a:br>
              <a:rPr lang="ar-IQ" b="1" dirty="0" smtClean="0"/>
            </a:br>
            <a:r>
              <a:rPr lang="ar-IQ" b="1" dirty="0" smtClean="0">
                <a:solidFill>
                  <a:srgbClr val="000099"/>
                </a:solidFill>
                <a:cs typeface="Ali_K_Alwand" pitchFamily="2" charset="-78"/>
              </a:rPr>
              <a:t>تيؤري طشتي شيَوازةكاني رِيَكخستني كارطيَرِي</a:t>
            </a:r>
            <a:endParaRPr lang="ar-IQ" b="1" dirty="0">
              <a:solidFill>
                <a:srgbClr val="000099"/>
              </a:solidFill>
              <a:cs typeface="Ali_K_Alwand" pitchFamily="2" charset="-78"/>
            </a:endParaRPr>
          </a:p>
        </p:txBody>
      </p:sp>
      <p:sp>
        <p:nvSpPr>
          <p:cNvPr id="3" name="Content Placeholder 2"/>
          <p:cNvSpPr>
            <a:spLocks noGrp="1"/>
          </p:cNvSpPr>
          <p:nvPr>
            <p:ph idx="1"/>
          </p:nvPr>
        </p:nvSpPr>
        <p:spPr>
          <a:xfrm>
            <a:off x="179512" y="1484784"/>
            <a:ext cx="8964488" cy="4389120"/>
          </a:xfrm>
        </p:spPr>
        <p:txBody>
          <a:bodyPr>
            <a:noAutofit/>
          </a:bodyPr>
          <a:lstStyle/>
          <a:p>
            <a:pPr algn="just"/>
            <a:r>
              <a:rPr lang="ar-EG" sz="2800" dirty="0" smtClean="0"/>
              <a:t>إ</a:t>
            </a:r>
            <a:r>
              <a:rPr lang="ar-EG" sz="2800" b="1" dirty="0" smtClean="0"/>
              <a:t>ستقر </a:t>
            </a:r>
            <a:r>
              <a:rPr lang="ar-EG" sz="2800" b="1" dirty="0">
                <a:solidFill>
                  <a:srgbClr val="FF0000"/>
                </a:solidFill>
              </a:rPr>
              <a:t>تعریف القانون الإداري </a:t>
            </a:r>
            <a:r>
              <a:rPr lang="ar-EG" sz="2800" b="1" dirty="0"/>
              <a:t>بأن مجموعة القواعد القانونیة التي یكون </a:t>
            </a:r>
            <a:r>
              <a:rPr lang="ar-EG" sz="2800" b="1" dirty="0" smtClean="0"/>
              <a:t>محورها الدولة </a:t>
            </a:r>
            <a:r>
              <a:rPr lang="ar-EG" sz="2800" b="1" dirty="0"/>
              <a:t>وما یتفرع عنها من هیئات او أشخاص معنویة </a:t>
            </a:r>
            <a:r>
              <a:rPr lang="ar-EG" sz="2800" b="1" dirty="0" smtClean="0"/>
              <a:t>عامة وذلك </a:t>
            </a:r>
            <a:r>
              <a:rPr lang="ar-EG" sz="2800" b="1" dirty="0"/>
              <a:t>فیما </a:t>
            </a:r>
            <a:r>
              <a:rPr lang="ar-EG" sz="2800" b="1" dirty="0" smtClean="0"/>
              <a:t>یتعلق </a:t>
            </a:r>
            <a:r>
              <a:rPr lang="ar-EG" sz="2800" b="1" dirty="0"/>
              <a:t>بتكون هذه الهیئات وتنظیمها أو فیما یتعلق بحكم نشاطها وصور العلاقات </a:t>
            </a:r>
            <a:r>
              <a:rPr lang="ar-EG" sz="2800" b="1" dirty="0" smtClean="0"/>
              <a:t>التي تكون </a:t>
            </a:r>
            <a:r>
              <a:rPr lang="ar-EG" sz="2800" b="1" dirty="0"/>
              <a:t>طرفاً فیها، لذلك نجد أن هناك فئتین من الموضوعات التي یتناولها </a:t>
            </a:r>
            <a:r>
              <a:rPr lang="ar-EG" sz="2800" b="1" dirty="0" smtClean="0"/>
              <a:t>القانون العام</a:t>
            </a:r>
            <a:r>
              <a:rPr lang="ar-EG" sz="2800" b="1" dirty="0"/>
              <a:t>: الأولى تعلق بتنظیم الجهاز الحكومي من حیث بیان شكل الدولة </a:t>
            </a:r>
            <a:r>
              <a:rPr lang="ar-EG" sz="2800" b="1" dirty="0" smtClean="0"/>
              <a:t>وتحدید طریقة </a:t>
            </a:r>
            <a:r>
              <a:rPr lang="ar-EG" sz="2800" b="1" dirty="0"/>
              <a:t>تكوین الهیئات العامة سواء علي المستوى الدستوري أو الإداري، </a:t>
            </a:r>
            <a:r>
              <a:rPr lang="ar-EG" sz="2800" b="1" dirty="0" smtClean="0"/>
              <a:t>والثانیة تتعلق </a:t>
            </a:r>
            <a:r>
              <a:rPr lang="ar-EG" sz="2800" b="1" dirty="0"/>
              <a:t>بنشاط هذا الجهاز الحكومي كله وكل ما یتعلق بهذا النشاط من نتائج </a:t>
            </a:r>
            <a:r>
              <a:rPr lang="ar-EG" sz="2800" b="1" dirty="0" smtClean="0"/>
              <a:t>وآثار قانونیة </a:t>
            </a:r>
            <a:r>
              <a:rPr lang="ar-EG" sz="2800" b="1" dirty="0"/>
              <a:t>مختلفة.ویقتضي التنظیم الإداري في بلد معین وزمن معین، البحث </a:t>
            </a:r>
            <a:r>
              <a:rPr lang="ar-EG" sz="2800" b="1" dirty="0" smtClean="0"/>
              <a:t>في طبیعة </a:t>
            </a:r>
            <a:r>
              <a:rPr lang="ar-EG" sz="2800" b="1" dirty="0"/>
              <a:t>الأسلوب التي تسیر علیه الحكومة في تأدیة وظیفتها </a:t>
            </a:r>
            <a:r>
              <a:rPr lang="ar-EG" sz="2800" b="1" dirty="0" smtClean="0"/>
              <a:t>الإداریة </a:t>
            </a:r>
            <a:r>
              <a:rPr lang="ar-EG" sz="2800" b="1" dirty="0"/>
              <a:t>وتأخذ الدولة بأسلوبین للتنظیم الإداري: أسلوب المركزیة وأسلوب </a:t>
            </a:r>
            <a:r>
              <a:rPr lang="ar-EG" sz="2800" b="1" dirty="0" smtClean="0"/>
              <a:t>اللامركزیة.</a:t>
            </a:r>
            <a:endParaRPr lang="ar-IQ" sz="2800" b="1"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96218"/>
          </a:xfrm>
        </p:spPr>
        <p:txBody>
          <a:bodyPr>
            <a:normAutofit fontScale="90000"/>
          </a:bodyPr>
          <a:lstStyle/>
          <a:p>
            <a:pPr algn="ctr"/>
            <a:r>
              <a:rPr lang="ar-IQ" sz="6700" b="1" dirty="0" smtClean="0">
                <a:solidFill>
                  <a:srgbClr val="C00000"/>
                </a:solidFill>
              </a:rPr>
              <a:t>3- المركزية الإدارية</a:t>
            </a:r>
            <a:r>
              <a:rPr lang="ar-IQ" b="1" dirty="0" smtClean="0"/>
              <a:t/>
            </a:r>
            <a:br>
              <a:rPr lang="ar-IQ" b="1" dirty="0" smtClean="0"/>
            </a:br>
            <a:r>
              <a:rPr lang="ar-IQ" sz="6000" b="1" dirty="0" smtClean="0">
                <a:cs typeface="Ali_K_Alwand" pitchFamily="2" charset="-78"/>
              </a:rPr>
              <a:t>كارطيَرِي ناوةندي</a:t>
            </a:r>
            <a:endParaRPr lang="ar-IQ" b="1" dirty="0">
              <a:cs typeface="Ali_K_Alwand" pitchFamily="2" charset="-78"/>
            </a:endParaRPr>
          </a:p>
        </p:txBody>
      </p:sp>
      <p:sp>
        <p:nvSpPr>
          <p:cNvPr id="3" name="Content Placeholder 2"/>
          <p:cNvSpPr>
            <a:spLocks noGrp="1"/>
          </p:cNvSpPr>
          <p:nvPr>
            <p:ph idx="1"/>
          </p:nvPr>
        </p:nvSpPr>
        <p:spPr>
          <a:xfrm>
            <a:off x="457200" y="2214554"/>
            <a:ext cx="8229600" cy="3929090"/>
          </a:xfrm>
        </p:spPr>
        <p:txBody>
          <a:bodyPr/>
          <a:lstStyle/>
          <a:p>
            <a:pPr>
              <a:buNone/>
            </a:pPr>
            <a:endParaRPr lang="ar-IQ" dirty="0" smtClean="0"/>
          </a:p>
          <a:p>
            <a:pPr marL="514350" indent="-514350">
              <a:buAutoNum type="arabic1Minus"/>
            </a:pPr>
            <a:r>
              <a:rPr lang="ar-IQ" sz="4000" b="1" dirty="0" smtClean="0">
                <a:solidFill>
                  <a:srgbClr val="00B050"/>
                </a:solidFill>
              </a:rPr>
              <a:t>التعريف و العناصر</a:t>
            </a:r>
            <a:r>
              <a:rPr lang="ar-IQ" sz="4000" b="1" dirty="0" smtClean="0">
                <a:solidFill>
                  <a:srgbClr val="D60093"/>
                </a:solidFill>
              </a:rPr>
              <a:t>(</a:t>
            </a:r>
            <a:r>
              <a:rPr lang="ar-IQ" sz="4000" b="1" dirty="0" smtClean="0">
                <a:solidFill>
                  <a:srgbClr val="D60093"/>
                </a:solidFill>
                <a:cs typeface="Ali_K_Alwand" pitchFamily="2" charset="-78"/>
              </a:rPr>
              <a:t>ثيَناسةو بنضينةكان</a:t>
            </a:r>
            <a:r>
              <a:rPr lang="ar-IQ" sz="4000" b="1" dirty="0" smtClean="0">
                <a:solidFill>
                  <a:srgbClr val="D60093"/>
                </a:solidFill>
              </a:rPr>
              <a:t>)</a:t>
            </a:r>
          </a:p>
          <a:p>
            <a:pPr marL="514350" indent="-514350">
              <a:buAutoNum type="arabic1Minus"/>
            </a:pPr>
            <a:r>
              <a:rPr lang="ar-IQ" sz="4400" b="1" dirty="0" smtClean="0"/>
              <a:t> </a:t>
            </a:r>
            <a:r>
              <a:rPr lang="ar-IQ" sz="4000" b="1" dirty="0" smtClean="0">
                <a:solidFill>
                  <a:srgbClr val="00B050"/>
                </a:solidFill>
              </a:rPr>
              <a:t>الأنواع</a:t>
            </a:r>
            <a:r>
              <a:rPr lang="ar-IQ" sz="4400" b="1" dirty="0" smtClean="0">
                <a:solidFill>
                  <a:srgbClr val="D60093"/>
                </a:solidFill>
              </a:rPr>
              <a:t>(</a:t>
            </a:r>
            <a:r>
              <a:rPr lang="ar-IQ" sz="4400" b="1" dirty="0" smtClean="0">
                <a:solidFill>
                  <a:srgbClr val="D60093"/>
                </a:solidFill>
                <a:cs typeface="Ali_K_Alwand" pitchFamily="2" charset="-78"/>
              </a:rPr>
              <a:t>جؤرةكان</a:t>
            </a:r>
            <a:r>
              <a:rPr lang="ar-IQ" sz="4400" b="1" dirty="0" smtClean="0">
                <a:solidFill>
                  <a:srgbClr val="D60093"/>
                </a:solidFill>
              </a:rPr>
              <a:t>)</a:t>
            </a:r>
          </a:p>
          <a:p>
            <a:pPr marL="514350" indent="-514350">
              <a:buAutoNum type="arabic1Minus"/>
            </a:pPr>
            <a:r>
              <a:rPr lang="ar-IQ" sz="4000" b="1" dirty="0" smtClean="0">
                <a:solidFill>
                  <a:srgbClr val="00B050"/>
                </a:solidFill>
              </a:rPr>
              <a:t>التقييم(الإيجابيات و السلبيات)</a:t>
            </a:r>
            <a:r>
              <a:rPr lang="ar-IQ" sz="3600" b="1" dirty="0" smtClean="0">
                <a:solidFill>
                  <a:srgbClr val="D60093"/>
                </a:solidFill>
                <a:cs typeface="Ali_K_Alwand" pitchFamily="2" charset="-78"/>
              </a:rPr>
              <a:t>هةلَسةنطاندن(خالَة ئةريَني و نةريَنيةكان)</a:t>
            </a:r>
            <a:endParaRPr lang="ar-IQ" sz="3600" b="1" dirty="0">
              <a:solidFill>
                <a:srgbClr val="D60093"/>
              </a:solidFill>
              <a:cs typeface="Ali_K_Alwand" pitchFamily="2" charset="-78"/>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1" y="404664"/>
            <a:ext cx="8640960" cy="6555641"/>
          </a:xfrm>
          <a:prstGeom prst="rect">
            <a:avLst/>
          </a:prstGeom>
        </p:spPr>
        <p:txBody>
          <a:bodyPr wrap="square">
            <a:spAutoFit/>
          </a:bodyPr>
          <a:lstStyle/>
          <a:p>
            <a:r>
              <a:rPr lang="ar-IQ" sz="2800" b="1" dirty="0">
                <a:solidFill>
                  <a:srgbClr val="0D0D0D"/>
                </a:solidFill>
                <a:cs typeface="Ali_K_Alwand" pitchFamily="2" charset="-78"/>
              </a:rPr>
              <a:t>2-تيؤري طشتي شيَوازةكاني رِيَكخستني </a:t>
            </a:r>
            <a:r>
              <a:rPr lang="ar-IQ" sz="2800" b="1" dirty="0" smtClean="0">
                <a:solidFill>
                  <a:srgbClr val="0D0D0D"/>
                </a:solidFill>
                <a:cs typeface="Ali_K_Alwand" pitchFamily="2" charset="-78"/>
              </a:rPr>
              <a:t>كارطيَرِي</a:t>
            </a:r>
          </a:p>
          <a:p>
            <a:pPr algn="just">
              <a:buNone/>
            </a:pPr>
            <a:r>
              <a:rPr lang="ar-IQ" sz="2800" dirty="0">
                <a:solidFill>
                  <a:srgbClr val="0D0D0D"/>
                </a:solidFill>
                <a:cs typeface="Ali_K_Alwand" pitchFamily="2" charset="-78"/>
              </a:rPr>
              <a:t> </a:t>
            </a:r>
            <a:r>
              <a:rPr lang="ar-IQ" sz="2800" dirty="0">
                <a:solidFill>
                  <a:srgbClr val="D60093"/>
                </a:solidFill>
                <a:cs typeface="Ali_K_Alwand" pitchFamily="2" charset="-78"/>
              </a:rPr>
              <a:t>لة بواري رِيَكخستني كارطيَرِيدا دوو جؤر سيستةم هةية كة لة وولاَتاندا ثةيرِةو دةكريَن كة ئةويش مةركةزيةتي كارطيَرِية يان نامةركةزيةتي كارطيَرِية، لة حالَةتي مةركةزيةتي كارطيَرِي تةنها يةك كةسي مةعنةوي هةية كة ئةويش حكومةتي مةركةزية لة ثايتةخت و هيض كةسيَكي تري مةعنةوي بووني نية، وة دةكريَت حكومةتي مةركةزي ئةو دةسةلاَتة رِاستةوخؤ ثةيرِةو بكات، وة دةشكريَت لة رِيَطةي نويَنةرةكاني لة هةريَم و ثاريَزطاكان ئةو دةسةلاَتة ثةيرِةو بكات.</a:t>
            </a:r>
          </a:p>
          <a:p>
            <a:pPr algn="just">
              <a:buNone/>
            </a:pPr>
            <a:r>
              <a:rPr lang="ar-IQ" sz="2800" dirty="0">
                <a:solidFill>
                  <a:srgbClr val="0033CC"/>
                </a:solidFill>
                <a:cs typeface="Ali_K_Alwand" pitchFamily="2" charset="-78"/>
              </a:rPr>
              <a:t>هةرضي نامةركةزيةتي كارطيَرِية ئةوا ثةيوةستة بة هةبووني دوو كةسايةتي مةعنةوي، يةكيَكيان حكومةتي مةركةزيةو ئةوةكة تر هةريَمة خؤجيَيةكانة كة كةسايةتي سةربةخؤيان هةيةو بة هةلَبذاردن دروست دةبن و حكومةتي مةركةزي ضاوديَريان دةكات.</a:t>
            </a:r>
          </a:p>
          <a:p>
            <a:pPr algn="just">
              <a:buNone/>
            </a:pPr>
            <a:r>
              <a:rPr lang="ar-IQ" sz="2800" dirty="0">
                <a:solidFill>
                  <a:srgbClr val="0D0D0D"/>
                </a:solidFill>
                <a:cs typeface="Ali_K_Alwand" pitchFamily="2" charset="-78"/>
              </a:rPr>
              <a:t>ثيادةكردني هةرجؤريَك لةو سيستةمات بةندة لةسةر ئاستي باوةرِي هةر وولاَتيَك بة طونجاوي ئةو سيستةمة لةطةلَ بارودؤخي </a:t>
            </a:r>
            <a:r>
              <a:rPr lang="ar-IQ" sz="2800" dirty="0">
                <a:solidFill>
                  <a:srgbClr val="FF0000"/>
                </a:solidFill>
                <a:cs typeface="Ali_K_Alwand" pitchFamily="2" charset="-78"/>
              </a:rPr>
              <a:t>سياسي و ئابووري و كؤمةلاَيةتي</a:t>
            </a:r>
            <a:r>
              <a:rPr lang="ar-IQ" sz="2800" dirty="0">
                <a:solidFill>
                  <a:srgbClr val="0D0D0D"/>
                </a:solidFill>
                <a:cs typeface="Ali_K_Alwand" pitchFamily="2" charset="-78"/>
              </a:rPr>
              <a:t> تايبةت بة هةر وولاَتيَك.</a:t>
            </a:r>
          </a:p>
          <a:p>
            <a:endParaRPr lang="ar-IQ" sz="2800" dirty="0"/>
          </a:p>
        </p:txBody>
      </p:sp>
    </p:spTree>
    <p:extLst>
      <p:ext uri="{BB962C8B-B14F-4D97-AF65-F5344CB8AC3E}">
        <p14:creationId xmlns:p14="http://schemas.microsoft.com/office/powerpoint/2010/main" val="12083115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712968" cy="6986528"/>
          </a:xfrm>
          <a:prstGeom prst="rect">
            <a:avLst/>
          </a:prstGeom>
        </p:spPr>
        <p:txBody>
          <a:bodyPr wrap="square">
            <a:spAutoFit/>
          </a:bodyPr>
          <a:lstStyle/>
          <a:p>
            <a:r>
              <a:rPr lang="ar-IQ" sz="3200" dirty="0">
                <a:solidFill>
                  <a:srgbClr val="0D0D0D"/>
                </a:solidFill>
                <a:cs typeface="Ali_K_Alwand" pitchFamily="2" charset="-78"/>
              </a:rPr>
              <a:t>3- ناوةنديي (مةركةزيةتي) </a:t>
            </a:r>
            <a:r>
              <a:rPr lang="ar-IQ" sz="3200" dirty="0" smtClean="0">
                <a:solidFill>
                  <a:srgbClr val="0D0D0D"/>
                </a:solidFill>
                <a:cs typeface="Ali_K_Alwand" pitchFamily="2" charset="-78"/>
              </a:rPr>
              <a:t>كارطيَرِي</a:t>
            </a:r>
          </a:p>
          <a:p>
            <a:pPr>
              <a:buNone/>
            </a:pPr>
            <a:r>
              <a:rPr lang="ar-IQ" sz="3200" b="1" u="sng" dirty="0">
                <a:solidFill>
                  <a:srgbClr val="0D0D0D"/>
                </a:solidFill>
                <a:cs typeface="Ali_K_Alwand" pitchFamily="2" charset="-78"/>
              </a:rPr>
              <a:t>أ- </a:t>
            </a:r>
            <a:r>
              <a:rPr lang="ar-IQ" sz="3200" b="1" u="sng" dirty="0">
                <a:solidFill>
                  <a:srgbClr val="0033CC"/>
                </a:solidFill>
                <a:cs typeface="Ali_K_Alwand" pitchFamily="2" charset="-78"/>
              </a:rPr>
              <a:t>ثيَناسةو بنضينةكاني مةركةزيةتي كارطيَرِي:</a:t>
            </a:r>
          </a:p>
          <a:p>
            <a:pPr algn="just">
              <a:buNone/>
            </a:pPr>
            <a:r>
              <a:rPr lang="ar-IQ" sz="3200" b="1" u="sng" dirty="0">
                <a:solidFill>
                  <a:srgbClr val="0D0D0D"/>
                </a:solidFill>
                <a:cs typeface="Ali_K_Alwand" pitchFamily="2" charset="-78"/>
              </a:rPr>
              <a:t>ثيَناسةي مةركةزيةتي كارطيَرِي:</a:t>
            </a:r>
            <a:r>
              <a:rPr lang="ar-IQ" sz="3200" dirty="0">
                <a:solidFill>
                  <a:srgbClr val="0D0D0D"/>
                </a:solidFill>
                <a:cs typeface="Ali_K_Alwand" pitchFamily="2" charset="-78"/>
              </a:rPr>
              <a:t> بريتية لة ثيادةكردني دةسةلاَتي كارطيَرِي لة لايةن حكومةتي ناوةنديي لة ثايتةخت و دامودةزطا ملكةضةكاني بةبيَ ئةوةي جطة لة حكومةتي ناوةندي هيض دةزطايةكي تر خاوةن كةسايةتي مةعنةوي سةربةخؤ بيَت، بةلَكو تةنها يةك كةسي مةعنةوي طشتي هةية كة حكومةتي ناوةنديية و دامودةزطاكانيش هةمووي ملكةضي ئةون و سةر بة ئةون و كةسايةتي مةعنةوي سةربةخؤيان نية. واتا  دةسةلاَتي يةكانةيي ثيادة دةكريَت لة مةركةزيةتي كارطيَرِيدا.</a:t>
            </a:r>
          </a:p>
          <a:p>
            <a:pPr algn="just">
              <a:buNone/>
            </a:pPr>
            <a:r>
              <a:rPr lang="ar-IQ" sz="3200" dirty="0">
                <a:solidFill>
                  <a:srgbClr val="0D0D0D"/>
                </a:solidFill>
                <a:cs typeface="Ali_K_Alwand" pitchFamily="2" charset="-78"/>
              </a:rPr>
              <a:t>وة مةركةزيةي كارطيَرِي يان لةسةر بنةماي سياسي دروست دةبيَت، هةروةك لة كؤتاييةكاني سةدةي ثازدةهةم و سةرةتاكاني سةدةي شازدةهةم (سيستةمي ثاشايةتي رِةها و تيؤري تيؤكراتي). </a:t>
            </a:r>
          </a:p>
          <a:p>
            <a:endParaRPr lang="ar-IQ" sz="3200" dirty="0"/>
          </a:p>
        </p:txBody>
      </p:sp>
    </p:spTree>
    <p:extLst>
      <p:ext uri="{BB962C8B-B14F-4D97-AF65-F5344CB8AC3E}">
        <p14:creationId xmlns:p14="http://schemas.microsoft.com/office/powerpoint/2010/main" val="33335513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519" y="476672"/>
            <a:ext cx="8640960" cy="5693866"/>
          </a:xfrm>
          <a:prstGeom prst="rect">
            <a:avLst/>
          </a:prstGeom>
        </p:spPr>
        <p:txBody>
          <a:bodyPr wrap="square">
            <a:spAutoFit/>
          </a:bodyPr>
          <a:lstStyle/>
          <a:p>
            <a:pPr algn="just">
              <a:buNone/>
            </a:pPr>
            <a:r>
              <a:rPr lang="ar-IQ" sz="2800" b="1" dirty="0">
                <a:solidFill>
                  <a:srgbClr val="0D0D0D"/>
                </a:solidFill>
                <a:cs typeface="Ali_K_Alwand" pitchFamily="2" charset="-78"/>
              </a:rPr>
              <a:t> وة يان لةسةر بنةماي ئابووري دروست دةبيَت هةروةك سةرةتاكاني سةدةي بيستةم تا كؤ تاييةكاني لة يةكيَتي سؤظيَتي ثيَشوو كة لةسةر بنةماي ئيشتيراكي دروست ببوو.</a:t>
            </a:r>
          </a:p>
          <a:p>
            <a:pPr algn="just">
              <a:buNone/>
            </a:pPr>
            <a:r>
              <a:rPr lang="ar-IQ" sz="2800" b="1" u="sng" dirty="0">
                <a:solidFill>
                  <a:srgbClr val="0033CC"/>
                </a:solidFill>
                <a:cs typeface="Ali_K_Alwand" pitchFamily="2" charset="-78"/>
              </a:rPr>
              <a:t>بنضينةكاني مةركةزيةتي كارطيَرِي: </a:t>
            </a:r>
            <a:r>
              <a:rPr lang="ar-IQ" sz="2800" dirty="0">
                <a:solidFill>
                  <a:srgbClr val="0D0D0D"/>
                </a:solidFill>
                <a:cs typeface="Ali_K_Alwand" pitchFamily="2" charset="-78"/>
              </a:rPr>
              <a:t>مةركةزيةتي كارطيَرِي 3(سيَ)بنضينةي سةرةكي هةية كة ئةمانةن:</a:t>
            </a:r>
          </a:p>
          <a:p>
            <a:pPr algn="just">
              <a:buNone/>
            </a:pPr>
            <a:r>
              <a:rPr lang="ar-IQ" sz="2800" b="1" u="sng" dirty="0">
                <a:solidFill>
                  <a:srgbClr val="0D0D0D"/>
                </a:solidFill>
                <a:cs typeface="Ali_K_Alwand" pitchFamily="2" charset="-78"/>
              </a:rPr>
              <a:t>أ- </a:t>
            </a:r>
            <a:r>
              <a:rPr lang="ar-IQ" sz="2800" b="1" u="sng" dirty="0">
                <a:solidFill>
                  <a:srgbClr val="0070C0"/>
                </a:solidFill>
                <a:cs typeface="Ali_K_Alwand" pitchFamily="2" charset="-78"/>
              </a:rPr>
              <a:t>ضرِكردنةوةي دةسةلاَت لة حكومةتي ناوةنديي لة ثايتةخت</a:t>
            </a:r>
            <a:r>
              <a:rPr lang="ar-IQ" sz="2800" b="1" dirty="0">
                <a:solidFill>
                  <a:srgbClr val="0D0D0D"/>
                </a:solidFill>
                <a:cs typeface="Ali_K_Alwand" pitchFamily="2" charset="-78"/>
              </a:rPr>
              <a:t>: </a:t>
            </a:r>
            <a:r>
              <a:rPr lang="ar-IQ" sz="2800" dirty="0">
                <a:solidFill>
                  <a:srgbClr val="0D0D0D"/>
                </a:solidFill>
                <a:cs typeface="Ali_K_Alwand" pitchFamily="2" charset="-78"/>
              </a:rPr>
              <a:t>بة ثيَي سيستةمي مةركةزيةتي كارطيَرِي سةرجةم دةسةلاَتةكان ضرِدةكريَنةوة لة ثايتةخت جا ض بة شيَوةي رِاستةوخؤ بيَت يان بة شيَوةي نارِاستةوخؤ(ضرِكردنةوة بيَ يان ضرِنةكردنةوة بيَ)، وة لة ذيَر سايةي ناوةنديي كارطيَرِي هيض دةسةلاَتيَكي خؤجيَيي لة دةرةوةي ثايتةخت واتا لة هةريَم و ثاريَزطاكان بة شيَوةي كةسايةتي مةعنةوي سةربةخؤبووني نابيَت، بةلَكو تةنها ضةند نويَنةريَك بؤ </a:t>
            </a:r>
            <a:r>
              <a:rPr lang="ar-IQ" sz="2800" dirty="0" smtClean="0">
                <a:solidFill>
                  <a:srgbClr val="0D0D0D"/>
                </a:solidFill>
                <a:cs typeface="Ali_K_Alwand" pitchFamily="2" charset="-78"/>
              </a:rPr>
              <a:t>نويَنةرايةتــي هةن.</a:t>
            </a:r>
            <a:endParaRPr lang="ar-IQ" sz="2800" dirty="0">
              <a:solidFill>
                <a:srgbClr val="0D0D0D"/>
              </a:solidFill>
              <a:cs typeface="Ali_K_Alwand" pitchFamily="2" charset="-78"/>
            </a:endParaRPr>
          </a:p>
          <a:p>
            <a:pPr algn="just">
              <a:buNone/>
            </a:pPr>
            <a:endParaRPr lang="ar-IQ" sz="2800" dirty="0">
              <a:solidFill>
                <a:srgbClr val="0D0D0D"/>
              </a:solidFill>
              <a:cs typeface="Ali_K_Alwand" pitchFamily="2" charset="-78"/>
            </a:endParaRPr>
          </a:p>
        </p:txBody>
      </p:sp>
    </p:spTree>
    <p:extLst>
      <p:ext uri="{BB962C8B-B14F-4D97-AF65-F5344CB8AC3E}">
        <p14:creationId xmlns:p14="http://schemas.microsoft.com/office/powerpoint/2010/main" val="187819499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141" y="620688"/>
            <a:ext cx="8568952" cy="5016758"/>
          </a:xfrm>
          <a:prstGeom prst="rect">
            <a:avLst/>
          </a:prstGeom>
        </p:spPr>
        <p:txBody>
          <a:bodyPr wrap="square">
            <a:spAutoFit/>
          </a:bodyPr>
          <a:lstStyle/>
          <a:p>
            <a:pPr algn="just">
              <a:buNone/>
            </a:pPr>
            <a:endParaRPr lang="ar-IQ" sz="3200" dirty="0">
              <a:solidFill>
                <a:srgbClr val="0D0D0D"/>
              </a:solidFill>
              <a:cs typeface="Ali_K_Alwand" pitchFamily="2" charset="-78"/>
            </a:endParaRPr>
          </a:p>
          <a:p>
            <a:pPr algn="just">
              <a:buNone/>
            </a:pPr>
            <a:endParaRPr lang="ar-IQ" sz="3200" dirty="0">
              <a:solidFill>
                <a:srgbClr val="0D0D0D"/>
              </a:solidFill>
              <a:cs typeface="Ali_K_Alwand" pitchFamily="2" charset="-78"/>
            </a:endParaRPr>
          </a:p>
          <a:p>
            <a:pPr algn="just">
              <a:buNone/>
            </a:pPr>
            <a:r>
              <a:rPr lang="ar-IQ" sz="3200" b="1" u="sng" dirty="0">
                <a:solidFill>
                  <a:srgbClr val="0D0D0D"/>
                </a:solidFill>
                <a:cs typeface="Ali_K_Alwand" pitchFamily="2" charset="-78"/>
              </a:rPr>
              <a:t>ب- </a:t>
            </a:r>
            <a:r>
              <a:rPr lang="ar-IQ" sz="3200" b="1" u="sng" dirty="0">
                <a:solidFill>
                  <a:srgbClr val="0070C0"/>
                </a:solidFill>
                <a:cs typeface="Ali_K_Alwand" pitchFamily="2" charset="-78"/>
              </a:rPr>
              <a:t>ثلةبةندي لة دةسةلاَت:  </a:t>
            </a:r>
            <a:r>
              <a:rPr lang="ar-IQ" sz="3200" dirty="0">
                <a:solidFill>
                  <a:srgbClr val="0D0D0D"/>
                </a:solidFill>
                <a:cs typeface="Ali_K_Alwand" pitchFamily="2" charset="-78"/>
              </a:rPr>
              <a:t>لة سايةي سيستةمي مةركةزيةتي كارطيَرِي ثلةبةندي هةية لة دةسةلاَت، لة بةرزترين دةسةلاَتةوة بؤ نزمترين دةسةلاَت، وة خاوةن دةسةلاَتة نزمةكان ملكةضي دةسةلاَتةكاني سةرووي خؤيان دةبن و نابيَت لة فةرمانةكانيان دةربضن كة ئةمةش ثيَي دةوتريَت ثاشكؤيةتي كارطيَرِي(</a:t>
            </a:r>
            <a:r>
              <a:rPr lang="ar-IQ" sz="3200" dirty="0">
                <a:solidFill>
                  <a:srgbClr val="0D0D0D"/>
                </a:solidFill>
                <a:cs typeface="Ali-A-Alwand" pitchFamily="2" charset="-78"/>
              </a:rPr>
              <a:t>التبعية الإدارية</a:t>
            </a:r>
            <a:r>
              <a:rPr lang="ar-IQ" sz="3200" dirty="0">
                <a:solidFill>
                  <a:srgbClr val="0D0D0D"/>
                </a:solidFill>
                <a:cs typeface="Ali_K_Alwand" pitchFamily="2" charset="-78"/>
              </a:rPr>
              <a:t>).</a:t>
            </a:r>
          </a:p>
          <a:p>
            <a:pPr algn="just">
              <a:buNone/>
            </a:pPr>
            <a:r>
              <a:rPr lang="ar-IQ" sz="3200" dirty="0">
                <a:solidFill>
                  <a:srgbClr val="0D0D0D"/>
                </a:solidFill>
                <a:cs typeface="Ali_K_Alwand" pitchFamily="2" charset="-78"/>
              </a:rPr>
              <a:t>وة خاوةن دةسةلاَتة بةرزةكان كؤنترِؤلَي تةواوي دةسةلاَتةكاني ذيَرةوةي خؤيان دةكةن ضاوديَريان دةكان لة هةردوو قؤناغي ثيَش كردار و ثاش كردار(</a:t>
            </a:r>
            <a:r>
              <a:rPr lang="ar-IQ" sz="3200" dirty="0">
                <a:solidFill>
                  <a:srgbClr val="0D0D0D"/>
                </a:solidFill>
                <a:cs typeface="Ali-A-Alwand" pitchFamily="2" charset="-78"/>
              </a:rPr>
              <a:t>الرقابة السابقة و الرقابة اللاحقة</a:t>
            </a:r>
            <a:r>
              <a:rPr lang="ar-IQ" sz="3200" dirty="0">
                <a:solidFill>
                  <a:srgbClr val="0D0D0D"/>
                </a:solidFill>
                <a:cs typeface="Ali_K_Alwand" pitchFamily="2" charset="-78"/>
              </a:rPr>
              <a:t>).</a:t>
            </a:r>
          </a:p>
        </p:txBody>
      </p:sp>
    </p:spTree>
    <p:extLst>
      <p:ext uri="{BB962C8B-B14F-4D97-AF65-F5344CB8AC3E}">
        <p14:creationId xmlns:p14="http://schemas.microsoft.com/office/powerpoint/2010/main" val="891106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3970318"/>
          </a:xfrm>
          <a:prstGeom prst="rect">
            <a:avLst/>
          </a:prstGeom>
        </p:spPr>
        <p:txBody>
          <a:bodyPr wrap="square">
            <a:spAutoFit/>
          </a:bodyPr>
          <a:lstStyle/>
          <a:p>
            <a:r>
              <a:rPr lang="ar-IQ" sz="3600" b="1" dirty="0">
                <a:solidFill>
                  <a:srgbClr val="0D0D0D"/>
                </a:solidFill>
                <a:cs typeface="Ali_K_Alwand" pitchFamily="2" charset="-78"/>
              </a:rPr>
              <a:t>ث/ ئايا هيض ياسايةك هةية كة لةنيَوان طشتي و تايبةت بيَت؟</a:t>
            </a:r>
          </a:p>
          <a:p>
            <a:pPr algn="just">
              <a:buNone/>
            </a:pPr>
            <a:r>
              <a:rPr lang="ar-IQ" sz="3600" dirty="0">
                <a:solidFill>
                  <a:srgbClr val="0D0D0D"/>
                </a:solidFill>
                <a:cs typeface="Ali_K_Alwand" pitchFamily="2" charset="-78"/>
              </a:rPr>
              <a:t>بةلَيَ، هةنديَك ياسا هةية ثيَ يان دةوتريَت </a:t>
            </a:r>
            <a:r>
              <a:rPr lang="ar-IQ" sz="3600" u="sng" dirty="0">
                <a:solidFill>
                  <a:srgbClr val="0D0D0D"/>
                </a:solidFill>
                <a:cs typeface="Ali_K_Alwand" pitchFamily="2" charset="-78"/>
              </a:rPr>
              <a:t>ياساي تيَكةلَ</a:t>
            </a:r>
            <a:r>
              <a:rPr lang="ar-IQ" sz="3600" dirty="0">
                <a:solidFill>
                  <a:srgbClr val="0D0D0D"/>
                </a:solidFill>
                <a:cs typeface="Ali_K_Alwand" pitchFamily="2" charset="-78"/>
              </a:rPr>
              <a:t>، يان ياساي </a:t>
            </a:r>
            <a:r>
              <a:rPr lang="ar-IQ" sz="3600" u="sng" dirty="0">
                <a:solidFill>
                  <a:srgbClr val="0D0D0D"/>
                </a:solidFill>
                <a:cs typeface="Ali_K_Alwand" pitchFamily="2" charset="-78"/>
              </a:rPr>
              <a:t>خاوةن سروشتي جياواز</a:t>
            </a:r>
            <a:r>
              <a:rPr lang="ar-IQ" sz="3600" dirty="0">
                <a:solidFill>
                  <a:srgbClr val="0D0D0D"/>
                </a:solidFill>
                <a:cs typeface="Ali_K_Alwand" pitchFamily="2" charset="-78"/>
              </a:rPr>
              <a:t>، ئةميش لةبةر ئةوةي ئةو ياسايانة لة هةمان كاتدا هةردوو خاسيةتي ياساي طشتي و ياساي تايبةت لة خؤدةطريَت، وةك ياساي كار و ياساي نيَودةولَةتي تايبةت.</a:t>
            </a:r>
          </a:p>
          <a:p>
            <a:pPr algn="just">
              <a:buNone/>
            </a:pPr>
            <a:endParaRPr lang="ar-IQ" sz="3600" dirty="0">
              <a:solidFill>
                <a:srgbClr val="0D0D0D"/>
              </a:solidFill>
              <a:cs typeface="Ali_K_Alwand" pitchFamily="2" charset="-78"/>
            </a:endParaRPr>
          </a:p>
        </p:txBody>
      </p:sp>
    </p:spTree>
    <p:extLst>
      <p:ext uri="{BB962C8B-B14F-4D97-AF65-F5344CB8AC3E}">
        <p14:creationId xmlns:p14="http://schemas.microsoft.com/office/powerpoint/2010/main" val="146037943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790" y="476672"/>
            <a:ext cx="8712968" cy="5693866"/>
          </a:xfrm>
          <a:prstGeom prst="rect">
            <a:avLst/>
          </a:prstGeom>
        </p:spPr>
        <p:txBody>
          <a:bodyPr wrap="square">
            <a:spAutoFit/>
          </a:bodyPr>
          <a:lstStyle/>
          <a:p>
            <a:pPr algn="just">
              <a:buNone/>
            </a:pPr>
            <a:r>
              <a:rPr lang="ar-IQ" sz="2800" dirty="0">
                <a:solidFill>
                  <a:srgbClr val="0D0D0D"/>
                </a:solidFill>
                <a:cs typeface="Ali_K_Alwand" pitchFamily="2" charset="-78"/>
              </a:rPr>
              <a:t> </a:t>
            </a:r>
            <a:r>
              <a:rPr lang="ar-IQ" sz="2800" b="1" dirty="0">
                <a:solidFill>
                  <a:srgbClr val="0D0D0D"/>
                </a:solidFill>
                <a:cs typeface="Ali_K_Alwand" pitchFamily="2" charset="-78"/>
              </a:rPr>
              <a:t>ج -  </a:t>
            </a:r>
            <a:r>
              <a:rPr lang="ar-IQ" sz="2800" b="1" dirty="0">
                <a:solidFill>
                  <a:srgbClr val="0070C0"/>
                </a:solidFill>
                <a:cs typeface="Ali_K_Alwand" pitchFamily="2" charset="-78"/>
              </a:rPr>
              <a:t>دةسةلاَتي سةرؤكايةتي</a:t>
            </a:r>
            <a:r>
              <a:rPr lang="ar-IQ" sz="2800" dirty="0">
                <a:solidFill>
                  <a:srgbClr val="0070C0"/>
                </a:solidFill>
                <a:cs typeface="Ali_K_Alwand" pitchFamily="2" charset="-78"/>
              </a:rPr>
              <a:t>: </a:t>
            </a:r>
            <a:r>
              <a:rPr lang="ar-IQ" sz="2800" dirty="0">
                <a:solidFill>
                  <a:srgbClr val="0D0D0D"/>
                </a:solidFill>
                <a:cs typeface="Ali_K_Alwand" pitchFamily="2" charset="-78"/>
              </a:rPr>
              <a:t>لة سيستةمي كارطيَرِي مةركةزي سةرؤكة كارطيَرِيةكان دةسةلاَتيَكي زؤر و بيَ سنووريان هةية بةسةر فةرمان ثيَكراوةكاني  ذيَرةوةيان،وة ئةم دةسةلاَتانةش لة سةر دوو ئاست دةبيَت:</a:t>
            </a:r>
          </a:p>
          <a:p>
            <a:pPr algn="just"/>
            <a:r>
              <a:rPr lang="ar-IQ" sz="2800" b="1" u="sng" dirty="0">
                <a:solidFill>
                  <a:srgbClr val="FF0000"/>
                </a:solidFill>
                <a:cs typeface="Ali_K_Alwand" pitchFamily="2" charset="-78"/>
              </a:rPr>
              <a:t>لةسةر ئاستي كةسةكان: </a:t>
            </a:r>
            <a:r>
              <a:rPr lang="ar-IQ" sz="2800" dirty="0">
                <a:solidFill>
                  <a:srgbClr val="0D0D0D"/>
                </a:solidFill>
                <a:cs typeface="Ali_K_Alwand" pitchFamily="2" charset="-78"/>
              </a:rPr>
              <a:t>سةرؤكة كارطيَرِيةكان دةسةلاَتي دامةزراندن و طواستنةوة نزم كردنةوةو بةرزكردنةوةي ثلةو سزادان و لاداني فةرمانبةراني ذيَرةوةي خؤيان هةية.</a:t>
            </a:r>
          </a:p>
          <a:p>
            <a:pPr algn="just"/>
            <a:r>
              <a:rPr lang="ar-IQ" sz="2800" b="1" u="sng" dirty="0">
                <a:solidFill>
                  <a:srgbClr val="FF0000"/>
                </a:solidFill>
                <a:cs typeface="Ali_K_Alwand" pitchFamily="2" charset="-78"/>
              </a:rPr>
              <a:t>لةسةر ئاستي كردةوةي كةسةكان</a:t>
            </a:r>
            <a:r>
              <a:rPr lang="ar-IQ" sz="2800" b="1" u="sng" dirty="0">
                <a:solidFill>
                  <a:srgbClr val="0D0D0D"/>
                </a:solidFill>
                <a:cs typeface="Ali_K_Alwand" pitchFamily="2" charset="-78"/>
              </a:rPr>
              <a:t>: </a:t>
            </a:r>
            <a:r>
              <a:rPr lang="ar-IQ" sz="2800" dirty="0">
                <a:solidFill>
                  <a:srgbClr val="0D0D0D"/>
                </a:solidFill>
                <a:cs typeface="Ali_K_Alwand" pitchFamily="2" charset="-78"/>
              </a:rPr>
              <a:t>سةرؤكة كارطيَرِيةكان دةسةلاَتي  فةرمان ثيَكردن و ضاوديَريكردني فةرمانبةراني ذيَرةوةي خؤيان هةية، وة ضاوديَريش بة رِيَطةي داواكردني رِاثؤرت لةو فةرمانبةرانة دةبيَت يان رِاثؤرتي ثشكنةرةكان يان سكالاَي هاولاَتيانةوة دةبيَت. وة ليَرةدا ثيَويستة ئةوةش بزانين كة سةرؤكي كارطيَرِي لة ديوةكةي تري بابةتةكة بةرثرسياريةتي كةموكورِيةكاني فةرمانبةراني ذيَرخؤي دةبيَ لة ئةستؤ بطريَت.</a:t>
            </a:r>
          </a:p>
          <a:p>
            <a:pPr algn="just">
              <a:buNone/>
            </a:pPr>
            <a:endParaRPr lang="ar-IQ" sz="2800" dirty="0">
              <a:solidFill>
                <a:srgbClr val="0D0D0D"/>
              </a:solidFill>
              <a:cs typeface="Ali_K_Alwand" pitchFamily="2" charset="-78"/>
            </a:endParaRPr>
          </a:p>
        </p:txBody>
      </p:sp>
    </p:spTree>
    <p:extLst>
      <p:ext uri="{BB962C8B-B14F-4D97-AF65-F5344CB8AC3E}">
        <p14:creationId xmlns:p14="http://schemas.microsoft.com/office/powerpoint/2010/main" val="33357432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40960" cy="4832092"/>
          </a:xfrm>
          <a:prstGeom prst="rect">
            <a:avLst/>
          </a:prstGeom>
        </p:spPr>
        <p:txBody>
          <a:bodyPr wrap="square">
            <a:spAutoFit/>
          </a:bodyPr>
          <a:lstStyle/>
          <a:p>
            <a:r>
              <a:rPr lang="ar-IQ" sz="2800" b="1" dirty="0" smtClean="0"/>
              <a:t> </a:t>
            </a:r>
            <a:r>
              <a:rPr lang="ar-IQ" sz="2800" b="1" dirty="0"/>
              <a:t>الأول: الحصرية أو (تركيز السلطة بين أيدي الإدارة المركزية)</a:t>
            </a:r>
            <a:endParaRPr lang="ar-IQ" sz="2800" dirty="0"/>
          </a:p>
          <a:p>
            <a:r>
              <a:rPr lang="ar-IQ" sz="2800" dirty="0"/>
              <a:t>   </a:t>
            </a:r>
            <a:r>
              <a:rPr lang="ar-IQ" sz="2800" b="1" dirty="0"/>
              <a:t>هي أسلوب إداري يتجلى في تركيز جميع السلطات في أيدي الحكومة المركزية التي يعود إليها أمر البث النهائي في جميع القضايا الإدارية، دون أن تتوفر لممثليها أو مندوبيها على صعيد الوحدات </a:t>
            </a:r>
            <a:r>
              <a:rPr lang="ar-IQ" sz="2800" b="1" dirty="0" smtClean="0"/>
              <a:t>المحلية </a:t>
            </a:r>
            <a:r>
              <a:rPr lang="ar-IQ" sz="2800" b="1" dirty="0"/>
              <a:t>سلطة الانفراد بالقرارات الإدارية أو البث في بعض الأمور الإدارية بصورة </a:t>
            </a:r>
            <a:r>
              <a:rPr lang="ar-IQ" sz="2800" b="1" dirty="0" smtClean="0"/>
              <a:t>مستقلة.</a:t>
            </a:r>
          </a:p>
          <a:p>
            <a:r>
              <a:rPr lang="ar-IQ" sz="2800" b="1" dirty="0"/>
              <a:t>   وهي أيضا حصر الوظيفة والمهمة الإدارية في الدولة وفي أجهزتها حيث تحتكر الإشراف على جميع المرافق والهيئات </a:t>
            </a:r>
            <a:r>
              <a:rPr lang="ar-IQ" sz="2800" b="1" dirty="0" smtClean="0"/>
              <a:t>الإدارية</a:t>
            </a:r>
            <a:endParaRPr lang="ar-IQ" sz="2800" b="1" u="sng" dirty="0" smtClean="0"/>
          </a:p>
          <a:p>
            <a:r>
              <a:rPr lang="ar-IQ" sz="2800" b="1" dirty="0">
                <a:solidFill>
                  <a:srgbClr val="0070C0"/>
                </a:solidFill>
              </a:rPr>
              <a:t>بمعنى أن لهذه </a:t>
            </a:r>
            <a:r>
              <a:rPr lang="ar-IQ" sz="2800" b="1" dirty="0" smtClean="0">
                <a:solidFill>
                  <a:srgbClr val="0070C0"/>
                </a:solidFill>
              </a:rPr>
              <a:t>الأخيرة (</a:t>
            </a:r>
            <a:r>
              <a:rPr lang="ar-IQ" sz="2800" b="1" dirty="0">
                <a:solidFill>
                  <a:srgbClr val="0070C0"/>
                </a:solidFill>
              </a:rPr>
              <a:t>الحكومة) وحدها السلطة في إصدار القرارات الإدارية النهائية وتتضمن هذه السلطة ولاية تعديل هذه القرارات أو تعديل آثارها أو سحبها أو إلغائها حسبما تقتضيه ملاءمات حسن سير المرافق العمومية </a:t>
            </a:r>
            <a:r>
              <a:rPr lang="ar-IQ" sz="2800" b="1" dirty="0" smtClean="0">
                <a:solidFill>
                  <a:srgbClr val="0070C0"/>
                </a:solidFill>
              </a:rPr>
              <a:t>.</a:t>
            </a:r>
            <a:endParaRPr lang="ar-IQ" sz="2800" b="1" dirty="0">
              <a:solidFill>
                <a:srgbClr val="0070C0"/>
              </a:solidFill>
            </a:endParaRPr>
          </a:p>
        </p:txBody>
      </p:sp>
    </p:spTree>
    <p:extLst>
      <p:ext uri="{BB962C8B-B14F-4D97-AF65-F5344CB8AC3E}">
        <p14:creationId xmlns:p14="http://schemas.microsoft.com/office/powerpoint/2010/main" val="41174499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928992" cy="5693866"/>
          </a:xfrm>
          <a:prstGeom prst="rect">
            <a:avLst/>
          </a:prstGeom>
        </p:spPr>
        <p:txBody>
          <a:bodyPr wrap="square">
            <a:spAutoFit/>
          </a:bodyPr>
          <a:lstStyle/>
          <a:p>
            <a:r>
              <a:rPr lang="ar-IQ" sz="2800" b="1" dirty="0" smtClean="0"/>
              <a:t> </a:t>
            </a:r>
            <a:r>
              <a:rPr lang="ar-IQ" sz="2800" b="1" dirty="0"/>
              <a:t>الثاني:خضوع موظفي السلطة المركزية لنظام السلم </a:t>
            </a:r>
            <a:r>
              <a:rPr lang="ar-IQ" sz="2800" b="1" dirty="0" smtClean="0"/>
              <a:t>الإداري</a:t>
            </a:r>
            <a:r>
              <a:rPr lang="ar-IQ" sz="2800" b="1" dirty="0"/>
              <a:t>  (التبعية الإدارية) </a:t>
            </a:r>
            <a:endParaRPr lang="ar-IQ" sz="2800" dirty="0"/>
          </a:p>
          <a:p>
            <a:r>
              <a:rPr lang="ar-IQ" sz="2800" dirty="0"/>
              <a:t>   </a:t>
            </a:r>
            <a:r>
              <a:rPr lang="ar-IQ" sz="2800" b="1" dirty="0"/>
              <a:t>كما قلنا سابقا فإن من مميزات النظام المركزي هي تلك التبعية الإدارية للسلطة المركزية، بحيث إن التسلسل الإداري يبقى هو المعيار الرئيسي الذي يتميز به هذا النظام</a:t>
            </a:r>
            <a:r>
              <a:rPr lang="ar-IQ" sz="2800" b="1" dirty="0" smtClean="0"/>
              <a:t>. بمعنى </a:t>
            </a:r>
            <a:r>
              <a:rPr lang="ar-IQ" sz="2800" b="1" dirty="0"/>
              <a:t>أن الموظفين الإداريين يخضعون لأوامر وتعليمات الموظفين الأعلى درجة منهم " ...وينتج عن هذا أن ممثلي الحكومة المركزية يخضعون في ممارسة عملهم للسلطة الرئاسية وفقا لقاعدة هرمية صارمة، وهذه السلطة تتضمن </a:t>
            </a:r>
            <a:r>
              <a:rPr lang="ar-IQ" sz="2800" b="1" dirty="0">
                <a:solidFill>
                  <a:srgbClr val="FF0000"/>
                </a:solidFill>
              </a:rPr>
              <a:t>حق التوجيه والمراقبة والتأديب </a:t>
            </a:r>
            <a:r>
              <a:rPr lang="ar-IQ" sz="2800" b="1" dirty="0"/>
              <a:t>بما في ذلك إعطاء الأوامر والتعليمات وإلغاء القرارات الإدارية المتخذة من قبلهم لأسباب تتعلق بعدم شرعية هذه القرارات فحسب وإنما لأسباب تتعلق بعدم شرعيتها أو ملاءمتها أيضا </a:t>
            </a:r>
            <a:r>
              <a:rPr lang="ar-IQ" sz="2800" b="1" dirty="0" smtClean="0"/>
              <a:t>"</a:t>
            </a:r>
            <a:r>
              <a:rPr lang="ar-IQ" sz="2800" b="1" u="sng" dirty="0" smtClean="0">
                <a:hlinkClick r:id="rId2"/>
              </a:rPr>
              <a:t>[</a:t>
            </a:r>
            <a:r>
              <a:rPr lang="ar-IQ" sz="2800" b="1" u="sng" dirty="0" smtClean="0"/>
              <a:t>.</a:t>
            </a:r>
            <a:endParaRPr lang="ar-IQ" sz="2800" b="1" dirty="0" smtClean="0"/>
          </a:p>
          <a:p>
            <a:r>
              <a:rPr lang="ar-IQ" sz="2800" b="1" dirty="0"/>
              <a:t>   ونظام السلم الإداري يقتضي خضوع الموظف الأقل درجة للموظف الأعلى درجة حتى تنتهي إلى الوزير الذي يخضع له الجميع في </a:t>
            </a:r>
            <a:r>
              <a:rPr lang="ar-IQ" sz="2800" b="1" dirty="0" smtClean="0"/>
              <a:t>وزارته</a:t>
            </a:r>
            <a:r>
              <a:rPr lang="ar-IQ" sz="2800" b="1" u="sng" dirty="0" smtClean="0">
                <a:hlinkClick r:id="rId3"/>
              </a:rPr>
              <a:t>[</a:t>
            </a:r>
            <a:r>
              <a:rPr lang="ar-IQ" sz="2800" b="1" u="sng" dirty="0" smtClean="0"/>
              <a:t>.</a:t>
            </a:r>
            <a:endParaRPr lang="ar-IQ" sz="2800" b="1" dirty="0"/>
          </a:p>
        </p:txBody>
      </p:sp>
    </p:spTree>
    <p:extLst>
      <p:ext uri="{BB962C8B-B14F-4D97-AF65-F5344CB8AC3E}">
        <p14:creationId xmlns:p14="http://schemas.microsoft.com/office/powerpoint/2010/main" val="21563250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6555641"/>
          </a:xfrm>
          <a:prstGeom prst="rect">
            <a:avLst/>
          </a:prstGeom>
        </p:spPr>
        <p:txBody>
          <a:bodyPr wrap="square">
            <a:spAutoFit/>
          </a:bodyPr>
          <a:lstStyle/>
          <a:p>
            <a:r>
              <a:rPr lang="ar-IQ" sz="2800" b="1" dirty="0" smtClean="0"/>
              <a:t>الثالث:السلطة </a:t>
            </a:r>
            <a:r>
              <a:rPr lang="ar-IQ" sz="2800" b="1" dirty="0"/>
              <a:t>الرئاسية</a:t>
            </a:r>
            <a:endParaRPr lang="ar-IQ" sz="2800" dirty="0"/>
          </a:p>
          <a:p>
            <a:r>
              <a:rPr lang="ar-IQ" sz="2800" dirty="0"/>
              <a:t>   </a:t>
            </a:r>
            <a:r>
              <a:rPr lang="ar-IQ" sz="2800" b="1" dirty="0"/>
              <a:t>هي العنصر الأساسي في تحديد الصفة المركزية لأي جهاز </a:t>
            </a:r>
            <a:r>
              <a:rPr lang="ar-IQ" sz="2800" b="1" dirty="0" smtClean="0"/>
              <a:t>إداري</a:t>
            </a:r>
            <a:r>
              <a:rPr lang="ar-IQ" sz="2800" b="1" dirty="0"/>
              <a:t> ،وهي لها أهمية كبرى في نظام المركزية الإدارية على مختلف </a:t>
            </a:r>
            <a:r>
              <a:rPr lang="ar-IQ" sz="2800" b="1" dirty="0" smtClean="0"/>
              <a:t>مستوياته</a:t>
            </a:r>
            <a:r>
              <a:rPr lang="ar-IQ" sz="2800" b="1" u="sng" smtClean="0">
                <a:hlinkClick r:id="rId2"/>
              </a:rPr>
              <a:t>[</a:t>
            </a:r>
            <a:r>
              <a:rPr lang="ar-IQ" sz="2800" b="1" u="sng" smtClean="0"/>
              <a:t> </a:t>
            </a:r>
            <a:r>
              <a:rPr lang="ar-IQ" sz="2800" b="1" smtClean="0"/>
              <a:t>أو </a:t>
            </a:r>
            <a:r>
              <a:rPr lang="ar-IQ" sz="2800" b="1" dirty="0"/>
              <a:t>هي جوهر النظام الإداري المركزي .</a:t>
            </a:r>
          </a:p>
          <a:p>
            <a:r>
              <a:rPr lang="ar-IQ" sz="2800" b="1" dirty="0"/>
              <a:t>   وتتميز السلطة الرئاسية بأنها تطال جميع المرؤوسين حيث أن جميع الموظفين يخضعون لرؤسائهم في </a:t>
            </a:r>
            <a:r>
              <a:rPr lang="ar-IQ" sz="2800" b="1" dirty="0" smtClean="0"/>
              <a:t>الإدارة،بمعنى </a:t>
            </a:r>
            <a:r>
              <a:rPr lang="ar-IQ" sz="2800" b="1" dirty="0"/>
              <a:t>ان السلطة الرئاسية هي خضوع الموظف الأقل درجة من حيث وضعيته القانونية للموظف الأعلى درجة،وكل موظف يوجد في مركز إداري أعلى يمارس سلطاته على الموظفين الموجودين في الرتبة الدنيا حتى الوصول إلى القاعدة  التي تضم الموظفين </a:t>
            </a:r>
            <a:r>
              <a:rPr lang="ar-IQ" sz="2800" b="1" dirty="0" smtClean="0"/>
              <a:t>الصغار،ويؤكد </a:t>
            </a:r>
            <a:r>
              <a:rPr lang="ar-IQ" sz="2800" b="1" dirty="0"/>
              <a:t>الفقه على أن السلطة الرئاسية ليست حقا شخصيا ولا مطلقا لصاحبه،و لكنها مجرد اختصاص يمارسه الرئيس على مرؤوسيه وفقا للقوانين والنصوص التنظيمية الجاري بها العمل.فهي تخول للرئيس الحق في تعيين مرؤوسيه وتخصيصهم لعمل معين ونقلهم وترقيتهم وتوقيع الجزاء التأديبي عليهم متى وقع منهم إخلال بواجباتهم في إنجاز المهام المنوطة </a:t>
            </a:r>
            <a:r>
              <a:rPr lang="ar-IQ" sz="2800" b="1" dirty="0" smtClean="0"/>
              <a:t>بهم</a:t>
            </a:r>
            <a:r>
              <a:rPr lang="ar-IQ" sz="2800" b="1" u="sng" dirty="0" smtClean="0">
                <a:hlinkClick r:id="rId3"/>
              </a:rPr>
              <a:t>[</a:t>
            </a:r>
            <a:r>
              <a:rPr lang="ar-IQ" sz="2800" b="1" u="sng" dirty="0" smtClean="0"/>
              <a:t>.</a:t>
            </a:r>
            <a:endParaRPr lang="ar-IQ" sz="2800" b="1" dirty="0"/>
          </a:p>
        </p:txBody>
      </p:sp>
    </p:spTree>
    <p:extLst>
      <p:ext uri="{BB962C8B-B14F-4D97-AF65-F5344CB8AC3E}">
        <p14:creationId xmlns:p14="http://schemas.microsoft.com/office/powerpoint/2010/main" val="323852514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l" rtl="1"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ar-IQ" dirty="0" smtClean="0">
                <a:solidFill>
                  <a:srgbClr val="0D0D0D"/>
                </a:solidFill>
                <a:cs typeface="Ali_K_Alwand" pitchFamily="2" charset="-78"/>
              </a:rPr>
              <a:t>ب - شيَوةكاني ناوةنديي كارطيَرِي</a:t>
            </a:r>
            <a:endParaRPr lang="ar-IQ" dirty="0">
              <a:solidFill>
                <a:srgbClr val="0D0D0D"/>
              </a:solidFill>
              <a:cs typeface="Ali_K_Alwand" pitchFamily="2" charset="-78"/>
            </a:endParaRPr>
          </a:p>
        </p:txBody>
      </p:sp>
      <p:sp>
        <p:nvSpPr>
          <p:cNvPr id="3" name="Content Placeholder 2"/>
          <p:cNvSpPr txBox="1">
            <a:spLocks/>
          </p:cNvSpPr>
          <p:nvPr/>
        </p:nvSpPr>
        <p:spPr>
          <a:xfrm>
            <a:off x="457200" y="1357298"/>
            <a:ext cx="8229600" cy="4768865"/>
          </a:xfrm>
          <a:prstGeom prst="rect">
            <a:avLst/>
          </a:prstGeom>
        </p:spPr>
        <p:txBody>
          <a:bodyPr>
            <a:normAutofit lnSpcReduction="10000"/>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buFont typeface="Wingdings 2"/>
              <a:buNone/>
            </a:pPr>
            <a:r>
              <a:rPr lang="ar-IQ" smtClean="0">
                <a:solidFill>
                  <a:srgbClr val="0D0D0D"/>
                </a:solidFill>
                <a:cs typeface="Ali_K_Alwand" pitchFamily="2" charset="-78"/>
              </a:rPr>
              <a:t>ناوةنديي كارطيَرِي دوو شيَوةي هةية كة ئةمانةن:</a:t>
            </a:r>
          </a:p>
          <a:p>
            <a:pPr algn="just"/>
            <a:r>
              <a:rPr lang="ar-IQ" b="1" u="sng" smtClean="0">
                <a:solidFill>
                  <a:srgbClr val="0033CC"/>
                </a:solidFill>
                <a:cs typeface="Ali_K_Alwand" pitchFamily="2" charset="-78"/>
              </a:rPr>
              <a:t>ضرِكردنةوةي دةسةلاَت لة ثايتةخت: </a:t>
            </a:r>
            <a:r>
              <a:rPr lang="ar-IQ" smtClean="0">
                <a:solidFill>
                  <a:srgbClr val="0D0D0D"/>
                </a:solidFill>
                <a:cs typeface="Ali_K_Alwand" pitchFamily="2" charset="-78"/>
              </a:rPr>
              <a:t>ئةمةيان شيَوةي بةرِيَوةبردني دةسةلاَت بوو لة كؤتاييةكاني سةدةي ثازدةهةم و سةرةتاكاني سةدةي شازدةهةم، كاتيَك كة رذيَمي ثاشايةتي هاتة سةرحوكم لة ثيَناو سنوورداركردن و زالَبوون بةسةر دةسةلاَتي دةرةبةط و ئةشرافةكان سةرتاثاي دةسةلاَتةكان ضرِكرانةوة لة دةستي ثاشا لة ثايتةخت، بةمةش وةزير لة ثايتةختةوة برِيار لةسةر طةورةو بضووكي هةرمامةلَةيةك دةدات و هةموو مامةلَةيةك دةبيَت بطةرِيَتةوة ثايتةخت. </a:t>
            </a:r>
          </a:p>
          <a:p>
            <a:pPr algn="just"/>
            <a:r>
              <a:rPr lang="ar-IQ" b="1" u="sng" smtClean="0">
                <a:solidFill>
                  <a:srgbClr val="0033CC"/>
                </a:solidFill>
                <a:cs typeface="Ali_K_Alwand" pitchFamily="2" charset="-78"/>
              </a:rPr>
              <a:t>ضرِنةكردنةوةي دةسةلاَت لة ثايتةخت: </a:t>
            </a:r>
            <a:r>
              <a:rPr lang="ar-IQ" smtClean="0">
                <a:solidFill>
                  <a:srgbClr val="0D0D0D"/>
                </a:solidFill>
                <a:cs typeface="Ali_K_Alwand" pitchFamily="2" charset="-78"/>
              </a:rPr>
              <a:t>ئةم شيَوةيةيان لة سةدةي هةذدةوة سةري هةلَدا دوابةدواي بلاَوبوونةوةي بيري ديموكراسي و مافي مرؤظ و زؤربووني ذمارةي دانيشتوان و زيادبووني ثيَداويستيةكانيان، كة ئةمانة هةمووي هؤكاربوون بؤ ئةوةي دةسةلاَتي حكومــةتي ناوةنديي ثايتةخت بير لةوة بكاتةوة كة بةشيَــك لـة دةسةلاَتــــــةكاني لة رِيَطــةي نويَنةرةكانيــةوة بة </a:t>
            </a:r>
          </a:p>
          <a:p>
            <a:endParaRPr lang="ar-IQ" dirty="0">
              <a:solidFill>
                <a:srgbClr val="0D0D0D"/>
              </a:solidFill>
              <a:cs typeface="Ali_K_Alwand" pitchFamily="2" charset="-78"/>
            </a:endParaRPr>
          </a:p>
        </p:txBody>
      </p:sp>
    </p:spTree>
    <p:extLst>
      <p:ext uri="{BB962C8B-B14F-4D97-AF65-F5344CB8AC3E}">
        <p14:creationId xmlns:p14="http://schemas.microsoft.com/office/powerpoint/2010/main" val="4731850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785794"/>
            <a:ext cx="8229600" cy="5340369"/>
          </a:xfrm>
          <a:prstGeom prst="rect">
            <a:avLst/>
          </a:prstGeom>
        </p:spPr>
        <p:txBody>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r>
              <a:rPr lang="ar-IQ" smtClean="0">
                <a:solidFill>
                  <a:srgbClr val="0D0D0D"/>
                </a:solidFill>
                <a:cs typeface="Ali_K_Alwand" pitchFamily="2" charset="-78"/>
              </a:rPr>
              <a:t>تةخويل بطوازيَتةوة بؤ ناوضةو هةريَمةكاني دةرةوةي ثايتةخت بؤ مةبةستي كةمكردنةوةي ئةركي حكومةتي ناوةندي، بةمةرجيَك ئةو نويَنةرانةي حكومةتي ناوةندي بةدامةزراندن و دةستنيشانكردن دياري بكريَن و لة ذيَر ضاوديَري حكومةتي ناوةنديش كار و ئةركةكانيان ئةنجام بدةن.</a:t>
            </a:r>
            <a:endParaRPr lang="ar-IQ" dirty="0">
              <a:solidFill>
                <a:srgbClr val="0D0D0D"/>
              </a:solidFill>
              <a:cs typeface="Ali_K_Alwand" pitchFamily="2" charset="-78"/>
            </a:endParaRPr>
          </a:p>
        </p:txBody>
      </p:sp>
    </p:spTree>
    <p:extLst>
      <p:ext uri="{BB962C8B-B14F-4D97-AF65-F5344CB8AC3E}">
        <p14:creationId xmlns:p14="http://schemas.microsoft.com/office/powerpoint/2010/main" val="328466271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20219"/>
            <a:ext cx="8712967" cy="5016758"/>
          </a:xfrm>
          <a:prstGeom prst="rect">
            <a:avLst/>
          </a:prstGeom>
        </p:spPr>
        <p:txBody>
          <a:bodyPr wrap="square">
            <a:spAutoFit/>
          </a:bodyPr>
          <a:lstStyle/>
          <a:p>
            <a:r>
              <a:rPr lang="ar-IQ" sz="3200" b="1" dirty="0" smtClean="0"/>
              <a:t>صور </a:t>
            </a:r>
            <a:r>
              <a:rPr lang="ar-IQ" sz="3200" b="1" dirty="0"/>
              <a:t>المركزية الإدارية</a:t>
            </a:r>
            <a:endParaRPr lang="ar-IQ" sz="3200" dirty="0"/>
          </a:p>
          <a:p>
            <a:r>
              <a:rPr lang="ar-IQ" sz="3200" dirty="0"/>
              <a:t> </a:t>
            </a:r>
          </a:p>
          <a:p>
            <a:r>
              <a:rPr lang="ar-IQ" sz="3200" dirty="0"/>
              <a:t>   </a:t>
            </a:r>
            <a:r>
              <a:rPr lang="ar-IQ" sz="3200" b="1" dirty="0"/>
              <a:t>لا يقوم الوزير بتسيير المرفق العام التابع لوزارته بنفسه ،بل يستعين بعدد كبير من المستخدمين والفنيين ،ولا تتوقف قدرة الوزارة وكفاءتها على عدد موظفيها بقدر ما تتوقف على مستواهم الفني وحسن توزيعهم.</a:t>
            </a:r>
          </a:p>
          <a:p>
            <a:r>
              <a:rPr lang="ar-IQ" sz="3200" b="1" dirty="0"/>
              <a:t>   وتتخذ الصلاحيات والاختصاصات التي يمارسها الوزير، أحد الشكلين: فقد يتولى ممارستها منفردا وهو ما يسمى بالمركزية مع التركيز الإداري وقد يعاونه في أدائها بعض موظفي وزارته،وهذه صورة يطلق عليها المركزية مع عدم التركيز الإداري .</a:t>
            </a:r>
          </a:p>
        </p:txBody>
      </p:sp>
    </p:spTree>
    <p:extLst>
      <p:ext uri="{BB962C8B-B14F-4D97-AF65-F5344CB8AC3E}">
        <p14:creationId xmlns:p14="http://schemas.microsoft.com/office/powerpoint/2010/main" val="40451094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6750"/>
            <a:ext cx="8856984" cy="6555641"/>
          </a:xfrm>
          <a:prstGeom prst="rect">
            <a:avLst/>
          </a:prstGeom>
        </p:spPr>
        <p:txBody>
          <a:bodyPr wrap="square">
            <a:spAutoFit/>
          </a:bodyPr>
          <a:lstStyle/>
          <a:p>
            <a:r>
              <a:rPr lang="ar-IQ" sz="2800" b="1" dirty="0" smtClean="0">
                <a:solidFill>
                  <a:srgbClr val="FF0000"/>
                </a:solidFill>
              </a:rPr>
              <a:t>الأول</a:t>
            </a:r>
            <a:r>
              <a:rPr lang="ar-IQ" sz="2800" b="1" dirty="0">
                <a:solidFill>
                  <a:srgbClr val="FF0000"/>
                </a:solidFill>
              </a:rPr>
              <a:t>: التركيز </a:t>
            </a:r>
            <a:r>
              <a:rPr lang="ar-IQ" sz="2800" b="1" dirty="0" smtClean="0">
                <a:solidFill>
                  <a:srgbClr val="FF0000"/>
                </a:solidFill>
              </a:rPr>
              <a:t>الإداري</a:t>
            </a:r>
            <a:endParaRPr lang="ar-IQ" sz="2800" dirty="0">
              <a:solidFill>
                <a:srgbClr val="FF0000"/>
              </a:solidFill>
            </a:endParaRPr>
          </a:p>
          <a:p>
            <a:r>
              <a:rPr lang="ar-IQ" sz="2800" dirty="0"/>
              <a:t>  </a:t>
            </a:r>
            <a:r>
              <a:rPr lang="ar-IQ" sz="2800" b="1" dirty="0"/>
              <a:t>إن التركيز الإداري يعد أسلوبا إداريا يتجلى في تركيز جميع السلطات الإدارية في أيدي الحكومة المركزية للعاصمة التي يعود إليها أمر البث في جميع الأمور الإدارية  دون أن يتوفر على صعيد الوحدات الإقليمية سلطات الإنفراد بالقرار الإداري أو البث في بعض الأمور والقضايا بصورة مستقلة عنها . وهذا الأسلوب في </a:t>
            </a:r>
            <a:r>
              <a:rPr lang="ar-IQ" sz="2800" b="1" u="sng" dirty="0">
                <a:hlinkClick r:id="rId2"/>
              </a:rPr>
              <a:t>التنظيم</a:t>
            </a:r>
            <a:r>
              <a:rPr lang="ar-IQ" sz="2800" b="1" dirty="0"/>
              <a:t> والتسيير لا ينطبق مع الظروف الحالية للسير الإداري وذلك نظرا لكثرة الالتزامات و الأعباء التي توجد على عاتق الدولة، والتي لا يمكن تلبيتها والاستجابة إليها، إذا ما تم التسيير من طرف العاصمة أي المركز.فالتركيز يعد صورة من المركزية </a:t>
            </a:r>
            <a:r>
              <a:rPr lang="ar-IQ" sz="2800" b="1" dirty="0" smtClean="0"/>
              <a:t>المشددة.</a:t>
            </a:r>
          </a:p>
          <a:p>
            <a:r>
              <a:rPr lang="ar-IQ" sz="2800" b="1" dirty="0"/>
              <a:t>   بمعنى آخر أن هذه الصورة من صور المركزية الإدارية يقصد بها حصر جميع مظاهر الوظيفة الإدارية في يد السلطات الإدارية العليا في العاصمة ،بحيث لا يترك للوحدات الإدارية الدنيا ـ سواء في العاصمة أو في الأقاليم ـ سلطة البث النهائي في أمر من الأمور بعيدا عن الهيئة المركزية، ويترتب على ذلك أن تقتصر مهمة فروع الهيئات المركزية على التحضير والإعداد وتنفيذ ما أصدره الرؤساء في قمة الجهاز الإداري من </a:t>
            </a:r>
            <a:r>
              <a:rPr lang="ar-IQ" sz="2800" b="1" dirty="0" smtClean="0"/>
              <a:t>قرارات</a:t>
            </a:r>
            <a:r>
              <a:rPr lang="ar-IQ" sz="2800" b="1" u="sng" dirty="0" smtClean="0">
                <a:hlinkClick r:id="rId3"/>
              </a:rPr>
              <a:t>]</a:t>
            </a:r>
            <a:r>
              <a:rPr lang="ar-IQ" sz="2800" b="1" dirty="0" smtClean="0"/>
              <a:t>.</a:t>
            </a:r>
            <a:endParaRPr lang="ar-IQ" sz="2800" b="1" dirty="0"/>
          </a:p>
        </p:txBody>
      </p:sp>
    </p:spTree>
    <p:extLst>
      <p:ext uri="{BB962C8B-B14F-4D97-AF65-F5344CB8AC3E}">
        <p14:creationId xmlns:p14="http://schemas.microsoft.com/office/powerpoint/2010/main" val="32975882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8689" y="243513"/>
            <a:ext cx="8784976" cy="4524315"/>
          </a:xfrm>
          <a:prstGeom prst="rect">
            <a:avLst/>
          </a:prstGeom>
        </p:spPr>
        <p:txBody>
          <a:bodyPr wrap="square">
            <a:spAutoFit/>
          </a:bodyPr>
          <a:lstStyle/>
          <a:p>
            <a:r>
              <a:rPr lang="ar-IQ" sz="3200" dirty="0" smtClean="0"/>
              <a:t> </a:t>
            </a:r>
            <a:r>
              <a:rPr lang="ar-IQ" sz="3200" b="1" dirty="0" smtClean="0">
                <a:solidFill>
                  <a:srgbClr val="FF0000"/>
                </a:solidFill>
              </a:rPr>
              <a:t>ثانيا: </a:t>
            </a:r>
            <a:r>
              <a:rPr lang="ar-IQ" sz="3200" b="1" dirty="0">
                <a:solidFill>
                  <a:srgbClr val="FF0000"/>
                </a:solidFill>
              </a:rPr>
              <a:t>عدم التركيز الإداري ( اللاتمركز)</a:t>
            </a:r>
          </a:p>
          <a:p>
            <a:r>
              <a:rPr lang="ar-IQ" sz="3200" dirty="0"/>
              <a:t>   </a:t>
            </a:r>
            <a:r>
              <a:rPr lang="ar-IQ" sz="3200" b="1" dirty="0"/>
              <a:t>لقد دأب فقهاء القانون على اعتبار أسلوب اللاتركيز أداة من أدوات تخفيف وطأة النمو المركزي في التدبير ،فاللاتمركز الإداري يعد أسلوبا من أساليب </a:t>
            </a:r>
            <a:r>
              <a:rPr lang="ar-IQ" sz="3200" b="1" u="sng" dirty="0">
                <a:hlinkClick r:id="rId2"/>
              </a:rPr>
              <a:t>التنظيم</a:t>
            </a:r>
            <a:r>
              <a:rPr lang="ar-IQ" sz="3200" b="1" dirty="0"/>
              <a:t> الإداري ،يقضي بتوزيع السلطات الإدارية بين الحكومة المركزية وممثليها على الصعيد المحلي بحيث تمنح لهؤلاء بعض الصلاحيات والاختصاصات والسلطات الإدارية مع بقائهم تابعين للحكومة المركزية ومعينين من قبلها دون أن يترتب على ذلك استقلالهم عنها</a:t>
            </a:r>
            <a:r>
              <a:rPr lang="ar-IQ" sz="3200" b="1" dirty="0" smtClean="0"/>
              <a:t>، بحيث </a:t>
            </a:r>
            <a:r>
              <a:rPr lang="ar-IQ" sz="3200" b="1" dirty="0"/>
              <a:t>يبقون خاضعين لرقابة وإشراف السلطات المركزية </a:t>
            </a:r>
            <a:r>
              <a:rPr lang="ar-IQ" sz="3200" b="1" u="sng" dirty="0"/>
              <a:t>.</a:t>
            </a:r>
            <a:endParaRPr lang="ar-IQ" sz="3200" b="1" dirty="0"/>
          </a:p>
        </p:txBody>
      </p:sp>
    </p:spTree>
    <p:extLst>
      <p:ext uri="{BB962C8B-B14F-4D97-AF65-F5344CB8AC3E}">
        <p14:creationId xmlns:p14="http://schemas.microsoft.com/office/powerpoint/2010/main" val="14115780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80728"/>
            <a:ext cx="8229600" cy="4389120"/>
          </a:xfrm>
        </p:spPr>
        <p:txBody>
          <a:bodyPr>
            <a:normAutofit/>
          </a:bodyPr>
          <a:lstStyle/>
          <a:p>
            <a:pPr>
              <a:buNone/>
            </a:pPr>
            <a:r>
              <a:rPr lang="ar-IQ" sz="3200" b="1" dirty="0" smtClean="0">
                <a:solidFill>
                  <a:srgbClr val="C00000"/>
                </a:solidFill>
              </a:rPr>
              <a:t>1- الإيجابيات:</a:t>
            </a:r>
          </a:p>
          <a:p>
            <a:pPr>
              <a:buNone/>
            </a:pPr>
            <a:r>
              <a:rPr lang="ar-IQ" sz="3200" b="1" dirty="0" smtClean="0"/>
              <a:t> تقوية + توحيد+ تقليل النفقات+ مناسب للمرافق السيادية+ العدالة</a:t>
            </a:r>
          </a:p>
          <a:p>
            <a:pPr>
              <a:buNone/>
            </a:pPr>
            <a:endParaRPr lang="ar-IQ" sz="3200" b="1" dirty="0" smtClean="0"/>
          </a:p>
          <a:p>
            <a:pPr>
              <a:buNone/>
            </a:pPr>
            <a:r>
              <a:rPr lang="ar-IQ" sz="3200" b="1" dirty="0" smtClean="0">
                <a:solidFill>
                  <a:srgbClr val="C00000"/>
                </a:solidFill>
              </a:rPr>
              <a:t>2- السلبيات:</a:t>
            </a:r>
          </a:p>
          <a:p>
            <a:pPr>
              <a:buNone/>
            </a:pPr>
            <a:r>
              <a:rPr lang="ar-IQ" sz="3200" b="1" dirty="0" smtClean="0"/>
              <a:t>  إنشغال المركز+ مخالف للديمقراطية+ نخبة ديكتاتورية+ الروتين</a:t>
            </a:r>
          </a:p>
          <a:p>
            <a:pPr>
              <a:buNone/>
            </a:pPr>
            <a:endParaRPr lang="ar-IQ" sz="3200" b="1" dirty="0" smtClean="0"/>
          </a:p>
          <a:p>
            <a:pPr>
              <a:buNone/>
            </a:pPr>
            <a:endParaRPr lang="ar-IQ" sz="3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736" y="260648"/>
            <a:ext cx="8640960" cy="6063198"/>
          </a:xfrm>
          <a:prstGeom prst="rect">
            <a:avLst/>
          </a:prstGeom>
        </p:spPr>
        <p:txBody>
          <a:bodyPr wrap="square">
            <a:spAutoFit/>
          </a:bodyPr>
          <a:lstStyle/>
          <a:p>
            <a:r>
              <a:rPr lang="ar-IQ" sz="3600" b="1" dirty="0">
                <a:solidFill>
                  <a:srgbClr val="FF0000"/>
                </a:solidFill>
              </a:rPr>
              <a:t>المدلول العام - الواسع للقانون الاداري</a:t>
            </a:r>
            <a:r>
              <a:rPr lang="ar-IQ" sz="3600" dirty="0">
                <a:solidFill>
                  <a:srgbClr val="FF0000"/>
                </a:solidFill>
              </a:rPr>
              <a:t>:</a:t>
            </a:r>
          </a:p>
          <a:p>
            <a:pPr algn="just"/>
            <a:r>
              <a:rPr lang="ar-IQ" sz="3200" b="1" dirty="0"/>
              <a:t>بموجب المدلول العام الواسع للقانون الإداري، فإن </a:t>
            </a:r>
            <a:r>
              <a:rPr lang="ar-IQ" sz="3200" b="1" dirty="0" smtClean="0"/>
              <a:t>القانون الإداري عبارة عن مجموعة </a:t>
            </a:r>
            <a:r>
              <a:rPr lang="ar-IQ" sz="3200" b="1" dirty="0"/>
              <a:t>من القواعد القانونية العامة المجردة التي تحكم النشاطات الإدارية </a:t>
            </a:r>
            <a:r>
              <a:rPr lang="ar-IQ" sz="3200" b="1" dirty="0" smtClean="0"/>
              <a:t>في الدولة</a:t>
            </a:r>
            <a:r>
              <a:rPr lang="ar-IQ" sz="3200" b="1" dirty="0"/>
              <a:t>، وتنظم العلاقات التي تنشأ بين مختلف الأجهزة الإدارية، </a:t>
            </a:r>
            <a:r>
              <a:rPr lang="ar-IQ" sz="3200" b="1" dirty="0" smtClean="0"/>
              <a:t>وأخيرًا تنظم العلاقات </a:t>
            </a:r>
            <a:r>
              <a:rPr lang="ar-IQ" sz="3200" b="1" dirty="0"/>
              <a:t>التي تنشأ بين هذه المؤسسات والمواطنين</a:t>
            </a:r>
            <a:r>
              <a:rPr lang="ar-IQ" sz="3200" b="1" dirty="0" smtClean="0"/>
              <a:t>، </a:t>
            </a:r>
            <a:r>
              <a:rPr lang="ar-IQ" sz="3200" b="1" dirty="0"/>
              <a:t>ويخضع رجال الادارة العامة للقضاء العادي شانهم شان سائر </a:t>
            </a:r>
            <a:r>
              <a:rPr lang="ar-IQ" sz="3200" b="1" dirty="0" smtClean="0"/>
              <a:t>الافراد ؛ أي </a:t>
            </a:r>
            <a:r>
              <a:rPr lang="ar-IQ" sz="3200" b="1" dirty="0"/>
              <a:t>أن هناك قانون واحد يسري على الجميع، وقضاء واحد يطبق هذا القانون </a:t>
            </a:r>
            <a:r>
              <a:rPr lang="ar-IQ" sz="3200" b="1" dirty="0" smtClean="0"/>
              <a:t>على الكل،أفراداً </a:t>
            </a:r>
            <a:r>
              <a:rPr lang="ar-IQ" sz="3200" b="1" dirty="0"/>
              <a:t>وادارة؛ وعلى هذا الأساس فإن القانون الإداري هو قانون قديم جد </a:t>
            </a:r>
            <a:r>
              <a:rPr lang="ar-IQ" sz="3200" b="1" dirty="0" smtClean="0"/>
              <a:t>اً، يرجع </a:t>
            </a:r>
            <a:r>
              <a:rPr lang="ar-IQ" sz="3200" b="1" dirty="0"/>
              <a:t>أصوله الى تأريخ نشوء الدولة. ويجد هذا المدلول تطبيقاً له في </a:t>
            </a:r>
            <a:r>
              <a:rPr lang="ar-IQ" sz="3200" b="1" dirty="0" smtClean="0"/>
              <a:t>إنجلترا وكافة دول </a:t>
            </a:r>
            <a:r>
              <a:rPr lang="ar-IQ" sz="3200" b="1" dirty="0"/>
              <a:t>الفقه </a:t>
            </a:r>
            <a:r>
              <a:rPr lang="ar-IQ" sz="3200" b="1" dirty="0" smtClean="0"/>
              <a:t>الانجلوسكسوني. </a:t>
            </a:r>
            <a:endParaRPr lang="ar-IQ" sz="3200" b="1" dirty="0"/>
          </a:p>
        </p:txBody>
      </p:sp>
    </p:spTree>
    <p:extLst>
      <p:ext uri="{BB962C8B-B14F-4D97-AF65-F5344CB8AC3E}">
        <p14:creationId xmlns:p14="http://schemas.microsoft.com/office/powerpoint/2010/main" val="26808058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010532"/>
          </a:xfrm>
        </p:spPr>
        <p:txBody>
          <a:bodyPr>
            <a:normAutofit/>
          </a:bodyPr>
          <a:lstStyle/>
          <a:p>
            <a:pPr algn="ctr"/>
            <a:r>
              <a:rPr lang="ar-IQ" sz="6700" b="1" dirty="0" smtClean="0">
                <a:solidFill>
                  <a:srgbClr val="C00000"/>
                </a:solidFill>
              </a:rPr>
              <a:t>4- اللامركزية الإدارية</a:t>
            </a:r>
            <a:r>
              <a:rPr lang="ar-IQ" b="1" dirty="0" smtClean="0"/>
              <a:t/>
            </a:r>
            <a:br>
              <a:rPr lang="ar-IQ" b="1" dirty="0" smtClean="0"/>
            </a:br>
            <a:r>
              <a:rPr lang="ar-IQ" sz="6000" b="1" dirty="0" smtClean="0">
                <a:cs typeface="Ali_K_Alwand" pitchFamily="2" charset="-78"/>
              </a:rPr>
              <a:t>كارطيَرِي  ناناوةندي</a:t>
            </a:r>
            <a:endParaRPr lang="ar-IQ" b="1" dirty="0">
              <a:cs typeface="Ali_K_Alwand" pitchFamily="2" charset="-78"/>
            </a:endParaRPr>
          </a:p>
        </p:txBody>
      </p:sp>
      <p:sp>
        <p:nvSpPr>
          <p:cNvPr id="3" name="Content Placeholder 2"/>
          <p:cNvSpPr>
            <a:spLocks noGrp="1"/>
          </p:cNvSpPr>
          <p:nvPr>
            <p:ph idx="1"/>
          </p:nvPr>
        </p:nvSpPr>
        <p:spPr>
          <a:xfrm>
            <a:off x="457200" y="3071810"/>
            <a:ext cx="8229600" cy="3252790"/>
          </a:xfrm>
        </p:spPr>
        <p:txBody>
          <a:bodyPr>
            <a:noAutofit/>
          </a:bodyPr>
          <a:lstStyle/>
          <a:p>
            <a:pPr>
              <a:buNone/>
            </a:pPr>
            <a:r>
              <a:rPr lang="ar-IQ" sz="2400" dirty="0" smtClean="0"/>
              <a:t> </a:t>
            </a:r>
          </a:p>
          <a:p>
            <a:pPr marL="514350" indent="-514350">
              <a:buAutoNum type="arabic1Minus"/>
            </a:pPr>
            <a:r>
              <a:rPr lang="ar-IQ" sz="2800" b="1" dirty="0" smtClean="0">
                <a:solidFill>
                  <a:srgbClr val="00B050"/>
                </a:solidFill>
              </a:rPr>
              <a:t>المقصود باللامركزية الإدارية</a:t>
            </a:r>
            <a:r>
              <a:rPr lang="ar-IQ" sz="2800" b="1" dirty="0" smtClean="0">
                <a:solidFill>
                  <a:srgbClr val="D60093"/>
                </a:solidFill>
              </a:rPr>
              <a:t>(</a:t>
            </a:r>
            <a:r>
              <a:rPr lang="ar-IQ" sz="2800" b="1" dirty="0" smtClean="0">
                <a:solidFill>
                  <a:srgbClr val="D60093"/>
                </a:solidFill>
                <a:cs typeface="Ali_K_Alwand" pitchFamily="2" charset="-78"/>
              </a:rPr>
              <a:t>مةبةست لة نامةركةزيةي ئيداري</a:t>
            </a:r>
            <a:r>
              <a:rPr lang="ar-IQ" sz="2800" b="1" dirty="0" smtClean="0">
                <a:solidFill>
                  <a:srgbClr val="D60093"/>
                </a:solidFill>
              </a:rPr>
              <a:t>)</a:t>
            </a:r>
          </a:p>
          <a:p>
            <a:pPr marL="514350" indent="-514350">
              <a:buFont typeface="Wingdings 2"/>
              <a:buAutoNum type="arabic1Minus"/>
            </a:pPr>
            <a:r>
              <a:rPr lang="ar-IQ" sz="2800" b="1" dirty="0" smtClean="0">
                <a:solidFill>
                  <a:srgbClr val="00B050"/>
                </a:solidFill>
              </a:rPr>
              <a:t>الأنواع</a:t>
            </a:r>
            <a:r>
              <a:rPr lang="ar-IQ" sz="2800" b="1" dirty="0" smtClean="0">
                <a:solidFill>
                  <a:srgbClr val="D60093"/>
                </a:solidFill>
              </a:rPr>
              <a:t>(</a:t>
            </a:r>
            <a:r>
              <a:rPr lang="ar-IQ" sz="2800" b="1" dirty="0" smtClean="0">
                <a:solidFill>
                  <a:srgbClr val="D60093"/>
                </a:solidFill>
                <a:cs typeface="Ali_K_Alwand" pitchFamily="2" charset="-78"/>
              </a:rPr>
              <a:t>جؤرةكان</a:t>
            </a:r>
            <a:r>
              <a:rPr lang="ar-IQ" sz="2800" b="1" dirty="0" smtClean="0">
                <a:solidFill>
                  <a:srgbClr val="D60093"/>
                </a:solidFill>
              </a:rPr>
              <a:t>)</a:t>
            </a:r>
          </a:p>
          <a:p>
            <a:pPr marL="514350" indent="-514350">
              <a:buNone/>
            </a:pPr>
            <a:r>
              <a:rPr lang="ar-IQ" sz="3200" b="1" dirty="0" smtClean="0">
                <a:solidFill>
                  <a:schemeClr val="bg2">
                    <a:lumMod val="50000"/>
                  </a:schemeClr>
                </a:solidFill>
              </a:rPr>
              <a:t>ج-</a:t>
            </a:r>
            <a:r>
              <a:rPr lang="ar-IQ" sz="3200" b="1" dirty="0" smtClean="0"/>
              <a:t>  </a:t>
            </a:r>
            <a:r>
              <a:rPr lang="ar-IQ" sz="2800" b="1" dirty="0" smtClean="0">
                <a:solidFill>
                  <a:srgbClr val="00B050"/>
                </a:solidFill>
              </a:rPr>
              <a:t>العناصر</a:t>
            </a:r>
            <a:r>
              <a:rPr lang="ar-IQ" sz="3200" b="1" dirty="0" smtClean="0">
                <a:solidFill>
                  <a:srgbClr val="D60093"/>
                </a:solidFill>
              </a:rPr>
              <a:t>(</a:t>
            </a:r>
            <a:r>
              <a:rPr lang="ar-IQ" sz="3200" b="1" dirty="0" smtClean="0">
                <a:solidFill>
                  <a:srgbClr val="D60093"/>
                </a:solidFill>
                <a:cs typeface="Ali_K_Alwand" pitchFamily="2" charset="-78"/>
              </a:rPr>
              <a:t>بنضينةكان</a:t>
            </a:r>
            <a:r>
              <a:rPr lang="ar-IQ" sz="3200" b="1" dirty="0" smtClean="0">
                <a:solidFill>
                  <a:srgbClr val="D60093"/>
                </a:solidFill>
              </a:rPr>
              <a:t>)</a:t>
            </a:r>
          </a:p>
          <a:p>
            <a:pPr marL="514350" indent="-514350">
              <a:buAutoNum type="arabic1Minus" startAt="8"/>
            </a:pPr>
            <a:r>
              <a:rPr lang="ar-IQ" sz="2800" b="1" dirty="0" smtClean="0">
                <a:solidFill>
                  <a:srgbClr val="00B050"/>
                </a:solidFill>
              </a:rPr>
              <a:t>التقييم(الإيجابيات و السلبيات)</a:t>
            </a:r>
            <a:r>
              <a:rPr lang="ar-IQ" sz="2400" b="1" dirty="0" smtClean="0">
                <a:solidFill>
                  <a:srgbClr val="D60093"/>
                </a:solidFill>
                <a:cs typeface="Ali_K_Alwand" pitchFamily="2" charset="-78"/>
              </a:rPr>
              <a:t>هةلَسةنطاندن(خالَة ئةريَني و نةريَنيةكان)</a:t>
            </a:r>
          </a:p>
          <a:p>
            <a:pPr>
              <a:buNone/>
            </a:pPr>
            <a:endParaRPr lang="ar-IQ" sz="24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404664"/>
            <a:ext cx="8496944" cy="5078313"/>
          </a:xfrm>
          <a:prstGeom prst="rect">
            <a:avLst/>
          </a:prstGeom>
        </p:spPr>
        <p:txBody>
          <a:bodyPr wrap="square">
            <a:spAutoFit/>
          </a:bodyPr>
          <a:lstStyle/>
          <a:p>
            <a:r>
              <a:rPr lang="ar-IQ" sz="3600" b="1" dirty="0">
                <a:solidFill>
                  <a:srgbClr val="D60093"/>
                </a:solidFill>
                <a:cs typeface="Ali-A-Samik" pitchFamily="2" charset="-78"/>
              </a:rPr>
              <a:t>اللامركزية </a:t>
            </a:r>
            <a:r>
              <a:rPr lang="ar-IQ" sz="3600" b="1" dirty="0" smtClean="0">
                <a:solidFill>
                  <a:srgbClr val="D60093"/>
                </a:solidFill>
                <a:cs typeface="Ali-A-Samik" pitchFamily="2" charset="-78"/>
              </a:rPr>
              <a:t>الادارية:</a:t>
            </a:r>
          </a:p>
          <a:p>
            <a:r>
              <a:rPr lang="ar-IQ" sz="3600" b="1" dirty="0" smtClean="0">
                <a:solidFill>
                  <a:srgbClr val="D60093"/>
                </a:solidFill>
                <a:cs typeface="Ali-A-Samik" pitchFamily="2" charset="-78"/>
              </a:rPr>
              <a:t>يقوم هذا النظام على أساس توزيع الوظيفة الادارية بين الحكومة المركزية في العاصمة وبين اشخاص الادارة المحلية في الاقليم, وتتمتع هذه الاشخاص بالشخصية المعنوية المستقلة, مع خضوعها لرقابة الحكومة المركزية.</a:t>
            </a:r>
          </a:p>
          <a:p>
            <a:endParaRPr lang="ar-IQ" sz="3600" b="1" dirty="0">
              <a:solidFill>
                <a:srgbClr val="D60093"/>
              </a:solidFill>
              <a:cs typeface="Ali-A-Samik" pitchFamily="2" charset="-78"/>
            </a:endParaRPr>
          </a:p>
          <a:p>
            <a:r>
              <a:rPr lang="ar-IQ" sz="3600" b="1" dirty="0" smtClean="0">
                <a:solidFill>
                  <a:srgbClr val="D60093"/>
                </a:solidFill>
                <a:cs typeface="Ali-A-Samik" pitchFamily="2" charset="-78"/>
              </a:rPr>
              <a:t>صور اللامركزية الادارية:</a:t>
            </a:r>
          </a:p>
          <a:p>
            <a:r>
              <a:rPr lang="ar-IQ" sz="3600" b="1" dirty="0" smtClean="0">
                <a:solidFill>
                  <a:srgbClr val="D60093"/>
                </a:solidFill>
                <a:cs typeface="Ali-A-Samik" pitchFamily="2" charset="-78"/>
              </a:rPr>
              <a:t>1- اللامركزية الاقليمية أو المحلية</a:t>
            </a:r>
          </a:p>
          <a:p>
            <a:r>
              <a:rPr lang="ar-IQ" sz="3600" b="1" dirty="0" smtClean="0">
                <a:solidFill>
                  <a:srgbClr val="D60093"/>
                </a:solidFill>
                <a:cs typeface="Ali-A-Samik" pitchFamily="2" charset="-78"/>
              </a:rPr>
              <a:t>2- اللامركزية المصلحية والمرفقية</a:t>
            </a:r>
            <a:endParaRPr lang="ar-IQ" sz="3600" b="1" dirty="0">
              <a:solidFill>
                <a:srgbClr val="D60093"/>
              </a:solidFill>
              <a:cs typeface="Ali-A-Samik" pitchFamily="2" charset="-78"/>
            </a:endParaRPr>
          </a:p>
        </p:txBody>
      </p:sp>
    </p:spTree>
    <p:extLst>
      <p:ext uri="{BB962C8B-B14F-4D97-AF65-F5344CB8AC3E}">
        <p14:creationId xmlns:p14="http://schemas.microsoft.com/office/powerpoint/2010/main" val="107681062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6001643"/>
          </a:xfrm>
          <a:prstGeom prst="rect">
            <a:avLst/>
          </a:prstGeom>
        </p:spPr>
        <p:txBody>
          <a:bodyPr wrap="square">
            <a:spAutoFit/>
          </a:bodyPr>
          <a:lstStyle/>
          <a:p>
            <a:pPr algn="just">
              <a:buFont typeface="Wingdings" pitchFamily="2" charset="2"/>
              <a:buNone/>
              <a:defRPr/>
            </a:pPr>
            <a:r>
              <a:rPr lang="ar-SA" sz="3200" b="1" dirty="0">
                <a:solidFill>
                  <a:srgbClr val="FF0000"/>
                </a:solidFill>
                <a:latin typeface="Sakkal Majalla" pitchFamily="2" charset="-78"/>
                <a:cs typeface="Sakkal Majalla" pitchFamily="2" charset="-78"/>
              </a:rPr>
              <a:t>المطلب الأول- صور اللامركزية الإدارية: </a:t>
            </a:r>
            <a:endParaRPr lang="en-US" sz="3200" b="1" dirty="0">
              <a:solidFill>
                <a:srgbClr val="FF0000"/>
              </a:solidFill>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هناك صورتان أساسيتان لللامركزية الإدارية، اللامركزية المحلية أو الإقليمية، واللامركزية المصلحية أو المرفقية. </a:t>
            </a:r>
            <a:endParaRPr lang="en-US" sz="3200" b="1" dirty="0">
              <a:latin typeface="Sakkal Majalla" pitchFamily="2" charset="-78"/>
              <a:cs typeface="Sakkal Majalla" pitchFamily="2" charset="-78"/>
            </a:endParaRPr>
          </a:p>
          <a:p>
            <a:pPr algn="just">
              <a:buFont typeface="Wingdings" pitchFamily="2" charset="2"/>
              <a:buNone/>
              <a:defRPr/>
            </a:pPr>
            <a:r>
              <a:rPr lang="ar-SA" sz="3200" b="1" dirty="0">
                <a:solidFill>
                  <a:srgbClr val="FF0000"/>
                </a:solidFill>
                <a:latin typeface="Sakkal Majalla" pitchFamily="2" charset="-78"/>
                <a:cs typeface="Sakkal Majalla" pitchFamily="2" charset="-78"/>
              </a:rPr>
              <a:t>الفرع الأول- اللامركزية الإقليمية أو المحلية:</a:t>
            </a:r>
            <a:endParaRPr lang="en-US" sz="3200" b="1" dirty="0">
              <a:solidFill>
                <a:srgbClr val="FF0000"/>
              </a:solidFill>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ومعناها أن تمنح السلطات المركزية إلى جزء من إقليم الدولة جانب من اختصاصاتها في إدارة المرافق والمصالح المحلية مع تمتعها بالشخصية المعنوية والاستقلال المالي والإداري. (المحافظات، البلديات المجالس القروية)</a:t>
            </a:r>
            <a:endParaRPr lang="en-US" sz="3200" b="1" dirty="0">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وتستند هذه الصورة إلى فكرة الديمقراطية التي تقتضي اعطاء سكان الوحدات المحلية الحق في مباشرة شؤونهم ومرافقهم بأنفسهم عن طريق مجالس منتخبة منهم. </a:t>
            </a:r>
            <a:endParaRPr lang="en-US" sz="3200" b="1" dirty="0">
              <a:latin typeface="Sakkal Majalla" pitchFamily="2" charset="-78"/>
              <a:cs typeface="Sakkal Majalla" pitchFamily="2" charset="-78"/>
            </a:endParaRPr>
          </a:p>
          <a:p>
            <a:pPr algn="just">
              <a:buFont typeface="Wingdings" pitchFamily="2" charset="2"/>
              <a:buNone/>
              <a:defRPr/>
            </a:pPr>
            <a:endParaRPr lang="en-GB" sz="3200" b="1" dirty="0">
              <a:latin typeface="Sakkal Majalla" pitchFamily="2" charset="-78"/>
              <a:cs typeface="Sakkal Majalla" pitchFamily="2" charset="-78"/>
            </a:endParaRPr>
          </a:p>
        </p:txBody>
      </p:sp>
    </p:spTree>
    <p:extLst>
      <p:ext uri="{BB962C8B-B14F-4D97-AF65-F5344CB8AC3E}">
        <p14:creationId xmlns:p14="http://schemas.microsoft.com/office/powerpoint/2010/main" val="368041177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640960" cy="5509200"/>
          </a:xfrm>
          <a:prstGeom prst="rect">
            <a:avLst/>
          </a:prstGeom>
        </p:spPr>
        <p:txBody>
          <a:bodyPr wrap="square">
            <a:spAutoFit/>
          </a:bodyPr>
          <a:lstStyle/>
          <a:p>
            <a:pPr algn="just">
              <a:buFont typeface="Wingdings" pitchFamily="2" charset="2"/>
              <a:buNone/>
              <a:defRPr/>
            </a:pPr>
            <a:r>
              <a:rPr lang="ar-SA" sz="3200" b="1" dirty="0">
                <a:latin typeface="Sakkal Majalla" pitchFamily="2" charset="-78"/>
                <a:cs typeface="Sakkal Majalla" pitchFamily="2" charset="-78"/>
              </a:rPr>
              <a:t>وتقوم اللامركزية الإقليمية أو المحلية على ثلاث عناصر:</a:t>
            </a:r>
            <a:endParaRPr lang="en-US" sz="3200" b="1" dirty="0">
              <a:latin typeface="Sakkal Majalla" pitchFamily="2" charset="-78"/>
              <a:cs typeface="Sakkal Majalla" pitchFamily="2" charset="-78"/>
            </a:endParaRPr>
          </a:p>
          <a:p>
            <a:pPr algn="just">
              <a:buFont typeface="Wingdings" pitchFamily="2" charset="2"/>
              <a:buNone/>
              <a:defRPr/>
            </a:pPr>
            <a:r>
              <a:rPr lang="ar-SA" sz="3200" b="1" dirty="0">
                <a:solidFill>
                  <a:srgbClr val="FF0000"/>
                </a:solidFill>
                <a:latin typeface="Sakkal Majalla" pitchFamily="2" charset="-78"/>
                <a:cs typeface="Sakkal Majalla" pitchFamily="2" charset="-78"/>
              </a:rPr>
              <a:t>أولاً: مصالح محلية أو إقليمية متميزة </a:t>
            </a:r>
            <a:endParaRPr lang="en-US" sz="3200" b="1" dirty="0">
              <a:solidFill>
                <a:srgbClr val="FF0000"/>
              </a:solidFill>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يتم منح الشخصية المعنوية للوحدات المحلية لاعتبارات إقليمية أو محلية، يجد المشرع أن من الأفضل أن تباشرها هيئات محلية معينة وإسناد إدارتها إلى سكان هذه الوحدات أنفسهم، ولاشك أن سكان هذه الوحدات أدرى من غيرهم بواجباتهم وأقدر على إدارة هذه المرافق وحل مشكلاتها، كما أن هذا الأسلوب يمنح الإدارة المركزية فرصة التفرغ لإدارة المرافق القومية، ويتم تحديد اختصاصات الهيئات المحلية بقانون ولا يتم الانتقاص منها إلا بقانون آخر، وهي تشمل مرافق متنوعة وتتضمن كافة الخدمات التي تقدم لسكان الوحدات المحلية </a:t>
            </a:r>
            <a:r>
              <a:rPr lang="ar-SA" sz="3200" b="1" dirty="0">
                <a:solidFill>
                  <a:srgbClr val="FF0000"/>
                </a:solidFill>
                <a:latin typeface="Sakkal Majalla" pitchFamily="2" charset="-78"/>
                <a:cs typeface="Sakkal Majalla" pitchFamily="2" charset="-78"/>
              </a:rPr>
              <a:t>كمرفق الصحة والتعليم والكهرباء والماء</a:t>
            </a:r>
            <a:r>
              <a:rPr lang="ar-SA" sz="3200" b="1" dirty="0">
                <a:latin typeface="Sakkal Majalla" pitchFamily="2" charset="-78"/>
                <a:cs typeface="Sakkal Majalla" pitchFamily="2" charset="-78"/>
              </a:rPr>
              <a:t> وغيرها. </a:t>
            </a:r>
            <a:endParaRPr lang="en-GB" sz="3200" b="1" dirty="0">
              <a:latin typeface="Sakkal Majalla" pitchFamily="2" charset="-78"/>
              <a:cs typeface="Sakkal Majalla" pitchFamily="2" charset="-78"/>
            </a:endParaRPr>
          </a:p>
        </p:txBody>
      </p:sp>
    </p:spTree>
    <p:extLst>
      <p:ext uri="{BB962C8B-B14F-4D97-AF65-F5344CB8AC3E}">
        <p14:creationId xmlns:p14="http://schemas.microsoft.com/office/powerpoint/2010/main" val="243985710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426" y="404664"/>
            <a:ext cx="8712968" cy="3970318"/>
          </a:xfrm>
          <a:prstGeom prst="rect">
            <a:avLst/>
          </a:prstGeom>
        </p:spPr>
        <p:txBody>
          <a:bodyPr wrap="square">
            <a:spAutoFit/>
          </a:bodyPr>
          <a:lstStyle/>
          <a:p>
            <a:pPr fontAlgn="base"/>
            <a:r>
              <a:rPr lang="ar-IQ" sz="2800" b="1" dirty="0" smtClean="0">
                <a:solidFill>
                  <a:srgbClr val="FF0000"/>
                </a:solidFill>
              </a:rPr>
              <a:t>ثانياً </a:t>
            </a:r>
            <a:r>
              <a:rPr lang="ar-IQ" sz="2800" b="1" dirty="0">
                <a:solidFill>
                  <a:srgbClr val="FF0000"/>
                </a:solidFill>
              </a:rPr>
              <a:t>– أن يتولى سكان الوحدات المحلية إدارة هذه المرافق :</a:t>
            </a:r>
          </a:p>
          <a:p>
            <a:pPr fontAlgn="base"/>
            <a:r>
              <a:rPr lang="ar-IQ" sz="2800" b="1" dirty="0"/>
              <a:t>يجب أن يتولى سكان الوحدات المحلية إدارة هذا النوع من المرافق بأنفسهم وأن يتم ذلك باختيار السلطات المحلية من هؤلاء السكان وليس عن طريق الحكومة أو الإدارة المركزية … ويذهب أغلب الفقهاء إلى ضرورة أن يتم اختيار أعضاء المجالس المحلية عن طريق الانتخابات تأكيداً لمبدأ </a:t>
            </a:r>
            <a:r>
              <a:rPr lang="ar-IQ" sz="2800" b="1" dirty="0" smtClean="0"/>
              <a:t>الديمقراطية </a:t>
            </a:r>
            <a:r>
              <a:rPr lang="ar-IQ" sz="2800" b="1" dirty="0"/>
              <a:t>وإن كان هذا هو الأصل فإنه ليس هناك مانع من مشاركة أعضاء معينين ضمن هذه المجالس لتوفير عناصر ذات خبرة وكفاءة شرط أن تبقى الأغلبية للعناصر المنتخبة </a:t>
            </a:r>
            <a:r>
              <a:rPr lang="ar-IQ" sz="2800" b="1" dirty="0" smtClean="0"/>
              <a:t>، خاصة </a:t>
            </a:r>
            <a:r>
              <a:rPr lang="ar-IQ" sz="2800" b="1" dirty="0"/>
              <a:t>وأن الانتخاب يتطلب قدر كبير من الوعي والثقافة مما لا يتوفر غالباً في سكان الوحدات </a:t>
            </a:r>
            <a:r>
              <a:rPr lang="ar-IQ" sz="2800" b="1" dirty="0" smtClean="0"/>
              <a:t>المحلية.</a:t>
            </a:r>
            <a:r>
              <a:rPr lang="ar-IQ" sz="2800" b="1" dirty="0"/>
              <a:t> </a:t>
            </a:r>
          </a:p>
        </p:txBody>
      </p:sp>
    </p:spTree>
    <p:extLst>
      <p:ext uri="{BB962C8B-B14F-4D97-AF65-F5344CB8AC3E}">
        <p14:creationId xmlns:p14="http://schemas.microsoft.com/office/powerpoint/2010/main" val="79801279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4031873"/>
          </a:xfrm>
          <a:prstGeom prst="rect">
            <a:avLst/>
          </a:prstGeom>
        </p:spPr>
        <p:txBody>
          <a:bodyPr wrap="square">
            <a:spAutoFit/>
          </a:bodyPr>
          <a:lstStyle/>
          <a:p>
            <a:pPr algn="just">
              <a:buFont typeface="Wingdings" pitchFamily="2" charset="2"/>
              <a:buNone/>
              <a:defRPr/>
            </a:pPr>
            <a:r>
              <a:rPr lang="ar-SA" sz="3200" b="1" dirty="0">
                <a:solidFill>
                  <a:srgbClr val="FF0000"/>
                </a:solidFill>
                <a:latin typeface="Sakkal Majalla" pitchFamily="2" charset="-78"/>
                <a:cs typeface="Sakkal Majalla" pitchFamily="2" charset="-78"/>
              </a:rPr>
              <a:t>ثالثاً: استقلال الوحدات المحلية </a:t>
            </a:r>
            <a:endParaRPr lang="en-US" sz="3200" b="1" dirty="0">
              <a:solidFill>
                <a:srgbClr val="FF0000"/>
              </a:solidFill>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ويعني الاستقلال أن تستقل الهيئات اللامركزية في مباشرة عملها عن السلطة المركزية، فالمرافق اللامركزية لا تخضع لسلطة رئاسة أعلى إلا أن ذلك لا يعني الاستقلال التام للهيئات المحلية عن السلطات المركزية، ويبقى نوع من الرقابة التي تمارسها السلطة المركزية على الهيئات اللامركزية بموجب قوانين تحكم هذه العلاقة، وهو ما يسمى من قبل جانب من الفقه بالوصاية الإدارية.</a:t>
            </a:r>
            <a:endParaRPr lang="en-US" sz="3200" b="1" dirty="0">
              <a:latin typeface="Sakkal Majalla" pitchFamily="2" charset="-78"/>
              <a:cs typeface="Sakkal Majalla" pitchFamily="2" charset="-78"/>
            </a:endParaRPr>
          </a:p>
          <a:p>
            <a:pPr algn="just">
              <a:buFont typeface="Wingdings" pitchFamily="2" charset="2"/>
              <a:buNone/>
              <a:defRPr/>
            </a:pPr>
            <a:endParaRPr lang="en-GB" sz="3200" b="1" dirty="0">
              <a:latin typeface="Sakkal Majalla" pitchFamily="2" charset="-78"/>
              <a:cs typeface="Sakkal Majalla" pitchFamily="2" charset="-78"/>
            </a:endParaRPr>
          </a:p>
        </p:txBody>
      </p:sp>
    </p:spTree>
    <p:extLst>
      <p:ext uri="{BB962C8B-B14F-4D97-AF65-F5344CB8AC3E}">
        <p14:creationId xmlns:p14="http://schemas.microsoft.com/office/powerpoint/2010/main" val="211863376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48680"/>
            <a:ext cx="8640959" cy="3046988"/>
          </a:xfrm>
          <a:prstGeom prst="rect">
            <a:avLst/>
          </a:prstGeom>
        </p:spPr>
        <p:txBody>
          <a:bodyPr wrap="square">
            <a:spAutoFit/>
          </a:bodyPr>
          <a:lstStyle/>
          <a:p>
            <a:pPr algn="just">
              <a:buFont typeface="Wingdings" pitchFamily="2" charset="2"/>
              <a:buNone/>
              <a:defRPr/>
            </a:pPr>
            <a:r>
              <a:rPr lang="ar-SA" sz="3200" b="1" dirty="0">
                <a:solidFill>
                  <a:srgbClr val="FF0000"/>
                </a:solidFill>
                <a:latin typeface="Sakkal Majalla" pitchFamily="2" charset="-78"/>
                <a:cs typeface="Sakkal Majalla" pitchFamily="2" charset="-78"/>
              </a:rPr>
              <a:t>الفرع الثاني: اللامركزية المرفقية </a:t>
            </a:r>
            <a:endParaRPr lang="en-US" sz="3200" b="1" dirty="0">
              <a:solidFill>
                <a:srgbClr val="FF0000"/>
              </a:solidFill>
              <a:latin typeface="Sakkal Majalla" pitchFamily="2" charset="-78"/>
              <a:cs typeface="Sakkal Majalla" pitchFamily="2" charset="-78"/>
            </a:endParaRPr>
          </a:p>
          <a:p>
            <a:pPr algn="just">
              <a:buFont typeface="Wingdings" pitchFamily="2" charset="2"/>
              <a:buNone/>
              <a:defRPr/>
            </a:pPr>
            <a:r>
              <a:rPr lang="ar-SA" sz="3200" b="1" dirty="0">
                <a:latin typeface="Sakkal Majalla" pitchFamily="2" charset="-78"/>
                <a:cs typeface="Sakkal Majalla" pitchFamily="2" charset="-78"/>
              </a:rPr>
              <a:t>ومعناها أن تقوم السلطة المركزية أو الوحدات المحلية اللامركزية باعطاء بعض المرافق العامة الشخصية المعنوية والاستقلال عن السلطة المركزية والوحدات المحلية، لادارة مرفق عام على أساس موضوعي مثل البريد والتلفون والكهرباء والإذاعة وذلك في حدود نطاق الاقليم المحلي. </a:t>
            </a:r>
            <a:endParaRPr lang="en-US" sz="3200" b="1" dirty="0">
              <a:latin typeface="Sakkal Majalla" pitchFamily="2" charset="-78"/>
              <a:cs typeface="Sakkal Majalla" pitchFamily="2" charset="-78"/>
            </a:endParaRPr>
          </a:p>
        </p:txBody>
      </p:sp>
    </p:spTree>
    <p:extLst>
      <p:ext uri="{BB962C8B-B14F-4D97-AF65-F5344CB8AC3E}">
        <p14:creationId xmlns:p14="http://schemas.microsoft.com/office/powerpoint/2010/main" val="10377070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5846"/>
            <a:ext cx="8712968" cy="6063198"/>
          </a:xfrm>
          <a:prstGeom prst="rect">
            <a:avLst/>
          </a:prstGeom>
        </p:spPr>
        <p:txBody>
          <a:bodyPr wrap="square">
            <a:spAutoFit/>
          </a:bodyPr>
          <a:lstStyle/>
          <a:p>
            <a:pPr lvl="0" algn="justLow" fontAlgn="base">
              <a:spcBef>
                <a:spcPct val="0"/>
              </a:spcBef>
              <a:spcAft>
                <a:spcPct val="0"/>
              </a:spcAft>
            </a:pPr>
            <a:r>
              <a:rPr lang="ar-SA" sz="2800" b="1" u="sng" dirty="0">
                <a:solidFill>
                  <a:srgbClr val="000000"/>
                </a:solidFill>
                <a:latin typeface="Verdana" pitchFamily="34" charset="0"/>
                <a:cs typeface="Arial" pitchFamily="34" charset="0"/>
              </a:rPr>
              <a:t>الفقرة الأولى: مزايا اللامركزية</a:t>
            </a:r>
            <a:r>
              <a:rPr lang="ar-SA" sz="2800" b="1" dirty="0">
                <a:solidFill>
                  <a:srgbClr val="000000"/>
                </a:solidFill>
                <a:latin typeface="Arial"/>
                <a:cs typeface="Arial" pitchFamily="34" charset="0"/>
              </a:rPr>
              <a:t> </a:t>
            </a:r>
            <a:r>
              <a:rPr lang="ar-SA" sz="2800" b="1" u="sng" dirty="0" smtClean="0">
                <a:solidFill>
                  <a:srgbClr val="000000"/>
                </a:solidFill>
                <a:latin typeface="Verdana" pitchFamily="34" charset="0"/>
                <a:cs typeface="Arial" pitchFamily="34" charset="0"/>
              </a:rPr>
              <a:t>الإدارة</a:t>
            </a:r>
            <a:r>
              <a:rPr lang="ar-IQ" sz="2800" b="1" u="sng" dirty="0" smtClean="0">
                <a:solidFill>
                  <a:srgbClr val="000000"/>
                </a:solidFill>
                <a:latin typeface="Verdana" pitchFamily="34" charset="0"/>
                <a:cs typeface="Arial" pitchFamily="34" charset="0"/>
              </a:rPr>
              <a:t> (سوودةكاني )</a:t>
            </a:r>
            <a:endParaRPr lang="ar-SA" sz="2800" dirty="0">
              <a:latin typeface="Arial" pitchFamily="34" charset="0"/>
              <a:cs typeface="Arial" pitchFamily="34" charset="0"/>
            </a:endParaRPr>
          </a:p>
          <a:p>
            <a:pPr lvl="0" algn="justLow" eaLnBrk="0" fontAlgn="base" hangingPunct="0">
              <a:spcBef>
                <a:spcPct val="0"/>
              </a:spcBef>
              <a:spcAft>
                <a:spcPct val="0"/>
              </a:spcAft>
            </a:pPr>
            <a:r>
              <a:rPr lang="ar-SA" sz="2400" b="1" dirty="0">
                <a:solidFill>
                  <a:srgbClr val="000000"/>
                </a:solidFill>
                <a:latin typeface="Times New Roman" pitchFamily="18" charset="0"/>
                <a:cs typeface="Times New Roman" pitchFamily="18" charset="0"/>
              </a:rPr>
              <a:t>1- </a:t>
            </a:r>
            <a:r>
              <a:rPr lang="ar-SA" sz="2400" b="1" dirty="0">
                <a:solidFill>
                  <a:srgbClr val="FF0000"/>
                </a:solidFill>
                <a:latin typeface="Times New Roman" pitchFamily="18" charset="0"/>
                <a:cs typeface="Times New Roman" pitchFamily="18" charset="0"/>
              </a:rPr>
              <a:t>يؤكد المبادئ الديمقراطية في الإدارة </a:t>
            </a:r>
            <a:r>
              <a:rPr lang="ar-SA" sz="2400" b="1" dirty="0">
                <a:solidFill>
                  <a:srgbClr val="000000"/>
                </a:solidFill>
                <a:latin typeface="Times New Roman" pitchFamily="18" charset="0"/>
                <a:cs typeface="Times New Roman" pitchFamily="18" charset="0"/>
              </a:rPr>
              <a:t>: لأنه يهدف إلى اشتراك الشعب في اتخاذ القرارات وإدارة المرافق العامة المحلية . </a:t>
            </a:r>
            <a:br>
              <a:rPr lang="ar-SA" sz="2400" b="1" dirty="0">
                <a:solidFill>
                  <a:srgbClr val="000000"/>
                </a:solidFill>
                <a:latin typeface="Times New Roman" pitchFamily="18" charset="0"/>
                <a:cs typeface="Times New Roman" pitchFamily="18" charset="0"/>
              </a:rPr>
            </a:br>
            <a:r>
              <a:rPr lang="ar-SA" sz="2400" b="1" dirty="0">
                <a:solidFill>
                  <a:srgbClr val="000000"/>
                </a:solidFill>
                <a:latin typeface="Times New Roman" pitchFamily="18" charset="0"/>
                <a:cs typeface="Times New Roman" pitchFamily="18" charset="0"/>
              </a:rPr>
              <a:t>2- </a:t>
            </a:r>
            <a:r>
              <a:rPr lang="ar-SA" sz="2400" b="1" dirty="0">
                <a:solidFill>
                  <a:srgbClr val="FF0000"/>
                </a:solidFill>
                <a:latin typeface="Times New Roman" pitchFamily="18" charset="0"/>
                <a:cs typeface="Times New Roman" pitchFamily="18" charset="0"/>
              </a:rPr>
              <a:t>يخفف العبء عن الإدارة المركزية </a:t>
            </a:r>
            <a:r>
              <a:rPr lang="ar-SA" sz="2400" b="1" dirty="0">
                <a:solidFill>
                  <a:srgbClr val="000000"/>
                </a:solidFill>
                <a:latin typeface="Times New Roman" pitchFamily="18" charset="0"/>
                <a:cs typeface="Times New Roman" pitchFamily="18" charset="0"/>
              </a:rPr>
              <a:t>. إذ أن توزيع الوظيفة الإدارية بين الإدارة المركزية والهيئات المحلية أو المرفقية يتيح للإدارة المركزية التفرغ لأداء المهام الأكثر أهمية في رسم السياسة العامة وإدارة المرافق القومية . </a:t>
            </a:r>
            <a:br>
              <a:rPr lang="ar-SA" sz="2400" b="1" dirty="0">
                <a:solidFill>
                  <a:srgbClr val="000000"/>
                </a:solidFill>
                <a:latin typeface="Times New Roman" pitchFamily="18" charset="0"/>
                <a:cs typeface="Times New Roman" pitchFamily="18" charset="0"/>
              </a:rPr>
            </a:br>
            <a:r>
              <a:rPr lang="ar-SA" sz="2400" b="1" dirty="0">
                <a:solidFill>
                  <a:srgbClr val="000000"/>
                </a:solidFill>
                <a:latin typeface="Times New Roman" pitchFamily="18" charset="0"/>
                <a:cs typeface="Times New Roman" pitchFamily="18" charset="0"/>
              </a:rPr>
              <a:t>3- </a:t>
            </a:r>
            <a:r>
              <a:rPr lang="ar-SA" sz="2400" b="1" dirty="0">
                <a:solidFill>
                  <a:srgbClr val="FF0000"/>
                </a:solidFill>
                <a:latin typeface="Times New Roman" pitchFamily="18" charset="0"/>
                <a:cs typeface="Times New Roman" pitchFamily="18" charset="0"/>
              </a:rPr>
              <a:t>النظام اللامركزي أقدر على مواجهة الأزمات والخروج منها </a:t>
            </a:r>
            <a:r>
              <a:rPr lang="ar-SA" sz="2400" b="1" dirty="0">
                <a:solidFill>
                  <a:srgbClr val="000000"/>
                </a:solidFill>
                <a:latin typeface="Times New Roman" pitchFamily="18" charset="0"/>
                <a:cs typeface="Times New Roman" pitchFamily="18" charset="0"/>
              </a:rPr>
              <a:t>. سيما وأن الموظفين في الأقاليم أكثر خبرة من غيرهم في مواجهة الظروف والأزمات المحلية كالثورات واختلال الأمن ، لما تعودوا عليه وتدربوا على مواجهته وعدم انتظارهم تعليمات السلطة المركزية التي غالباً ما تأتي متأخرة . </a:t>
            </a:r>
            <a:br>
              <a:rPr lang="ar-SA" sz="2400" b="1" dirty="0">
                <a:solidFill>
                  <a:srgbClr val="000000"/>
                </a:solidFill>
                <a:latin typeface="Times New Roman" pitchFamily="18" charset="0"/>
                <a:cs typeface="Times New Roman" pitchFamily="18" charset="0"/>
              </a:rPr>
            </a:br>
            <a:r>
              <a:rPr lang="ar-SA" sz="2400" b="1" dirty="0">
                <a:solidFill>
                  <a:srgbClr val="000000"/>
                </a:solidFill>
                <a:latin typeface="Times New Roman" pitchFamily="18" charset="0"/>
                <a:cs typeface="Times New Roman" pitchFamily="18" charset="0"/>
              </a:rPr>
              <a:t>4- </a:t>
            </a:r>
            <a:r>
              <a:rPr lang="ar-SA" sz="2400" b="1" dirty="0">
                <a:solidFill>
                  <a:srgbClr val="FF0000"/>
                </a:solidFill>
                <a:latin typeface="Times New Roman" pitchFamily="18" charset="0"/>
                <a:cs typeface="Times New Roman" pitchFamily="18" charset="0"/>
              </a:rPr>
              <a:t>تحقيق العدالة في توزيع حصيلة الضرائب وتوفير الخدمات في كافة أرجاء الدولة </a:t>
            </a:r>
            <a:r>
              <a:rPr lang="ar-SA" sz="2400" b="1" dirty="0">
                <a:solidFill>
                  <a:srgbClr val="000000"/>
                </a:solidFill>
                <a:latin typeface="Times New Roman" pitchFamily="18" charset="0"/>
                <a:cs typeface="Times New Roman" pitchFamily="18" charset="0"/>
              </a:rPr>
              <a:t>، على عكس المركزية الإدارية حيث تحظى العاصمة والمدن الكبرى بعناية أكبر على حساب المدن والأقاليم الأخرى . </a:t>
            </a:r>
            <a:br>
              <a:rPr lang="ar-SA" sz="2400" b="1" dirty="0">
                <a:solidFill>
                  <a:srgbClr val="000000"/>
                </a:solidFill>
                <a:latin typeface="Times New Roman" pitchFamily="18" charset="0"/>
                <a:cs typeface="Times New Roman" pitchFamily="18" charset="0"/>
              </a:rPr>
            </a:br>
            <a:r>
              <a:rPr lang="ar-SA" sz="2400" b="1" dirty="0">
                <a:solidFill>
                  <a:srgbClr val="000000"/>
                </a:solidFill>
                <a:latin typeface="Times New Roman" pitchFamily="18" charset="0"/>
                <a:cs typeface="Times New Roman" pitchFamily="18" charset="0"/>
              </a:rPr>
              <a:t>5- </a:t>
            </a:r>
            <a:r>
              <a:rPr lang="ar-SA" sz="2400" b="1" dirty="0">
                <a:solidFill>
                  <a:srgbClr val="FF0000"/>
                </a:solidFill>
                <a:latin typeface="Times New Roman" pitchFamily="18" charset="0"/>
                <a:cs typeface="Times New Roman" pitchFamily="18" charset="0"/>
              </a:rPr>
              <a:t>تقدم اللامركزية الإدارية حلاً لكثير من المشاكل الإدارية </a:t>
            </a:r>
            <a:r>
              <a:rPr lang="ar-SA" sz="2400" b="1" dirty="0">
                <a:solidFill>
                  <a:srgbClr val="000000"/>
                </a:solidFill>
                <a:latin typeface="Times New Roman" pitchFamily="18" charset="0"/>
                <a:cs typeface="Times New Roman" pitchFamily="18" charset="0"/>
              </a:rPr>
              <a:t>والبطء والروتين والتأخر في اتخاذ القرارات الإدارية وتوفر أيسر السبل في تفهم احتياجات المصالح المحلية وأقدر على رعايتها . </a:t>
            </a:r>
            <a:endParaRPr lang="ar-SA" sz="2400" dirty="0">
              <a:latin typeface="Arial" pitchFamily="34" charset="0"/>
              <a:cs typeface="Arial" pitchFamily="34" charset="0"/>
            </a:endParaRPr>
          </a:p>
        </p:txBody>
      </p:sp>
    </p:spTree>
    <p:extLst>
      <p:ext uri="{BB962C8B-B14F-4D97-AF65-F5344CB8AC3E}">
        <p14:creationId xmlns:p14="http://schemas.microsoft.com/office/powerpoint/2010/main" val="73854347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23244"/>
            <a:ext cx="91440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sng" strike="noStrike" cap="none" normalizeH="0" baseline="0" dirty="0" smtClean="0">
                <a:ln>
                  <a:noFill/>
                </a:ln>
                <a:solidFill>
                  <a:srgbClr val="000000"/>
                </a:solidFill>
                <a:effectLst/>
                <a:latin typeface="Verdana" pitchFamily="34" charset="0"/>
                <a:cs typeface="Arial" pitchFamily="34" charset="0"/>
              </a:rPr>
              <a:t>الفقرة</a:t>
            </a:r>
            <a:r>
              <a:rPr kumimoji="0" lang="ar-SA" sz="2800" b="1" i="0" u="none" strike="noStrike" cap="none" normalizeH="0" baseline="0" dirty="0" smtClean="0">
                <a:ln>
                  <a:noFill/>
                </a:ln>
                <a:solidFill>
                  <a:srgbClr val="000000"/>
                </a:solidFill>
                <a:effectLst/>
                <a:latin typeface="Arial"/>
                <a:cs typeface="Arial" pitchFamily="34" charset="0"/>
              </a:rPr>
              <a:t> </a:t>
            </a:r>
            <a:r>
              <a:rPr kumimoji="0" lang="ar-SA" sz="2800" b="1" i="0" u="sng" strike="noStrike" cap="none" normalizeH="0" baseline="0" dirty="0" smtClean="0">
                <a:ln>
                  <a:noFill/>
                </a:ln>
                <a:solidFill>
                  <a:srgbClr val="000000"/>
                </a:solidFill>
                <a:effectLst/>
                <a:latin typeface="Verdana" pitchFamily="34" charset="0"/>
                <a:cs typeface="Arial" pitchFamily="34" charset="0"/>
              </a:rPr>
              <a:t>الثانية: عيوب اللامركزية</a:t>
            </a:r>
            <a:r>
              <a:rPr kumimoji="0" lang="ar-IQ" sz="2800" b="1" i="0" u="sng" strike="noStrike" cap="none" normalizeH="0" baseline="0" dirty="0" smtClean="0">
                <a:ln>
                  <a:noFill/>
                </a:ln>
                <a:solidFill>
                  <a:srgbClr val="000000"/>
                </a:solidFill>
                <a:effectLst/>
                <a:latin typeface="Verdana" pitchFamily="34" charset="0"/>
                <a:cs typeface="Arial" pitchFamily="34" charset="0"/>
              </a:rPr>
              <a:t> خرابيةكاني</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t>1- يؤدي هذا النظام إلى المساس بوحدة الدولة من خلال توزيع الوظيفة الإدارية بين الوزارات والهيئات المحلية . </a:t>
            </a:r>
            <a:b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br>
            <a: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t>2- قد ينشأ صراع بين الهيئات اللامركزية والسلطة المركزية لتمتع الاثنين بالشخصية المعنوية ولأن الهيئات المحلية غالباً ما تقدم المصالح المحلية على المصلحة العامة . </a:t>
            </a:r>
            <a:b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br>
            <a: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t>3- غالباً ما تكون الهيئات اللامركزية أقل خبرة ودراية من السلطة المركزية ومن ثم فهي أكثر إسرافاً في الإنفاق بالمقارنة مع الإدارة المركزية . </a:t>
            </a:r>
            <a:br>
              <a:rPr kumimoji="0" lang="ar-SA" sz="2800" b="1" i="0" u="none" strike="noStrike" cap="none" normalizeH="0" baseline="0" dirty="0" smtClean="0">
                <a:ln>
                  <a:noFill/>
                </a:ln>
                <a:solidFill>
                  <a:srgbClr val="000000"/>
                </a:solidFill>
                <a:effectLst/>
                <a:latin typeface="Times New Roman" pitchFamily="18" charset="0"/>
                <a:cs typeface="Times New Roman" pitchFamily="18" charset="0"/>
              </a:rPr>
            </a:br>
            <a:r>
              <a:rPr kumimoji="0" lang="ar-SA" sz="2800" b="1" i="0" u="none" strike="noStrike" cap="none" normalizeH="0" baseline="0" dirty="0" smtClean="0">
                <a:ln>
                  <a:noFill/>
                </a:ln>
                <a:solidFill>
                  <a:srgbClr val="FF0000"/>
                </a:solidFill>
                <a:effectLst/>
                <a:latin typeface="Times New Roman" pitchFamily="18" charset="0"/>
                <a:cs typeface="Times New Roman" pitchFamily="18" charset="0"/>
              </a:rPr>
              <a:t>ولا شك أن هذه الانتقادات مبالغ فيها إلى حد كبير ويمكن علاجها عن طريق الرقابة أو الوصايا الإدارية التي تمارسها السلطة المركزية على الهيئات اللامركزية والتي تضمن وحدة الدولة وترسم الحدود التي لا تتجاوزها تلك الهيئات . </a:t>
            </a:r>
            <a:br>
              <a:rPr kumimoji="0" lang="ar-SA" sz="2800" b="1" i="0" u="none" strike="noStrike" cap="none" normalizeH="0" baseline="0" dirty="0" smtClean="0">
                <a:ln>
                  <a:noFill/>
                </a:ln>
                <a:solidFill>
                  <a:srgbClr val="FF0000"/>
                </a:solidFill>
                <a:effectLst/>
                <a:latin typeface="Times New Roman" pitchFamily="18" charset="0"/>
                <a:cs typeface="Times New Roman" pitchFamily="18" charset="0"/>
              </a:rPr>
            </a:br>
            <a:r>
              <a:rPr kumimoji="0" lang="ar-SA" sz="2400" b="1" i="0" u="none" strike="noStrike" cap="none" normalizeH="0" baseline="0" dirty="0" smtClean="0">
                <a:ln>
                  <a:noFill/>
                </a:ln>
                <a:solidFill>
                  <a:srgbClr val="FF0000"/>
                </a:solidFill>
                <a:effectLst/>
                <a:latin typeface="Times New Roman" pitchFamily="18" charset="0"/>
                <a:cs typeface="Times New Roman" pitchFamily="18" charset="0"/>
              </a:rPr>
              <a:t>وفي جانب آخر يمكن سد النقص في خبرة الهيئات اللامركزية من خلال التدريب ومعاونة الحكومة المركزية مما يقلل من فرص الإسراف في النفقات والأضرار بخزينة الدولة. </a:t>
            </a:r>
            <a:br>
              <a:rPr kumimoji="0" lang="ar-SA" sz="2400" b="1" i="0" u="none" strike="noStrike" cap="none" normalizeH="0" baseline="0" dirty="0" smtClean="0">
                <a:ln>
                  <a:noFill/>
                </a:ln>
                <a:solidFill>
                  <a:srgbClr val="FF0000"/>
                </a:solidFill>
                <a:effectLst/>
                <a:latin typeface="Times New Roman" pitchFamily="18" charset="0"/>
                <a:cs typeface="Times New Roman" pitchFamily="18" charset="0"/>
              </a:rPr>
            </a:br>
            <a:r>
              <a:rPr kumimoji="0" lang="ar-SA" sz="2400" b="1" i="0" u="none" strike="noStrike" cap="none" normalizeH="0" baseline="0" dirty="0" smtClean="0">
                <a:ln>
                  <a:noFill/>
                </a:ln>
                <a:solidFill>
                  <a:srgbClr val="FF0000"/>
                </a:solidFill>
                <a:effectLst/>
                <a:latin typeface="Times New Roman" pitchFamily="18" charset="0"/>
                <a:cs typeface="Times New Roman" pitchFamily="18" charset="0"/>
              </a:rPr>
              <a:t>ويؤكد ذلك أن اغلب الدول تتجه اليوم نحو الأخذ بأسلوب اللامركزية الإدارية على اعتبار أنه الأسلوب الأمثل للتنظيم الإداري .</a:t>
            </a:r>
            <a:endParaRPr kumimoji="0" lang="ar-SA" sz="2400" b="0" i="0" u="none" strike="noStrike" cap="none" normalizeH="0" baseline="0" dirty="0" smtClean="0">
              <a:ln>
                <a:noFill/>
              </a:ln>
              <a:solidFill>
                <a:srgbClr val="FF0000"/>
              </a:solidFill>
              <a:effectLst/>
              <a:latin typeface="Arial" pitchFamily="34" charset="0"/>
              <a:cs typeface="Arial" pitchFamily="34" charset="0"/>
            </a:endParaRPr>
          </a:p>
        </p:txBody>
      </p:sp>
    </p:spTree>
    <p:extLst>
      <p:ext uri="{BB962C8B-B14F-4D97-AF65-F5344CB8AC3E}">
        <p14:creationId xmlns:p14="http://schemas.microsoft.com/office/powerpoint/2010/main" val="358086296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010664"/>
          </a:xfrm>
        </p:spPr>
        <p:txBody>
          <a:bodyPr>
            <a:normAutofit fontScale="90000"/>
          </a:bodyPr>
          <a:lstStyle/>
          <a:p>
            <a:pPr algn="ctr"/>
            <a:r>
              <a:rPr lang="ar-IQ" sz="6600" b="1" dirty="0" smtClean="0"/>
              <a:t>5- التنظيم الإداري في العراق في ظل دستور 2005</a:t>
            </a:r>
            <a:br>
              <a:rPr lang="ar-IQ" sz="6600" b="1" dirty="0" smtClean="0"/>
            </a:br>
            <a:r>
              <a:rPr lang="ar-IQ" sz="6600" b="1" dirty="0" smtClean="0">
                <a:solidFill>
                  <a:srgbClr val="C00000"/>
                </a:solidFill>
                <a:cs typeface="Ali_K_Alwand" pitchFamily="2" charset="-78"/>
              </a:rPr>
              <a:t>رِيَكخستني كارطيَرِي لة عيَراق</a:t>
            </a:r>
            <a:endParaRPr lang="ar-IQ" sz="6600" b="1" dirty="0">
              <a:solidFill>
                <a:srgbClr val="C00000"/>
              </a:solidFill>
              <a:cs typeface="Ali_K_Alwand"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7250</TotalTime>
  <Words>8393</Words>
  <Application>Microsoft Office PowerPoint</Application>
  <PresentationFormat>On-screen Show (4:3)</PresentationFormat>
  <Paragraphs>512</Paragraphs>
  <Slides>137</Slides>
  <Notes>0</Notes>
  <HiddenSlides>0</HiddenSlides>
  <MMClips>0</MMClips>
  <ScaleCrop>false</ScaleCrop>
  <HeadingPairs>
    <vt:vector size="4" baseType="variant">
      <vt:variant>
        <vt:lpstr>Theme</vt:lpstr>
      </vt:variant>
      <vt:variant>
        <vt:i4>1</vt:i4>
      </vt:variant>
      <vt:variant>
        <vt:lpstr>Slide Titles</vt:lpstr>
      </vt:variant>
      <vt:variant>
        <vt:i4>137</vt:i4>
      </vt:variant>
    </vt:vector>
  </HeadingPairs>
  <TitlesOfParts>
    <vt:vector size="138" baseType="lpstr">
      <vt:lpstr>Flow</vt:lpstr>
      <vt:lpstr>ياساي كارطيَري</vt:lpstr>
      <vt:lpstr>     المصادر الخارجية المفيدة </vt:lpstr>
      <vt:lpstr>PowerPoint Presentation</vt:lpstr>
      <vt:lpstr>أولاً/ الأسس العامةللقانون الإداري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تعريف القانون الإداري  فرع من فروع القانون العام، و هو عبارة عن مجموعة من القواعد القانونية التي تنظم و تحكم النشاط الإداري للإدارة العامة.  لقيَكة لة لقةكاني ياساي طشتي، وة بريتية لةكؤمةلَيَك رِيَساي ياسايي كة ضالاكية كارطيَرِيةكاني كارطيَرِي طشتي رِيَكدةخات.   </vt:lpstr>
      <vt:lpstr>PowerPoint Presentation</vt:lpstr>
      <vt:lpstr>PowerPoint Presentation</vt:lpstr>
      <vt:lpstr>PowerPoint Presentation</vt:lpstr>
      <vt:lpstr>PowerPoint Presentation</vt:lpstr>
      <vt:lpstr>3- أساس القانون الإداري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4-خصائص القانون الإداري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مصادر القانون الإداري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علاقة القانون الإداري بفروع القانون الأخرى</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التنظيم الإداري</vt:lpstr>
      <vt:lpstr>PowerPoint Presentation</vt:lpstr>
      <vt:lpstr>PowerPoint Presentation</vt:lpstr>
      <vt:lpstr>الأشخاص المعنوية </vt:lpstr>
      <vt:lpstr>1- العوامل المؤثرة في تحديد نوع التنظيم الإداري</vt:lpstr>
      <vt:lpstr>PowerPoint Presentation</vt:lpstr>
      <vt:lpstr>PowerPoint Presentation</vt:lpstr>
      <vt:lpstr>PowerPoint Presentation</vt:lpstr>
      <vt:lpstr>PowerPoint Presentation</vt:lpstr>
      <vt:lpstr>PowerPoint Presentation</vt:lpstr>
      <vt:lpstr>PowerPoint Presentation</vt:lpstr>
      <vt:lpstr>2- النظرية العامة لأساليب التنظيم الإداري تيؤري طشتي شيَوازةكاني رِيَكخستني كارطيَرِي</vt:lpstr>
      <vt:lpstr>3- المركزية الإدارية كارطيَرِي ناوةندي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اللامركزية الإدارية كارطيَرِي  ناناوةندي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التنظيم الإداري في العراق في ظل دستور 2005 رِيَكخستني كارطيَرِي لة عيَراق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ثانياً/ النشاط الإداري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المرفق العام</vt:lpstr>
      <vt:lpstr>ثالثاً/ وسائل الإدارة العامة</vt:lpstr>
      <vt:lpstr>1- الموظف العام</vt:lpstr>
      <vt:lpstr>2- المال العام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العيادة القانونية</dc:title>
  <dc:creator>LIMITED</dc:creator>
  <cp:lastModifiedBy>n0ak95</cp:lastModifiedBy>
  <cp:revision>292</cp:revision>
  <dcterms:created xsi:type="dcterms:W3CDTF">2014-12-05T19:58:15Z</dcterms:created>
  <dcterms:modified xsi:type="dcterms:W3CDTF">2018-01-01T19:57:50Z</dcterms:modified>
</cp:coreProperties>
</file>