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IQ" sz="15300" dirty="0" smtClean="0"/>
              <a:t>فكرة الدولة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>
                <a:solidFill>
                  <a:srgbClr val="FF0000"/>
                </a:solidFill>
              </a:rPr>
              <a:t>التمييز بين الحكام والمحكومين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1</a:t>
            </a:r>
            <a:r>
              <a:rPr lang="ar-IQ" dirty="0" smtClean="0">
                <a:solidFill>
                  <a:srgbClr val="C00000"/>
                </a:solidFill>
              </a:rPr>
              <a:t>. ظاهرة السلطة</a:t>
            </a:r>
          </a:p>
          <a:p>
            <a:r>
              <a:rPr lang="ar-IQ" dirty="0" smtClean="0">
                <a:solidFill>
                  <a:srgbClr val="C00000"/>
                </a:solidFill>
              </a:rPr>
              <a:t>2. الحكام القابضون على السلطة </a:t>
            </a:r>
          </a:p>
          <a:p>
            <a:endParaRPr lang="ar-IQ" dirty="0" smtClean="0"/>
          </a:p>
          <a:p>
            <a:endParaRPr lang="ar-IQ" dirty="0" smtClean="0"/>
          </a:p>
          <a:p>
            <a:endParaRPr lang="ar-IQ" dirty="0" smtClean="0"/>
          </a:p>
          <a:p>
            <a:pPr algn="ctr"/>
            <a:r>
              <a:rPr lang="ar-IQ" dirty="0" smtClean="0">
                <a:solidFill>
                  <a:srgbClr val="C00000"/>
                </a:solidFill>
              </a:rPr>
              <a:t>القوة العسكرية   - الهيبة  - القوة الاقتصادية</a:t>
            </a:r>
          </a:p>
          <a:p>
            <a:r>
              <a:rPr lang="ar-IQ" dirty="0" smtClean="0">
                <a:solidFill>
                  <a:srgbClr val="C00000"/>
                </a:solidFill>
              </a:rPr>
              <a:t>3. سلطة الحكام : </a:t>
            </a:r>
          </a:p>
          <a:p>
            <a:r>
              <a:rPr lang="ar-IQ" dirty="0" smtClean="0">
                <a:solidFill>
                  <a:srgbClr val="C00000"/>
                </a:solidFill>
              </a:rPr>
              <a:t>أ. السلطة والارغام   ب. السلطة والقانون.   ج. السلطة والمعتقدات.</a:t>
            </a:r>
            <a:endParaRPr lang="ar-IQ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4800" dirty="0" smtClean="0"/>
              <a:t>ظاهرة التمييز بين الحكام والمحكومين </a:t>
            </a:r>
            <a:endParaRPr lang="ar-IQ" sz="4800" dirty="0"/>
          </a:p>
        </p:txBody>
      </p:sp>
      <p:sp>
        <p:nvSpPr>
          <p:cNvPr id="4" name="Down Arrow 3"/>
          <p:cNvSpPr/>
          <p:nvPr/>
        </p:nvSpPr>
        <p:spPr>
          <a:xfrm>
            <a:off x="5105400" y="2514600"/>
            <a:ext cx="9144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سؤال : متى تكون السلطة شرعية  ؟ </a:t>
            </a:r>
          </a:p>
          <a:p>
            <a:endParaRPr lang="ar-IQ" dirty="0" smtClean="0"/>
          </a:p>
          <a:p>
            <a:r>
              <a:rPr lang="ar-IQ" dirty="0" smtClean="0"/>
              <a:t> الشرعية الملكية </a:t>
            </a:r>
          </a:p>
          <a:p>
            <a:endParaRPr lang="ar-IQ" dirty="0" smtClean="0"/>
          </a:p>
          <a:p>
            <a:r>
              <a:rPr lang="ar-IQ" dirty="0" smtClean="0"/>
              <a:t>الشرعية الديمقراطية</a:t>
            </a:r>
          </a:p>
          <a:p>
            <a:pPr>
              <a:buNone/>
            </a:pPr>
            <a:endParaRPr lang="ar-IQ" dirty="0" smtClean="0"/>
          </a:p>
          <a:p>
            <a:pPr>
              <a:buNone/>
            </a:pPr>
            <a:r>
              <a:rPr lang="ar-IQ" dirty="0" smtClean="0"/>
              <a:t>الشرعية التيوقراطية ( مرحلة الله هو مصدر السلطة ) ( مرحلة الطبيعة الالهية للحكام ) ( مرحلة الاختيار الالهي للحكام )</a:t>
            </a:r>
          </a:p>
          <a:p>
            <a:pPr>
              <a:buNone/>
            </a:pPr>
            <a:r>
              <a:rPr lang="ar-IQ" dirty="0" smtClean="0"/>
              <a:t>الشرعية الديمقراطية. </a:t>
            </a:r>
          </a:p>
          <a:p>
            <a:pPr>
              <a:buNone/>
            </a:pP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 نظرية السيادة الشعبية ( السيادة المجزأة )</a:t>
            </a:r>
          </a:p>
          <a:p>
            <a:endParaRPr lang="ar-IQ" dirty="0" smtClean="0"/>
          </a:p>
          <a:p>
            <a:r>
              <a:rPr lang="ar-IQ" dirty="0" smtClean="0"/>
              <a:t>نظرية سيادة الأمة. </a:t>
            </a:r>
          </a:p>
          <a:p>
            <a:endParaRPr lang="ar-IQ" dirty="0" smtClean="0"/>
          </a:p>
          <a:p>
            <a:r>
              <a:rPr lang="ar-IQ" dirty="0" smtClean="0"/>
              <a:t>نظرية الشعب ( البروليتاريا) ( الجماعة )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مفاهيم الشرعية الديمقراطية</a:t>
            </a: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المشروعية بمعنى ان تكون السلطة خاضعة للقانون الوضعي. أذن الفرق بين الشرعية والمشروعية هو ان الشرعية تقدم الصفات التي تتمشة مع الفكرة السائدة عند المواطنين عن شرعية السلطة.</a:t>
            </a:r>
          </a:p>
          <a:p>
            <a:endParaRPr lang="ar-IQ" dirty="0" smtClean="0"/>
          </a:p>
          <a:p>
            <a:r>
              <a:rPr lang="ar-IQ" dirty="0" smtClean="0"/>
              <a:t>قاعدة الدنيا تخضع لأعلى منها. </a:t>
            </a:r>
          </a:p>
          <a:p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6000" dirty="0" smtClean="0">
                <a:solidFill>
                  <a:srgbClr val="C00000"/>
                </a:solidFill>
              </a:rPr>
              <a:t>فكرة المشروعية</a:t>
            </a:r>
            <a:endParaRPr lang="ar-IQ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كيف تخضع السلطة للقانون التي تضعه ؟ </a:t>
            </a:r>
          </a:p>
          <a:p>
            <a:endParaRPr lang="ar-IQ" dirty="0" smtClean="0"/>
          </a:p>
          <a:p>
            <a:r>
              <a:rPr lang="ar-IQ" dirty="0" smtClean="0"/>
              <a:t>الذين ياتون للحكم عن طريق الثور والأنقلاب يتحقق فيهم المشروعية ؟ </a:t>
            </a:r>
          </a:p>
          <a:p>
            <a:endParaRPr lang="ar-IQ" dirty="0" smtClean="0"/>
          </a:p>
          <a:p>
            <a:r>
              <a:rPr lang="ar-IQ" dirty="0" smtClean="0"/>
              <a:t>الانقلاب الذي حصل في 14 تموز 1958 يتماشى مع المشروعية ؟ 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الحكام هم القابضون على السلطة. أما الوكلاء يمارسون السلطة في الحدود التي أقامها لهم الحكام.</a:t>
            </a:r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الحكام والوكلاء </a:t>
            </a:r>
            <a:endParaRPr lang="ar-IQ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 1. تطور تنظيم السلطة. </a:t>
            </a:r>
          </a:p>
          <a:p>
            <a:endParaRPr lang="ar-IQ" dirty="0" smtClean="0"/>
          </a:p>
          <a:p>
            <a:r>
              <a:rPr lang="ar-IQ" dirty="0" smtClean="0"/>
              <a:t>2. سيادة سلطة الحكام.</a:t>
            </a:r>
          </a:p>
          <a:p>
            <a:endParaRPr lang="ar-IQ" dirty="0" smtClean="0"/>
          </a:p>
          <a:p>
            <a:pPr>
              <a:buNone/>
            </a:pPr>
            <a:endParaRPr lang="ar-IQ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7200" dirty="0" smtClean="0">
                <a:solidFill>
                  <a:srgbClr val="C00000"/>
                </a:solidFill>
              </a:rPr>
              <a:t>مميزات الدولة</a:t>
            </a:r>
            <a:endParaRPr lang="ar-IQ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14</TotalTime>
  <Words>203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فكرة الدولة التمييز بين الحكام والمحكومين</vt:lpstr>
      <vt:lpstr>ظاهرة التمييز بين الحكام والمحكومين </vt:lpstr>
      <vt:lpstr>Slide 3</vt:lpstr>
      <vt:lpstr>مفاهيم الشرعية الديمقراطية</vt:lpstr>
      <vt:lpstr>فكرة المشروعية</vt:lpstr>
      <vt:lpstr>Slide 6</vt:lpstr>
      <vt:lpstr>الحكام والوكلاء </vt:lpstr>
      <vt:lpstr>مميزات الدولة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فكرة الدولة التمييز بين الحكام والمحكومين</dc:title>
  <dc:creator>Dr. Imad</dc:creator>
  <cp:lastModifiedBy>MiQDAD</cp:lastModifiedBy>
  <cp:revision>10</cp:revision>
  <dcterms:created xsi:type="dcterms:W3CDTF">2006-08-16T00:00:00Z</dcterms:created>
  <dcterms:modified xsi:type="dcterms:W3CDTF">2017-10-24T20:33:32Z</dcterms:modified>
</cp:coreProperties>
</file>