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2" d="100"/>
          <a:sy n="72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F8999A-7339-4F43-97ED-E1D92483CDB8}" type="datetimeFigureOut">
              <a:rPr lang="ar-SA" smtClean="0"/>
              <a:pPr/>
              <a:t>11/08/1438</a:t>
            </a:fld>
            <a:endParaRPr lang="ar-S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3D4BBC-B53B-4720-A0D2-54C2EC31E04A}" type="slidenum">
              <a:rPr lang="ar-SA" smtClean="0"/>
              <a:pPr/>
              <a:t>‹#›</a:t>
            </a:fld>
            <a:endParaRPr lang="ar-SA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b="1" dirty="0" smtClean="0">
                <a:solidFill>
                  <a:schemeClr val="tx1"/>
                </a:solidFill>
              </a:rPr>
              <a:t>جماعات الضغط (جماعات المصالح ):</a:t>
            </a:r>
            <a:r>
              <a:rPr lang="ar-SA" b="1" dirty="0" smtClean="0"/>
              <a:t/>
            </a:r>
            <a:br>
              <a:rPr lang="ar-SA" b="1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ar-SA" b="1" u="sng" dirty="0" smtClean="0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dirty="0" smtClean="0"/>
              <a:t>تمثل نوعا من التنظيمات غير السياسية التي تمارس تأثيرا على الهيئات الدستورية في الدولة من أجل تحقيق أهداف سياسية أو اجتماعية أو اقتصادية 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u="sng" dirty="0" smtClean="0"/>
              <a:t>وتتميز عن الأحزاب السياسية من حيث: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dirty="0" smtClean="0"/>
              <a:t>1- الوسيلة : هي جماعات غير علنية على خلاف الأحزاب السياسية التي تمارس نشاطها بأساليب جهرية معلومة 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dirty="0" smtClean="0"/>
              <a:t>2- التنظيم : فلا يتوافر لها عادة ما يكون للحزب السياسي من برامج وأجهزة تعمل على تحقيق أهدافه وترويج سياسته 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dirty="0" smtClean="0"/>
              <a:t>3- الأهداف : فأهداف الجماعات مختلفة فهي سياسية أو اجتماعية أو اقتصادية أما هدف الحزب فهو سياسي محض .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b="1" dirty="0" smtClean="0"/>
              <a:t>طرق الجماعات وسبلها للوصول الى أهدافها :</a:t>
            </a:r>
            <a:br>
              <a:rPr lang="ar-SA" b="1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dirty="0" smtClean="0"/>
              <a:t>1- الاتصال برجال السلطة التنفيذية أو الحكومة مباشرة 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ar-SA" b="1" dirty="0" smtClean="0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dirty="0" smtClean="0"/>
              <a:t>2- التأثير على أعضاء البرلمان 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ar-SA" b="1" dirty="0" smtClean="0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r>
              <a:rPr lang="ar-SA" b="1" dirty="0" smtClean="0"/>
              <a:t>3- تعبئة الرأي العام واستمالته الى جانبها . </a:t>
            </a:r>
          </a:p>
          <a:p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pPr algn="r"/>
            <a:r>
              <a:rPr lang="ar-SA" b="1" dirty="0" smtClean="0">
                <a:solidFill>
                  <a:srgbClr val="FF0000"/>
                </a:solidFill>
              </a:rPr>
              <a:t>العوامل المؤثرة فى جماعات الضغط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IQ" dirty="0" smtClean="0"/>
              <a:t> </a:t>
            </a:r>
            <a:r>
              <a:rPr lang="ar-SA" sz="3200" dirty="0" smtClean="0">
                <a:cs typeface="+mj-cs"/>
              </a:rPr>
              <a:t>مدى تنظيم الجماعة وتجانس أعضائها.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SA" sz="3200" dirty="0" smtClean="0">
                <a:cs typeface="+mj-cs"/>
              </a:rPr>
              <a:t>مدى مشروعية </a:t>
            </a:r>
            <a:r>
              <a:rPr lang="ar-SA" sz="3200" dirty="0" smtClean="0">
                <a:cs typeface="+mj-cs"/>
              </a:rPr>
              <a:t>وجودها</a:t>
            </a:r>
            <a:r>
              <a:rPr lang="ar-IQ" sz="3200" smtClean="0">
                <a:cs typeface="+mj-cs"/>
              </a:rPr>
              <a:t> </a:t>
            </a:r>
            <a:r>
              <a:rPr lang="ar-SA" sz="3200" smtClean="0">
                <a:cs typeface="+mj-cs"/>
              </a:rPr>
              <a:t>أى </a:t>
            </a:r>
            <a:r>
              <a:rPr lang="ar-SA" sz="3200" dirty="0" smtClean="0">
                <a:cs typeface="+mj-cs"/>
              </a:rPr>
              <a:t>مدى اعتراف السلطة بها.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SA" sz="3200" dirty="0" smtClean="0">
                <a:cs typeface="+mj-cs"/>
              </a:rPr>
              <a:t>حجم العضوية.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SA" sz="3200" dirty="0" smtClean="0">
                <a:cs typeface="+mj-cs"/>
              </a:rPr>
              <a:t>مدى قبول الناس لها وتأييدهم للمصالح التى تمثلها.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SA" sz="3200" dirty="0" smtClean="0">
                <a:cs typeface="+mj-cs"/>
              </a:rPr>
              <a:t>مدى امكانات الجماعة المادية (مصادر التمويل).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SA" sz="3200" dirty="0" smtClean="0">
                <a:cs typeface="+mj-cs"/>
              </a:rPr>
              <a:t>الاساس الذى تقوم عليه الجماعة (طبقة –مهنة –الدين – الرأى).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SA" sz="3200" dirty="0" smtClean="0">
                <a:cs typeface="+mj-cs"/>
              </a:rPr>
              <a:t>التأثير الذى يكون للجماعة على الدوائر السياسية.</a:t>
            </a:r>
          </a:p>
          <a:p>
            <a:pPr algn="just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ar-SA" sz="3200" dirty="0" smtClean="0">
                <a:cs typeface="+mj-cs"/>
              </a:rPr>
              <a:t>الدرجة التى يكون عندها نشاط الجماعة مخططا او عفويا.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pPr>
              <a:buNone/>
            </a:pPr>
            <a:r>
              <a:rPr lang="ar-IQ" sz="2400" dirty="0" smtClean="0"/>
              <a:t>  </a:t>
            </a:r>
            <a:r>
              <a:rPr lang="ar-SA" sz="4000" b="1" dirty="0" smtClean="0">
                <a:solidFill>
                  <a:srgbClr val="C00000"/>
                </a:solidFill>
                <a:cs typeface="+mj-cs"/>
              </a:rPr>
              <a:t>أنواع جماعات الضغط</a:t>
            </a:r>
            <a:endParaRPr lang="ar-IQ" sz="4000" b="1" dirty="0" smtClean="0">
              <a:solidFill>
                <a:srgbClr val="C00000"/>
              </a:solidFill>
              <a:cs typeface="+mj-cs"/>
            </a:endParaRPr>
          </a:p>
          <a:p>
            <a:pPr algn="just">
              <a:lnSpc>
                <a:spcPct val="80000"/>
              </a:lnSpc>
              <a:defRPr/>
            </a:pPr>
            <a:r>
              <a:rPr lang="ar-IQ" sz="4000" b="1" dirty="0" smtClean="0">
                <a:solidFill>
                  <a:srgbClr val="C00000"/>
                </a:solidFill>
                <a:cs typeface="+mj-cs"/>
              </a:rPr>
              <a:t> </a:t>
            </a:r>
            <a:r>
              <a:rPr lang="ar-SA" sz="3200" b="1" dirty="0" smtClean="0">
                <a:solidFill>
                  <a:srgbClr val="002060"/>
                </a:solidFill>
                <a:cs typeface="+mj-cs"/>
              </a:rPr>
              <a:t>جماعات الضغط السياسية</a:t>
            </a:r>
            <a:r>
              <a:rPr lang="ar-IQ" sz="3200" b="1" dirty="0" smtClean="0">
                <a:solidFill>
                  <a:srgbClr val="002060"/>
                </a:solidFill>
                <a:cs typeface="+mj-cs"/>
              </a:rPr>
              <a:t>: </a:t>
            </a:r>
            <a:r>
              <a:rPr lang="ar-SA" sz="3200" dirty="0" smtClean="0">
                <a:cs typeface="+mj-cs"/>
              </a:rPr>
              <a:t>وهى تسعى لتحقيق اهداف سياسية سواء على المستوى الداخلى او الخارجى</a:t>
            </a:r>
            <a:r>
              <a:rPr lang="ar-IQ" sz="3200" dirty="0" smtClean="0">
                <a:cs typeface="+mj-cs"/>
              </a:rPr>
              <a:t>.</a:t>
            </a:r>
            <a:endParaRPr lang="ar-SA" sz="3200" dirty="0" smtClean="0">
              <a:cs typeface="+mj-cs"/>
            </a:endParaRPr>
          </a:p>
          <a:p>
            <a:pPr algn="just">
              <a:lnSpc>
                <a:spcPct val="80000"/>
              </a:lnSpc>
              <a:defRPr/>
            </a:pPr>
            <a:r>
              <a:rPr lang="ar-SA" sz="3200" b="1" dirty="0" smtClean="0">
                <a:solidFill>
                  <a:srgbClr val="002060"/>
                </a:solidFill>
                <a:cs typeface="+mj-cs"/>
              </a:rPr>
              <a:t>جماعات ضغط اقتصادية</a:t>
            </a:r>
            <a:r>
              <a:rPr lang="ar-IQ" sz="3200" b="1" dirty="0" smtClean="0">
                <a:solidFill>
                  <a:srgbClr val="002060"/>
                </a:solidFill>
                <a:cs typeface="+mj-cs"/>
                <a:sym typeface="Wingdings" pitchFamily="2" charset="2"/>
              </a:rPr>
              <a:t>: </a:t>
            </a:r>
            <a:r>
              <a:rPr lang="ar-SA" sz="3200" dirty="0" smtClean="0">
                <a:cs typeface="+mj-cs"/>
                <a:sym typeface="Wingdings" pitchFamily="2" charset="2"/>
              </a:rPr>
              <a:t>نقابات العمال واتحاد رجال الصناعة والتجار)</a:t>
            </a:r>
            <a:r>
              <a:rPr lang="ar-IQ" sz="3200" dirty="0" smtClean="0">
                <a:cs typeface="+mj-cs"/>
                <a:sym typeface="Wingdings" pitchFamily="2" charset="2"/>
              </a:rPr>
              <a:t> </a:t>
            </a:r>
            <a:r>
              <a:rPr lang="ar-SA" sz="3200" dirty="0" smtClean="0">
                <a:cs typeface="+mj-cs"/>
                <a:sym typeface="Wingdings" pitchFamily="2" charset="2"/>
              </a:rPr>
              <a:t>وت</a:t>
            </a:r>
            <a:r>
              <a:rPr lang="ar-IQ" sz="3200" dirty="0" smtClean="0">
                <a:cs typeface="+mj-cs"/>
                <a:sym typeface="Wingdings" pitchFamily="2" charset="2"/>
              </a:rPr>
              <a:t>س</a:t>
            </a:r>
            <a:r>
              <a:rPr lang="ar-SA" sz="3200" dirty="0" smtClean="0">
                <a:cs typeface="+mj-cs"/>
                <a:sym typeface="Wingdings" pitchFamily="2" charset="2"/>
              </a:rPr>
              <a:t>عى لتحقيق اهداف اجتماعية معينة.</a:t>
            </a:r>
          </a:p>
          <a:p>
            <a:pPr algn="just">
              <a:lnSpc>
                <a:spcPct val="80000"/>
              </a:lnSpc>
              <a:defRPr/>
            </a:pPr>
            <a:r>
              <a:rPr lang="ar-SA" sz="3200" b="1" dirty="0" smtClean="0">
                <a:solidFill>
                  <a:srgbClr val="002060"/>
                </a:solidFill>
                <a:cs typeface="+mj-cs"/>
                <a:sym typeface="Wingdings" pitchFamily="2" charset="2"/>
              </a:rPr>
              <a:t>جماعات ضغط اجتماعية</a:t>
            </a:r>
            <a:r>
              <a:rPr lang="ar-IQ" sz="3200" b="1" dirty="0" smtClean="0">
                <a:solidFill>
                  <a:srgbClr val="002060"/>
                </a:solidFill>
                <a:cs typeface="+mj-cs"/>
                <a:sym typeface="Wingdings" pitchFamily="2" charset="2"/>
              </a:rPr>
              <a:t>: </a:t>
            </a:r>
            <a:r>
              <a:rPr lang="ar-SA" sz="3200" dirty="0" smtClean="0">
                <a:cs typeface="+mj-cs"/>
                <a:sym typeface="Wingdings" pitchFamily="2" charset="2"/>
              </a:rPr>
              <a:t>(الجمعيات الخيرية-جمعيات حماية البيئة...الخ)</a:t>
            </a:r>
          </a:p>
          <a:p>
            <a:pPr algn="just">
              <a:buNone/>
            </a:pPr>
            <a:endParaRPr lang="en-US" sz="3200" b="1" dirty="0">
              <a:solidFill>
                <a:srgbClr val="C00000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</TotalTime>
  <Words>250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جماعات الضغط (جماعات المصالح ): </vt:lpstr>
      <vt:lpstr>طرق الجماعات وسبلها للوصول الى أهدافها : </vt:lpstr>
      <vt:lpstr>العوامل المؤثرة فى جماعات الضغط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جماعات الضغط (جماعات المصالح ): </dc:title>
  <dc:creator>Lida</dc:creator>
  <cp:lastModifiedBy>D. Idress</cp:lastModifiedBy>
  <cp:revision>5</cp:revision>
  <dcterms:created xsi:type="dcterms:W3CDTF">2013-11-02T21:53:38Z</dcterms:created>
  <dcterms:modified xsi:type="dcterms:W3CDTF">2017-05-07T20:14:44Z</dcterms:modified>
</cp:coreProperties>
</file>