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21695783-834C-4B09-9931-88B31E8A8E52}" type="datetimeFigureOut">
              <a:rPr lang="ar-SA" smtClean="0"/>
              <a:pPr/>
              <a:t>27/07/1438</a:t>
            </a:fld>
            <a:endParaRPr lang="ar-SA"/>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FCD91BE-74D3-4B75-9DA7-B848C19DD12F}" type="slidenum">
              <a:rPr lang="ar-SA" smtClean="0"/>
              <a:pPr/>
              <a:t>‹#›</a:t>
            </a:fld>
            <a:endParaRPr lang="ar-SA"/>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EFCD91BE-74D3-4B75-9DA7-B848C19DD12F}"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EFCD91BE-74D3-4B75-9DA7-B848C19DD12F}"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EFCD91BE-74D3-4B75-9DA7-B848C19DD12F}"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21695783-834C-4B09-9931-88B31E8A8E52}" type="datetimeFigureOut">
              <a:rPr lang="ar-SA" smtClean="0"/>
              <a:pPr/>
              <a:t>27/07/1438</a:t>
            </a:fld>
            <a:endParaRPr lang="ar-SA"/>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FCD91BE-74D3-4B75-9DA7-B848C19DD12F}" type="slidenum">
              <a:rPr lang="ar-SA" smtClean="0"/>
              <a:pPr/>
              <a:t>‹#›</a:t>
            </a:fld>
            <a:endParaRPr lang="ar-SA"/>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a:xfrm>
            <a:off x="8641080" y="6514568"/>
            <a:ext cx="464288" cy="274320"/>
          </a:xfrm>
        </p:spPr>
        <p:txBody>
          <a:bodyPr/>
          <a:lstStyle>
            <a:extLst/>
          </a:lstStyle>
          <a:p>
            <a:fld id="{EFCD91BE-74D3-4B75-9DA7-B848C19DD12F}" type="slidenum">
              <a:rPr lang="ar-SA" smtClean="0"/>
              <a:pPr/>
              <a:t>‹#›</a:t>
            </a:fld>
            <a:endParaRPr lang="ar-SA"/>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a:xfrm>
            <a:off x="8641080" y="6514568"/>
            <a:ext cx="464288" cy="274320"/>
          </a:xfrm>
        </p:spPr>
        <p:txBody>
          <a:bodyPr/>
          <a:lstStyle>
            <a:extLst/>
          </a:lstStyle>
          <a:p>
            <a:fld id="{EFCD91BE-74D3-4B75-9DA7-B848C19DD12F}"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EFCD91BE-74D3-4B75-9DA7-B848C19DD12F}" type="slidenum">
              <a:rPr lang="ar-SA" smtClean="0"/>
              <a:pPr/>
              <a:t>‹#›</a:t>
            </a:fld>
            <a:endParaRPr lang="ar-SA"/>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1695783-834C-4B09-9931-88B31E8A8E52}" type="datetimeFigureOut">
              <a:rPr lang="ar-SA" smtClean="0"/>
              <a:pPr/>
              <a:t>27/07/1438</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EFCD91BE-74D3-4B75-9DA7-B848C19DD12F}"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21695783-834C-4B09-9931-88B31E8A8E52}" type="datetimeFigureOut">
              <a:rPr lang="ar-SA" smtClean="0"/>
              <a:pPr/>
              <a:t>27/07/1438</a:t>
            </a:fld>
            <a:endParaRPr lang="ar-SA"/>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FCD91BE-74D3-4B75-9DA7-B848C19DD12F}" type="slidenum">
              <a:rPr lang="ar-SA" smtClean="0"/>
              <a:pPr/>
              <a:t>‹#›</a:t>
            </a:fld>
            <a:endParaRPr lang="ar-SA"/>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21695783-834C-4B09-9931-88B31E8A8E52}" type="datetimeFigureOut">
              <a:rPr lang="ar-SA" smtClean="0"/>
              <a:pPr/>
              <a:t>27/07/1438</a:t>
            </a:fld>
            <a:endParaRPr lang="ar-SA"/>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FCD91BE-74D3-4B75-9DA7-B848C19DD12F}" type="slidenum">
              <a:rPr lang="ar-SA" smtClean="0"/>
              <a:pPr/>
              <a:t>‹#›</a:t>
            </a:fld>
            <a:endParaRPr lang="ar-SA"/>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SA"/>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1695783-834C-4B09-9931-88B31E8A8E52}" type="datetimeFigureOut">
              <a:rPr lang="ar-SA" smtClean="0"/>
              <a:pPr/>
              <a:t>27/07/1438</a:t>
            </a:fld>
            <a:endParaRPr lang="ar-SA"/>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FCD91BE-74D3-4B75-9DA7-B848C19DD12F}" type="slidenum">
              <a:rPr lang="ar-SA" smtClean="0"/>
              <a:pPr/>
              <a:t>‹#›</a:t>
            </a:fld>
            <a:endParaRPr lang="ar-SA"/>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58204" cy="1396536"/>
          </a:xfrm>
          <a:solidFill>
            <a:schemeClr val="tx1"/>
          </a:solidFill>
        </p:spPr>
        <p:txBody>
          <a:bodyPr>
            <a:normAutofit fontScale="90000"/>
          </a:bodyPr>
          <a:lstStyle/>
          <a:p>
            <a:pPr algn="ct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IQ" b="1" dirty="0" smtClean="0"/>
              <a:t/>
            </a:r>
            <a:br>
              <a:rPr lang="ar-IQ" b="1" dirty="0" smtClean="0"/>
            </a:br>
            <a:r>
              <a:rPr lang="ar-SA" b="1" dirty="0" smtClean="0"/>
              <a:t>نظام الأحزاب السياسية </a:t>
            </a:r>
            <a:br>
              <a:rPr lang="ar-SA" b="1" dirty="0" smtClean="0"/>
            </a:br>
            <a:endParaRPr lang="ar-SA" dirty="0"/>
          </a:p>
        </p:txBody>
      </p:sp>
      <p:sp>
        <p:nvSpPr>
          <p:cNvPr id="3" name="Content Placeholder 2"/>
          <p:cNvSpPr>
            <a:spLocks noGrp="1"/>
          </p:cNvSpPr>
          <p:nvPr>
            <p:ph idx="1"/>
          </p:nvPr>
        </p:nvSpPr>
        <p:spPr>
          <a:xfrm>
            <a:off x="457200" y="1428736"/>
            <a:ext cx="8229600" cy="5072098"/>
          </a:xfrm>
          <a:solidFill>
            <a:schemeClr val="tx2">
              <a:lumMod val="90000"/>
            </a:schemeClr>
          </a:solidFill>
        </p:spPr>
        <p:txBody>
          <a:bodyPr>
            <a:normAutofit/>
          </a:bodyPr>
          <a:lstStyle/>
          <a:p>
            <a:pPr algn="just">
              <a:lnSpc>
                <a:spcPct val="80000"/>
              </a:lnSpc>
              <a:buFont typeface="Wingdings" pitchFamily="2" charset="2"/>
              <a:buNone/>
            </a:pPr>
            <a:r>
              <a:rPr lang="ar-IQ" dirty="0" smtClean="0"/>
              <a:t>  </a:t>
            </a:r>
            <a:r>
              <a:rPr lang="ar-SA" dirty="0" smtClean="0">
                <a:solidFill>
                  <a:schemeClr val="bg1">
                    <a:lumMod val="95000"/>
                    <a:lumOff val="5000"/>
                  </a:schemeClr>
                </a:solidFill>
              </a:rPr>
              <a:t>الحزب : هو جماعة من الناس لهم نظام خاص وأهداف ومبادئ يلتفون حولها ويدافعون عنها ويسعون الى تحقيقها عن طريق الوصول الى السلطة والاشتراك فيها . </a:t>
            </a:r>
          </a:p>
          <a:p>
            <a:pPr algn="just">
              <a:lnSpc>
                <a:spcPct val="80000"/>
              </a:lnSpc>
              <a:buFont typeface="Wingdings" pitchFamily="2" charset="2"/>
              <a:buNone/>
            </a:pPr>
            <a:endParaRPr lang="ar-SA" dirty="0" smtClean="0">
              <a:solidFill>
                <a:schemeClr val="bg1">
                  <a:lumMod val="95000"/>
                  <a:lumOff val="5000"/>
                </a:schemeClr>
              </a:solidFill>
            </a:endParaRPr>
          </a:p>
          <a:p>
            <a:pPr algn="just">
              <a:lnSpc>
                <a:spcPct val="80000"/>
              </a:lnSpc>
              <a:buFont typeface="Wingdings" pitchFamily="2" charset="2"/>
              <a:buNone/>
            </a:pPr>
            <a:r>
              <a:rPr lang="ar-SA" dirty="0" smtClean="0">
                <a:solidFill>
                  <a:schemeClr val="bg1">
                    <a:lumMod val="95000"/>
                    <a:lumOff val="5000"/>
                  </a:schemeClr>
                </a:solidFill>
              </a:rPr>
              <a:t>   وهي غير التجمعات النقابية والتي هي فئات معينة من الشعب لها مصالح متقاربة وأهداف خاصة تسعى لتحقيقها ولها دور هام في الحياة الاجتماعية والثقافية والدينية مثل نقابة المحامين والأطباء والمهندسين . </a:t>
            </a:r>
            <a:endParaRPr lang="ar-SA" dirty="0">
              <a:solidFill>
                <a:schemeClr val="bg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886657"/>
          </a:xfrm>
          <a:solidFill>
            <a:schemeClr val="tx1"/>
          </a:solidFill>
        </p:spPr>
        <p:txBody>
          <a:bodyPr/>
          <a:lstStyle/>
          <a:p>
            <a:pPr algn="just">
              <a:buNone/>
            </a:pPr>
            <a:r>
              <a:rPr lang="ar-IQ" dirty="0" smtClean="0">
                <a:solidFill>
                  <a:schemeClr val="bg1"/>
                </a:solidFill>
              </a:rPr>
              <a:t>وينظر الفقهاء إلى عنصر التنظيم على أنه من أهم عناصر تكوين الحزب السياسي، وأقدمها حيث لا يتصور قيام حزب أو أي عمل آخر من غير تنظيم. ويرجع أغلبهم نشأة الأحزاب السياسية إلى أنها كانت عبارة عن تنظيم لعملية الانتخاب، ومحاولة لتعريف الناخبين بمرشح معين، وحثهم بوساطة التنظيم على دعمه.</a:t>
            </a:r>
          </a:p>
          <a:p>
            <a:pPr algn="just">
              <a:buNone/>
            </a:pPr>
            <a:r>
              <a:rPr lang="ar-IQ" dirty="0" smtClean="0">
                <a:solidFill>
                  <a:schemeClr val="bg1"/>
                </a:solidFill>
              </a:rPr>
              <a:t>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86723"/>
          </a:xfrm>
          <a:solidFill>
            <a:schemeClr val="accent6">
              <a:lumMod val="20000"/>
              <a:lumOff val="80000"/>
            </a:schemeClr>
          </a:solidFill>
        </p:spPr>
        <p:txBody>
          <a:bodyPr>
            <a:normAutofit/>
          </a:bodyPr>
          <a:lstStyle/>
          <a:p>
            <a:pPr algn="just">
              <a:buNone/>
            </a:pPr>
            <a:r>
              <a:rPr lang="ar-IQ" dirty="0" smtClean="0"/>
              <a:t>  </a:t>
            </a:r>
            <a:r>
              <a:rPr lang="ar-IQ" dirty="0" smtClean="0">
                <a:solidFill>
                  <a:schemeClr val="bg1"/>
                </a:solidFill>
              </a:rPr>
              <a:t>وتختلف صورة التنظيم من حيث طبيعة العلاقات القائمة بين تشكيلات الحزب المختلفة من حزب إلى آخر، فمنها ما يقوم على المركزية الشديدة، ومنها ما يعتمد على اللامركزية، وعلى أساس من ظروف نشأة كل حزب والمحيط الذي يمارس نشاطه فيه.</a:t>
            </a:r>
          </a:p>
          <a:p>
            <a:pPr algn="just">
              <a:buNone/>
            </a:pPr>
            <a:r>
              <a:rPr lang="ar-IQ" dirty="0" smtClean="0">
                <a:solidFill>
                  <a:schemeClr val="bg1"/>
                </a:solidFill>
              </a:rPr>
              <a:t>   وفي كل الأحوال يظل عنصر التنظيم هو العنصر المشترك بين جميع الأحزاب السياسية، على اعتبار أن كل جماعة تعمل من أجل تحقيق هدف مشترك لابد لها من تنظيم يجمعها، وينسق عملها، ويسوده رابط، يتمثل –في الأقل- في التضامن المادي والمعنوي.</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5029533"/>
          </a:xfrm>
          <a:solidFill>
            <a:schemeClr val="tx2"/>
          </a:solidFill>
        </p:spPr>
        <p:txBody>
          <a:bodyPr/>
          <a:lstStyle/>
          <a:p>
            <a:pPr algn="just">
              <a:buNone/>
            </a:pPr>
            <a:r>
              <a:rPr lang="ar-IQ" dirty="0" smtClean="0"/>
              <a:t>  </a:t>
            </a:r>
            <a:r>
              <a:rPr lang="ar-IQ" dirty="0" smtClean="0">
                <a:solidFill>
                  <a:schemeClr val="bg1"/>
                </a:solidFill>
              </a:rPr>
              <a:t>وفي جميع الأحزاب السياسية ثلاثة مستويات تنظيمية متدرجة تدرجاً هرمياً تقوم على قمتها </a:t>
            </a:r>
            <a:r>
              <a:rPr lang="ar-IQ" dirty="0" smtClean="0">
                <a:solidFill>
                  <a:srgbClr val="FF0000"/>
                </a:solidFill>
              </a:rPr>
              <a:t>قيادة الحزب </a:t>
            </a:r>
            <a:r>
              <a:rPr lang="ar-IQ" dirty="0" smtClean="0">
                <a:solidFill>
                  <a:schemeClr val="bg1"/>
                </a:solidFill>
              </a:rPr>
              <a:t>وهي تتولى السلطة فيه، وتوجيه أعضائه وجماهيره، ثم </a:t>
            </a:r>
            <a:r>
              <a:rPr lang="ar-IQ" dirty="0" smtClean="0">
                <a:solidFill>
                  <a:srgbClr val="FF0000"/>
                </a:solidFill>
              </a:rPr>
              <a:t>أعضاء الحزب</a:t>
            </a:r>
            <a:r>
              <a:rPr lang="ar-IQ" dirty="0" smtClean="0">
                <a:solidFill>
                  <a:schemeClr val="bg1"/>
                </a:solidFill>
              </a:rPr>
              <a:t>، وهم مجموعة من الأفراد انضمت طواعية ايماناً به. وكلما كان عدد أعضاء الحزب كبيراً أمكنه تحقيق أهدافه بيسر وسهولة. وأخيراً هناك </a:t>
            </a:r>
            <a:r>
              <a:rPr lang="ar-IQ" dirty="0" smtClean="0">
                <a:solidFill>
                  <a:srgbClr val="FF0000"/>
                </a:solidFill>
              </a:rPr>
              <a:t>جماهير الحزب</a:t>
            </a:r>
            <a:r>
              <a:rPr lang="ar-IQ" dirty="0" smtClean="0">
                <a:solidFill>
                  <a:schemeClr val="bg1"/>
                </a:solidFill>
              </a:rPr>
              <a:t>، وهم مؤيدو الحزب وقاعدته الانتخابية.</a:t>
            </a:r>
          </a:p>
          <a:p>
            <a:pPr algn="just">
              <a:buNone/>
            </a:pPr>
            <a:r>
              <a:rPr lang="ar-IQ" dirty="0" smtClean="0">
                <a:solidFill>
                  <a:schemeClr val="bg1"/>
                </a:solidFill>
              </a:rPr>
              <a:t>    وفي ضوء العلاقة بين هذه المستويات يقوم التنظيم الحزبي، وتتوقف فاعليته على قدرة القيادة على التوفيق والتنسيق بينها جميعاً.</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4958095"/>
          </a:xfrm>
          <a:solidFill>
            <a:schemeClr val="tx1">
              <a:lumMod val="95000"/>
            </a:schemeClr>
          </a:solidFill>
        </p:spPr>
        <p:txBody>
          <a:bodyPr>
            <a:normAutofit lnSpcReduction="10000"/>
          </a:bodyPr>
          <a:lstStyle/>
          <a:p>
            <a:pPr>
              <a:buNone/>
            </a:pPr>
            <a:r>
              <a:rPr lang="ar-IQ" dirty="0" smtClean="0"/>
              <a:t>  </a:t>
            </a:r>
            <a:r>
              <a:rPr lang="ar-IQ" dirty="0" smtClean="0">
                <a:solidFill>
                  <a:srgbClr val="FF0000"/>
                </a:solidFill>
              </a:rPr>
              <a:t>ثانياً/ الايديولوجية:</a:t>
            </a:r>
          </a:p>
          <a:p>
            <a:pPr algn="just">
              <a:buNone/>
            </a:pPr>
            <a:r>
              <a:rPr lang="ar-IQ" dirty="0" smtClean="0">
                <a:solidFill>
                  <a:srgbClr val="FF0000"/>
                </a:solidFill>
              </a:rPr>
              <a:t>  </a:t>
            </a:r>
            <a:r>
              <a:rPr lang="ar-IQ" dirty="0" smtClean="0">
                <a:solidFill>
                  <a:schemeClr val="bg1"/>
                </a:solidFill>
              </a:rPr>
              <a:t>اذا كان انضمام مجموعة من الناس وتجمعها في تنظيم معين يعد عنصراً مهماً في قيام الحزب فإن التصور الفكري المشترك، والرؤية السياسية الخاصة والمتميزة هي العنصر الآخر فيه.</a:t>
            </a:r>
          </a:p>
          <a:p>
            <a:pPr algn="just">
              <a:buNone/>
            </a:pPr>
            <a:r>
              <a:rPr lang="ar-IQ" dirty="0" smtClean="0">
                <a:solidFill>
                  <a:schemeClr val="bg1"/>
                </a:solidFill>
              </a:rPr>
              <a:t>   وقد تكون الايديولوجية مجموعة قيم عليا، سياسية وأخلاقية ودينية وقومية وغيرها، أو مجرد رؤى يستند إليها الحزب في تكوين مواقفه تجاه أحداث ومشكلات سياسية، وفي جميع الأحوال تشكل الايديولوجية أحد مكونات الحزب الأساسية، ومنها ينطلق في بناء توجهاته السياسية.</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529599"/>
          </a:xfrm>
          <a:solidFill>
            <a:schemeClr val="tx1">
              <a:lumMod val="95000"/>
            </a:schemeClr>
          </a:solidFill>
        </p:spPr>
        <p:txBody>
          <a:bodyPr/>
          <a:lstStyle/>
          <a:p>
            <a:pPr algn="just">
              <a:buNone/>
            </a:pPr>
            <a:r>
              <a:rPr lang="ar-IQ" dirty="0" smtClean="0"/>
              <a:t>  </a:t>
            </a:r>
            <a:r>
              <a:rPr lang="ar-IQ" dirty="0" smtClean="0">
                <a:solidFill>
                  <a:schemeClr val="bg1"/>
                </a:solidFill>
              </a:rPr>
              <a:t>وعلى الرغم من أهمية الايديولوجية فإن دورها يختلف من حزب إلى آخر فهناك الأحزاب العقائدية التي تعتنق قيماً ومبادئ شاملة، وهناك الأحزاب التي لا يشكل فيها الجانب العقائدي إلا دوراً ثانوياً. يتمسك النوع الأول بعقيدة راسخة ومبادئ ثابتة، وإن كانت تعمل- في كثير من الأحيان- عل تطويعها، وجعلها تتماشى مع الأوضاع الواقعية، حتى تتمكن من التوفيق بين النظرية والتطبيق. أما الايديولوجية في النوع الثاني فهي ليست سوى برنامج يسعى الحزب إلى تنفيذه. </a:t>
            </a:r>
            <a:r>
              <a:rPr lang="ar-IQ" dirty="0" smtClean="0"/>
              <a: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529599"/>
          </a:xfrm>
          <a:solidFill>
            <a:schemeClr val="tx1">
              <a:lumMod val="85000"/>
            </a:schemeClr>
          </a:solidFill>
        </p:spPr>
        <p:txBody>
          <a:bodyPr/>
          <a:lstStyle/>
          <a:p>
            <a:pPr algn="just">
              <a:buNone/>
            </a:pPr>
            <a:r>
              <a:rPr lang="ar-IQ" dirty="0" smtClean="0"/>
              <a:t>  </a:t>
            </a:r>
            <a:r>
              <a:rPr lang="ar-IQ" dirty="0" smtClean="0">
                <a:solidFill>
                  <a:schemeClr val="bg1"/>
                </a:solidFill>
              </a:rPr>
              <a:t>ولا ريب أن عقيدة الحزب هي التي تدفع الناس إليه أو تبعدهم عنه. فلا بد لمن يريد الانتماء إلى حزب معين من أن يتفهم مبادئه أولاً، وإن كان من الطبيعي تلمس الارتباط بين الحزب وبين الفئة الاجتماعية التي يمثلها طالما أن الحزب السياسي ما هو إلا تعبير عن طبقة اجتماعية.</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315285"/>
          </a:xfrm>
          <a:solidFill>
            <a:schemeClr val="tx1">
              <a:lumMod val="95000"/>
            </a:schemeClr>
          </a:solidFill>
        </p:spPr>
        <p:txBody>
          <a:bodyPr/>
          <a:lstStyle/>
          <a:p>
            <a:pPr>
              <a:buNone/>
            </a:pPr>
            <a:r>
              <a:rPr lang="ar-IQ" dirty="0" smtClean="0"/>
              <a:t>  </a:t>
            </a:r>
            <a:r>
              <a:rPr lang="ar-IQ" dirty="0" smtClean="0">
                <a:solidFill>
                  <a:srgbClr val="FF0000"/>
                </a:solidFill>
              </a:rPr>
              <a:t>ثالثاً/ الوصول إلى السلطة:</a:t>
            </a:r>
          </a:p>
          <a:p>
            <a:pPr algn="just">
              <a:buNone/>
            </a:pPr>
            <a:r>
              <a:rPr lang="ar-IQ" dirty="0" smtClean="0">
                <a:solidFill>
                  <a:srgbClr val="FF0000"/>
                </a:solidFill>
              </a:rPr>
              <a:t>  </a:t>
            </a:r>
            <a:r>
              <a:rPr lang="ar-IQ" dirty="0" smtClean="0">
                <a:solidFill>
                  <a:schemeClr val="bg1"/>
                </a:solidFill>
              </a:rPr>
              <a:t>لا يكفي توافر العنصرين السابقين لقيام الحزب السياسي بل لابد من تحقيق عنصر ثالث هو العمل من أجل الوصول إلى السلطة، وتنفيذ السياسات التي يبشر بها الحزب.</a:t>
            </a:r>
          </a:p>
          <a:p>
            <a:pPr algn="just">
              <a:buNone/>
            </a:pPr>
            <a:r>
              <a:rPr lang="ar-IQ" dirty="0" smtClean="0">
                <a:solidFill>
                  <a:schemeClr val="bg1"/>
                </a:solidFill>
              </a:rPr>
              <a:t>   ويدخل في اطار الوصول إلى السلطة العمل على البقاء فيها عندما يصل الحزب إليها، أو دأبه على الفوز في انتخابات بلدية أو محلية أو نقابية أو حصوله على بعض المقاعد في الانتخابات العامة.</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315285"/>
          </a:xfrm>
          <a:solidFill>
            <a:schemeClr val="tx1"/>
          </a:solidFill>
        </p:spPr>
        <p:txBody>
          <a:bodyPr>
            <a:normAutofit lnSpcReduction="10000"/>
          </a:bodyPr>
          <a:lstStyle/>
          <a:p>
            <a:pPr algn="just">
              <a:buNone/>
            </a:pPr>
            <a:r>
              <a:rPr lang="ar-IQ" dirty="0" smtClean="0">
                <a:solidFill>
                  <a:schemeClr val="bg1"/>
                </a:solidFill>
              </a:rPr>
              <a:t>  ويستخدم الحزب وسائل مختلفة من أجل تعبئة الرأي العام لصالحه، منها وسائل اعلامية واخرى تتم بالاتصال المباشر بالجماهير.</a:t>
            </a:r>
          </a:p>
          <a:p>
            <a:pPr algn="just">
              <a:buNone/>
            </a:pPr>
            <a:r>
              <a:rPr lang="ar-IQ" dirty="0" smtClean="0">
                <a:solidFill>
                  <a:schemeClr val="bg1"/>
                </a:solidFill>
              </a:rPr>
              <a:t>  ويتم الوصول إلى السلطة بوساطة اعتماد الطريق الدستوري أو الديمقراطي في ظل الانظمة التنافسية. ولكن قد يتم الوصول إلى هذه السلطة بوساطة الثورة أو الانقلاب، إذا أعدم الحكام أية وسيلة ديمقراطية للتنافس عليها.</a:t>
            </a:r>
          </a:p>
          <a:p>
            <a:pPr algn="just">
              <a:buNone/>
            </a:pPr>
            <a:r>
              <a:rPr lang="ar-IQ" dirty="0" smtClean="0">
                <a:solidFill>
                  <a:schemeClr val="bg1"/>
                </a:solidFill>
              </a:rPr>
              <a:t>  وفي ضوء ما تقدم، يمكن القول بأن الحزب السياسي هو عبارة عن تنظيم يضم مجموعة من الأفراد لها تصور فكري مشترك وتعمل على تعبئة الرأي العام لصالحها من أجل الوصول إلى السلطة.</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p>
            <a:pPr algn="ctr"/>
            <a:r>
              <a:rPr lang="ar-IQ" dirty="0" smtClean="0"/>
              <a:t> </a:t>
            </a:r>
            <a:r>
              <a:rPr lang="ar-IQ" sz="5400" b="1" dirty="0" smtClean="0">
                <a:solidFill>
                  <a:srgbClr val="FFFF00"/>
                </a:solidFill>
              </a:rPr>
              <a:t>نشأة الأحزاب السياسية</a:t>
            </a:r>
            <a:endParaRPr lang="en-US" b="1" dirty="0">
              <a:solidFill>
                <a:srgbClr val="FFFF00"/>
              </a:solidFill>
            </a:endParaRPr>
          </a:p>
        </p:txBody>
      </p:sp>
      <p:sp>
        <p:nvSpPr>
          <p:cNvPr id="3" name="Content Placeholder 2"/>
          <p:cNvSpPr>
            <a:spLocks noGrp="1"/>
          </p:cNvSpPr>
          <p:nvPr>
            <p:ph idx="1"/>
          </p:nvPr>
        </p:nvSpPr>
        <p:spPr>
          <a:solidFill>
            <a:schemeClr val="tx1"/>
          </a:solidFill>
        </p:spPr>
        <p:txBody>
          <a:bodyPr/>
          <a:lstStyle/>
          <a:p>
            <a:pPr algn="just">
              <a:buNone/>
            </a:pPr>
            <a:r>
              <a:rPr lang="ar-IQ" dirty="0" smtClean="0"/>
              <a:t>   </a:t>
            </a:r>
            <a:r>
              <a:rPr lang="ar-IQ" dirty="0" smtClean="0">
                <a:solidFill>
                  <a:schemeClr val="bg1"/>
                </a:solidFill>
              </a:rPr>
              <a:t>إذا كان انقسام الناس إلى كتل أمراً قديماً عرفته جميع المجتمعات فإن ثمة اتفاق على أن الأحزاب السياسية بمفهومها الحديث ظاهرة جديدة، بدأت في القرن التاسع عشر، وارتبطت بتكوين المجموعات البرلمانية، واللجان الانتخابية، على أنه يجب ملاحظة أن بعض الأحزاب نشأت خارج هذا الطريق. وعليه يقتضي أن نتناول الطريقتين اللتين نشأت بهما الأحزاب السياسية، وكما يأتي:</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solidFill>
        </p:spPr>
        <p:txBody>
          <a:bodyPr/>
          <a:lstStyle/>
          <a:p>
            <a:r>
              <a:rPr lang="ar-IQ" dirty="0" smtClean="0">
                <a:solidFill>
                  <a:srgbClr val="FF0000"/>
                </a:solidFill>
              </a:rPr>
              <a:t>أولاً/ أحزاب التكوين البرلماني أو الانتخابي:</a:t>
            </a:r>
            <a:endParaRPr lang="en-US" dirty="0">
              <a:solidFill>
                <a:srgbClr val="FF0000"/>
              </a:solidFill>
            </a:endParaRPr>
          </a:p>
        </p:txBody>
      </p:sp>
      <p:sp>
        <p:nvSpPr>
          <p:cNvPr id="3" name="Content Placeholder 2"/>
          <p:cNvSpPr>
            <a:spLocks noGrp="1"/>
          </p:cNvSpPr>
          <p:nvPr>
            <p:ph idx="1"/>
          </p:nvPr>
        </p:nvSpPr>
        <p:spPr>
          <a:solidFill>
            <a:schemeClr val="tx1">
              <a:lumMod val="85000"/>
            </a:schemeClr>
          </a:solidFill>
        </p:spPr>
        <p:txBody>
          <a:bodyPr/>
          <a:lstStyle/>
          <a:p>
            <a:pPr algn="just">
              <a:buNone/>
            </a:pPr>
            <a:r>
              <a:rPr lang="ar-IQ" dirty="0" smtClean="0"/>
              <a:t>  </a:t>
            </a:r>
            <a:r>
              <a:rPr lang="ar-IQ" dirty="0" smtClean="0">
                <a:solidFill>
                  <a:schemeClr val="bg1"/>
                </a:solidFill>
              </a:rPr>
              <a:t>يحدثنا التاريخ أن أول ظهور للأحزاب السياسبة بسماتها الحديثة كان نتيجة لانقسام البرلمانات إلى كتل ومجموعات سياسية بفعل التقارب الايديولوجي أو رغبة في الدفاع عن مصالح مهنية أو اقليمية.</a:t>
            </a:r>
          </a:p>
          <a:p>
            <a:pPr algn="just">
              <a:buNone/>
            </a:pPr>
            <a:r>
              <a:rPr lang="ar-IQ" dirty="0" smtClean="0">
                <a:solidFill>
                  <a:schemeClr val="bg1"/>
                </a:solidFill>
              </a:rPr>
              <a:t>  ولعل الرغبة في الدفاع عن المصالح الاقليمية هي السبب الأساسي في نشأة المجموعات البرلمانية في ظل الجمعية التأسيسية الفرنسية لتجاوز الشعور بالعزلة والتنسيق فيما بينهم للدفاع عن المصالح المشتركة.</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دور الأحزاب السياسية </a:t>
            </a:r>
            <a:br>
              <a:rPr lang="ar-SA" dirty="0" smtClean="0"/>
            </a:br>
            <a:endParaRPr lang="ar-SA" dirty="0"/>
          </a:p>
        </p:txBody>
      </p:sp>
      <p:sp>
        <p:nvSpPr>
          <p:cNvPr id="3" name="Content Placeholder 2"/>
          <p:cNvSpPr>
            <a:spLocks noGrp="1"/>
          </p:cNvSpPr>
          <p:nvPr>
            <p:ph idx="1"/>
          </p:nvPr>
        </p:nvSpPr>
        <p:spPr/>
        <p:txBody>
          <a:bodyPr/>
          <a:lstStyle/>
          <a:p>
            <a:pPr algn="just">
              <a:lnSpc>
                <a:spcPct val="80000"/>
              </a:lnSpc>
              <a:buFont typeface="Wingdings" pitchFamily="2" charset="2"/>
              <a:buNone/>
            </a:pPr>
            <a:r>
              <a:rPr lang="ar-SA" dirty="0" smtClean="0"/>
              <a:t>*- تقديم المرشحين للانتخابات لأن الترشيحات المستقلة مستحيلة لارتفاع النفقات .</a:t>
            </a:r>
          </a:p>
          <a:p>
            <a:pPr algn="just">
              <a:lnSpc>
                <a:spcPct val="80000"/>
              </a:lnSpc>
              <a:buFont typeface="Wingdings" pitchFamily="2" charset="2"/>
              <a:buNone/>
            </a:pPr>
            <a:endParaRPr lang="ar-SA" dirty="0" smtClean="0"/>
          </a:p>
          <a:p>
            <a:pPr algn="just">
              <a:lnSpc>
                <a:spcPct val="80000"/>
              </a:lnSpc>
              <a:buFont typeface="Wingdings" pitchFamily="2" charset="2"/>
              <a:buNone/>
            </a:pPr>
            <a:r>
              <a:rPr lang="ar-SA" dirty="0" smtClean="0"/>
              <a:t>*- الحزب الفائز بالانتخابات التشريعية يتولى تشكيل الحكومة ( الوزارة ) . </a:t>
            </a:r>
          </a:p>
          <a:p>
            <a:pPr algn="just">
              <a:lnSpc>
                <a:spcPct val="80000"/>
              </a:lnSpc>
              <a:buFont typeface="Wingdings" pitchFamily="2" charset="2"/>
              <a:buNone/>
            </a:pPr>
            <a:endParaRPr lang="ar-SA" dirty="0" smtClean="0"/>
          </a:p>
          <a:p>
            <a:pPr algn="just">
              <a:lnSpc>
                <a:spcPct val="80000"/>
              </a:lnSpc>
              <a:buFont typeface="Wingdings" pitchFamily="2" charset="2"/>
              <a:buNone/>
            </a:pPr>
            <a:r>
              <a:rPr lang="ar-SA" dirty="0" smtClean="0"/>
              <a:t>*- يتابع الحزب حضور أعضائه جلسات البرلمان وتبصيرهم بالنظام الواجب عليهم اتباعه . </a:t>
            </a:r>
          </a:p>
          <a:p>
            <a:endParaRPr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86723"/>
          </a:xfrm>
          <a:solidFill>
            <a:schemeClr val="tx1"/>
          </a:solidFill>
        </p:spPr>
        <p:txBody>
          <a:bodyPr/>
          <a:lstStyle/>
          <a:p>
            <a:pPr algn="just">
              <a:buNone/>
            </a:pPr>
            <a:r>
              <a:rPr lang="ar-IQ" dirty="0" smtClean="0"/>
              <a:t>  </a:t>
            </a:r>
            <a:r>
              <a:rPr lang="ar-IQ" dirty="0" smtClean="0">
                <a:solidFill>
                  <a:schemeClr val="bg1"/>
                </a:solidFill>
              </a:rPr>
              <a:t>ولكن سرعان ما تبين لهذه المجموعات البرلمانية أن اجتماعاتهم لا تنصب على مناقشة المسائل الاقليمية فحسب، وإنما امتدت لتشمل المسائل السياسية العامة والمشكلات الوطنية. وعندئذ سعوا لاجتذاب نواب المناطق الأخرى الذين يتفقون معهم في الرؤية السياسية.</a:t>
            </a:r>
          </a:p>
          <a:p>
            <a:pPr algn="just">
              <a:buNone/>
            </a:pPr>
            <a:r>
              <a:rPr lang="ar-IQ" dirty="0" smtClean="0">
                <a:solidFill>
                  <a:schemeClr val="bg1"/>
                </a:solidFill>
              </a:rPr>
              <a:t>   وهنا يقتضي التنبيه إلى أن الاتفاق في الرؤية السياسية كان سبباً لقيام تجمعات برلمانية أخرى منذ البداية دون أن يشترك أعضاؤها بروابط اقليمية، أي أن قيام هذه التجمعات كان على أساس ايديولوجي، وذلك لما كان يجمع بين أعضائها من وحدة الفكر والاتجاه السياسي.</a:t>
            </a:r>
            <a:endParaRPr lang="ar-IQ"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86723"/>
          </a:xfrm>
          <a:solidFill>
            <a:schemeClr val="tx2"/>
          </a:solidFill>
        </p:spPr>
        <p:txBody>
          <a:bodyPr/>
          <a:lstStyle/>
          <a:p>
            <a:pPr algn="just">
              <a:buNone/>
            </a:pPr>
            <a:r>
              <a:rPr lang="ar-IQ" dirty="0" smtClean="0"/>
              <a:t>  </a:t>
            </a:r>
            <a:r>
              <a:rPr lang="ar-IQ" dirty="0" smtClean="0">
                <a:solidFill>
                  <a:schemeClr val="bg1"/>
                </a:solidFill>
              </a:rPr>
              <a:t>وإلى جانب العوامل الاقليمية والايديولوجية لعب عامل المصلحة دوراً في تكوين المجموعات البرلمانية، كقيام بعض الكتل على أساس نقابي يرمي إلى الدفاع عن مصالح أعضائها، والعمل على اعادة انتخابهم، وخاصة في النظم التي يتطلب فيها الانتخاب جهداً جماعياً، وعلى وجه الخصوص في بلاد الانتخابات بالقائمة والتمثيل النسبي كسويسرا والسويد.</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243847"/>
          </a:xfrm>
          <a:solidFill>
            <a:schemeClr val="tx1">
              <a:lumMod val="85000"/>
            </a:schemeClr>
          </a:solidFill>
        </p:spPr>
        <p:txBody>
          <a:bodyPr/>
          <a:lstStyle/>
          <a:p>
            <a:pPr algn="just">
              <a:buNone/>
            </a:pPr>
            <a:r>
              <a:rPr lang="ar-IQ" dirty="0" smtClean="0"/>
              <a:t>  </a:t>
            </a:r>
            <a:r>
              <a:rPr lang="ar-IQ" dirty="0" smtClean="0">
                <a:solidFill>
                  <a:schemeClr val="bg1"/>
                </a:solidFill>
              </a:rPr>
              <a:t>إن قيام الأحزاب لم يعتمد على انقسام البرلمانات إلى كتل ومجموعات فقط، وإنما استند أيضاً على تكوين الهيئات واللجان الانتخابية. هذه الهيئات واللجان كانت تتألف بقصد تعريف الناخبين بالمرشحين، ومحاولة التأثير عليهم لانتخاب مرشح معين. ولقد ارتبط ظهور اللجان الانتخابية بظهور مبدأ الاقتراع العام وتطوره، حيث أدى التوسع في عدد الناخبين وانتشارهم إلى قيام جماعة التكتلات المختلفة إلى هذه اللجان، بقصد توجيه أنظار الناخبين نحو مرشحيها والتعريف بهم.</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86723"/>
          </a:xfrm>
          <a:solidFill>
            <a:schemeClr val="tx1">
              <a:lumMod val="85000"/>
            </a:schemeClr>
          </a:solidFill>
        </p:spPr>
        <p:txBody>
          <a:bodyPr>
            <a:normAutofit fontScale="92500" lnSpcReduction="10000"/>
          </a:bodyPr>
          <a:lstStyle/>
          <a:p>
            <a:pPr algn="just">
              <a:buNone/>
            </a:pPr>
            <a:r>
              <a:rPr lang="ar-IQ" dirty="0" smtClean="0"/>
              <a:t>   </a:t>
            </a:r>
            <a:r>
              <a:rPr lang="ar-IQ" dirty="0" smtClean="0">
                <a:solidFill>
                  <a:schemeClr val="bg1"/>
                </a:solidFill>
              </a:rPr>
              <a:t>ولقد ارتبط قيام الأحزاب السياسية بخلق الكتل البرلمانية أولاً ثم بظهور اللجان الانتخابية بعد ذلك. إذ تقوم الكتلة بتنسيق نشاط النواب ويتولى كل نائب توطيد علاقته بلجنته الانتخابية، ثم وجدت مختلف اللجان نفسها متحدة بصورة غير مباشرة وذلك بتعاون منتخبيها- من النواب- داخل كتلة البرلمان. وهكذا نشأت الأحزاب الانكليزية من خلال تكوين الهيئات الانتخابية بعد التوسع في تقرير مبدأ الاقتراع العام، بصدور قوانين الانتخاب في 1832 و 1867 و1884. وكذلك الحال في الولايات المتحدة الأمريكية، حيث اقتضت طبيعة النظام السياسي واسناده على فكرة اختيار الرئيس والنواب ومعظم القضاة بالانتخاب، إلى ضرورة قيام هيئات سياسية تمثل الناخبين وترشدهم نحو مرشح معين، سواء في عملية اختيار الرئيس أم غيره.</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solidFill>
        </p:spPr>
        <p:txBody>
          <a:bodyPr/>
          <a:lstStyle/>
          <a:p>
            <a:r>
              <a:rPr lang="ar-IQ" dirty="0" smtClean="0">
                <a:solidFill>
                  <a:srgbClr val="FF0000"/>
                </a:solidFill>
              </a:rPr>
              <a:t>ثانياً/ أحزاب التكوين الخارجي:</a:t>
            </a:r>
            <a:endParaRPr lang="en-US" dirty="0">
              <a:solidFill>
                <a:srgbClr val="FF0000"/>
              </a:solidFill>
            </a:endParaRPr>
          </a:p>
        </p:txBody>
      </p:sp>
      <p:sp>
        <p:nvSpPr>
          <p:cNvPr id="3" name="Content Placeholder 2"/>
          <p:cNvSpPr>
            <a:spLocks noGrp="1"/>
          </p:cNvSpPr>
          <p:nvPr>
            <p:ph idx="1"/>
          </p:nvPr>
        </p:nvSpPr>
        <p:spPr>
          <a:solidFill>
            <a:schemeClr val="tx1"/>
          </a:solidFill>
        </p:spPr>
        <p:txBody>
          <a:bodyPr/>
          <a:lstStyle/>
          <a:p>
            <a:pPr algn="just">
              <a:buNone/>
            </a:pPr>
            <a:r>
              <a:rPr lang="ar-IQ" dirty="0" smtClean="0"/>
              <a:t> و</a:t>
            </a:r>
            <a:r>
              <a:rPr lang="ar-IQ" dirty="0" smtClean="0">
                <a:solidFill>
                  <a:schemeClr val="bg1"/>
                </a:solidFill>
              </a:rPr>
              <a:t>ونعني بأحزاب التكوين الخارجي تلك الأحزاب التي نشأت نتيجة لجهود الجمعيات الفكرية والنوادي الشعبية والنقابات العمالية وغيرها خارج البرلمان.</a:t>
            </a:r>
          </a:p>
          <a:p>
            <a:pPr algn="just">
              <a:buNone/>
            </a:pPr>
            <a:r>
              <a:rPr lang="ar-IQ" dirty="0" smtClean="0">
                <a:solidFill>
                  <a:schemeClr val="bg1"/>
                </a:solidFill>
              </a:rPr>
              <a:t>  على أنه تجدر الملاحظة أن التفرقة بين الأحزاب ذات الأصل البرلماني وأحزاب التكوين الخارجي ليست قاطعة بقدر ما هي محاولة لبيان العنصر الغالب في تكوين الحزب، لأنه غالباً ما تتداخل الطريقتان. وان اعتبار هذا الحزب من أحزاب التكوين الداخلي، وذاك من أحزاب التكوين الخارجي يتم بحساب العنصر الغالب، وما إذا كان هذا العنصر داخلياً أو خارجياً.</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601037"/>
          </a:xfrm>
          <a:solidFill>
            <a:schemeClr val="tx1">
              <a:lumMod val="85000"/>
            </a:schemeClr>
          </a:solidFill>
        </p:spPr>
        <p:txBody>
          <a:bodyPr/>
          <a:lstStyle/>
          <a:p>
            <a:pPr algn="just">
              <a:buNone/>
            </a:pPr>
            <a:r>
              <a:rPr lang="ar-IQ" dirty="0" smtClean="0"/>
              <a:t>  </a:t>
            </a:r>
            <a:r>
              <a:rPr lang="ar-IQ" dirty="0" smtClean="0">
                <a:solidFill>
                  <a:schemeClr val="bg1"/>
                </a:solidFill>
              </a:rPr>
              <a:t>وهكذا تكونت أحزاب التكوين الخارجي بمعرفة هيئات قائمة تمارس نشاطها بعيداً عن الانتخابات والبرلمان، ولكن العنصر الأول هو الغالب.</a:t>
            </a:r>
          </a:p>
          <a:p>
            <a:pPr algn="just">
              <a:buNone/>
            </a:pPr>
            <a:r>
              <a:rPr lang="ar-IQ" dirty="0" smtClean="0">
                <a:solidFill>
                  <a:schemeClr val="bg1"/>
                </a:solidFill>
              </a:rPr>
              <a:t>  وعلى هذا الأساس تكونت العديد من الأحزاب الاشتراكية، حيث كان لنقابات العمال دور مهم في تكوينها، لضمان انتخاب ممثلين عن الطبقة العاملة في البرلمان.</a:t>
            </a:r>
          </a:p>
          <a:p>
            <a:pPr algn="just">
              <a:buNone/>
            </a:pPr>
            <a:r>
              <a:rPr lang="ar-IQ" dirty="0" smtClean="0">
                <a:solidFill>
                  <a:schemeClr val="bg1"/>
                </a:solidFill>
              </a:rPr>
              <a:t>  كما أن الهيئات الخارجية كالجمعيات الفكرية والاتحادات الطلابية مارست تأثيراً كبيراً أدى إلى ظهور أحزاب اليسار في أوربا خلال القرن التاسع عشر.</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86723"/>
          </a:xfrm>
          <a:solidFill>
            <a:schemeClr val="tx1"/>
          </a:solidFill>
        </p:spPr>
        <p:txBody>
          <a:bodyPr/>
          <a:lstStyle/>
          <a:p>
            <a:pPr algn="just">
              <a:buNone/>
            </a:pPr>
            <a:r>
              <a:rPr lang="ar-IQ" dirty="0" smtClean="0"/>
              <a:t>   </a:t>
            </a:r>
            <a:r>
              <a:rPr lang="ar-IQ" dirty="0" smtClean="0">
                <a:solidFill>
                  <a:schemeClr val="bg1"/>
                </a:solidFill>
              </a:rPr>
              <a:t>وهنا لا ينبغي أن ننسى أو نتجاهل الدور الذي تنهض به التجمعات الاقتصادية الكبرى كالبنوك والمشروعات الاقتصادية الهامة الأخرى ونقابات أرباب العمل في إنشاء بعض الأحزاب اليمينية. وأبرز مثال على ذلك هو الدور الذي لعبه كل من بنك وسكة حديد مونتريال في إنشاء حزب المحافظين الكندي عام 1854.</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pPr algn="ctr"/>
            <a:r>
              <a:rPr lang="ar-IQ" sz="5400" b="1" dirty="0" smtClean="0">
                <a:solidFill>
                  <a:srgbClr val="FF0000"/>
                </a:solidFill>
              </a:rPr>
              <a:t>وظائف الأحزاب السياسية</a:t>
            </a:r>
            <a:endParaRPr lang="en-US" sz="5400" b="1" dirty="0">
              <a:solidFill>
                <a:srgbClr val="FF0000"/>
              </a:solidFill>
            </a:endParaRPr>
          </a:p>
        </p:txBody>
      </p:sp>
      <p:sp>
        <p:nvSpPr>
          <p:cNvPr id="3" name="Content Placeholder 2"/>
          <p:cNvSpPr>
            <a:spLocks noGrp="1"/>
          </p:cNvSpPr>
          <p:nvPr>
            <p:ph idx="1"/>
          </p:nvPr>
        </p:nvSpPr>
        <p:spPr>
          <a:solidFill>
            <a:schemeClr val="tx1"/>
          </a:solidFill>
        </p:spPr>
        <p:txBody>
          <a:bodyPr/>
          <a:lstStyle/>
          <a:p>
            <a:pPr algn="just">
              <a:buNone/>
            </a:pPr>
            <a:r>
              <a:rPr lang="ar-IQ" dirty="0" smtClean="0"/>
              <a:t>   </a:t>
            </a:r>
            <a:r>
              <a:rPr lang="ar-IQ" dirty="0" smtClean="0">
                <a:solidFill>
                  <a:schemeClr val="bg1"/>
                </a:solidFill>
              </a:rPr>
              <a:t>تقوم الأحزاب السياسية بدور مهم وأساسي هو تحويل الانقسامات الطبيعية في المجتمع إلى انقسامات منظمة، ذلك أن الحياة السياسية مليئة بالاتجاهات المتعارضة، ايديولوجية ودينية وأخلاقية واقليمية وغيرها، ومليئة أيضاً بالأمزجة والأطماع والآمال والمصالح المتباينة. ويمكن اجمال الوظائف التي تضطلع بها الأحزاب السياسية كالآتي:</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315285"/>
          </a:xfrm>
          <a:solidFill>
            <a:schemeClr val="tx1"/>
          </a:solidFill>
        </p:spPr>
        <p:txBody>
          <a:bodyPr>
            <a:normAutofit fontScale="85000" lnSpcReduction="10000"/>
          </a:bodyPr>
          <a:lstStyle/>
          <a:p>
            <a:pPr>
              <a:buNone/>
            </a:pPr>
            <a:r>
              <a:rPr lang="ar-IQ" dirty="0" smtClean="0"/>
              <a:t>  </a:t>
            </a:r>
            <a:r>
              <a:rPr lang="ar-IQ" b="1" dirty="0" smtClean="0">
                <a:solidFill>
                  <a:srgbClr val="C00000"/>
                </a:solidFill>
              </a:rPr>
              <a:t>أولاً/ تقوم بتنشيط الحياة السياسية:</a:t>
            </a:r>
          </a:p>
          <a:p>
            <a:pPr algn="just">
              <a:buNone/>
            </a:pPr>
            <a:r>
              <a:rPr lang="ar-IQ" dirty="0" smtClean="0">
                <a:solidFill>
                  <a:srgbClr val="002060"/>
                </a:solidFill>
              </a:rPr>
              <a:t>   </a:t>
            </a:r>
            <a:r>
              <a:rPr lang="ar-IQ" dirty="0" smtClean="0">
                <a:solidFill>
                  <a:schemeClr val="bg1"/>
                </a:solidFill>
              </a:rPr>
              <a:t>تعد الأحزاب السياسية من خلال تنافس بعضها مع بعض عاملاً أساسياً في تنشيط الحياة السياسية. فهي تعمل على نشر أفكارها، واعمام برامجها، وتنشيط كوادرها في ضم الأعضاء وكسب المؤيدين، كما تقوم بعرض القضايا العامة للمناقشة، وإثارة الموضوعات التي تستهوي الجماهير، وحث الأفراد على المشاركة في مشكلات المجتمع، وفي هذا كله تنشيط للحياة السياسية.</a:t>
            </a:r>
          </a:p>
          <a:p>
            <a:pPr algn="just">
              <a:buNone/>
            </a:pPr>
            <a:r>
              <a:rPr lang="ar-IQ" dirty="0" smtClean="0">
                <a:solidFill>
                  <a:schemeClr val="bg1"/>
                </a:solidFill>
              </a:rPr>
              <a:t>   ثم أن الأحزاب السياسية بطبيعتها هي عبارة عن </a:t>
            </a:r>
            <a:r>
              <a:rPr lang="ar-IQ" dirty="0" smtClean="0">
                <a:solidFill>
                  <a:schemeClr val="bg1"/>
                </a:solidFill>
              </a:rPr>
              <a:t>نشاط </a:t>
            </a:r>
            <a:r>
              <a:rPr lang="ar-IQ" dirty="0" smtClean="0">
                <a:solidFill>
                  <a:schemeClr val="bg1"/>
                </a:solidFill>
              </a:rPr>
              <a:t>سياسي يوحي هدفه التأثير بالجماهير من أجل كسب تأييدها سواء كان الحزب في السلطة أو خارجها. فالحزب الحاكم يحاول الاحتفاظ بتأييد  الرأي العام، وكسب الانتخابات القادمة، والبقاء في السلطة، في حين يعمل حزب المعارضة على كشف مساوئ الحزب الحاكم، وإظهار أخطائه، ومحاولة إثبات فشله في الحكم، بحيث يبدو وكأنه البديل المقبول.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58161"/>
          </a:xfrm>
          <a:solidFill>
            <a:schemeClr val="tx1">
              <a:lumMod val="95000"/>
            </a:schemeClr>
          </a:solidFill>
        </p:spPr>
        <p:txBody>
          <a:bodyPr>
            <a:normAutofit fontScale="85000" lnSpcReduction="10000"/>
          </a:bodyPr>
          <a:lstStyle/>
          <a:p>
            <a:pPr>
              <a:buNone/>
            </a:pPr>
            <a:r>
              <a:rPr lang="ar-IQ" dirty="0" smtClean="0"/>
              <a:t>  </a:t>
            </a:r>
            <a:r>
              <a:rPr lang="ar-IQ" b="1" dirty="0" smtClean="0">
                <a:solidFill>
                  <a:srgbClr val="C00000"/>
                </a:solidFill>
              </a:rPr>
              <a:t>ثانياً/ تكوين الرأي العام:</a:t>
            </a:r>
          </a:p>
          <a:p>
            <a:pPr algn="just">
              <a:buNone/>
            </a:pPr>
            <a:r>
              <a:rPr lang="ar-IQ" b="1" dirty="0" smtClean="0">
                <a:solidFill>
                  <a:srgbClr val="C00000"/>
                </a:solidFill>
              </a:rPr>
              <a:t>  </a:t>
            </a:r>
            <a:r>
              <a:rPr lang="ar-IQ" dirty="0" smtClean="0">
                <a:solidFill>
                  <a:schemeClr val="bg1"/>
                </a:solidFill>
              </a:rPr>
              <a:t>إن الشعب مكون من أفراده يختلفون في أمزجتهم وأذواقهم وطموحاتهم وآمالهم وأحلامهم، لايستطيعون بمفردهم توحيد كلمتهم وتحديد اتجاهاتهم. فهي بحاجة إلى من يربط بين المصالح الفردية ويحولها إلى مصالح جماعية، وذلك بإضفاء صيغة سياسية عليها. وفي هذا الخصوص يتعين على الحزب أن يتولى توجيه المواطن وتوعيته بالمشكلات، واطلاعه على حقيقة الأمور، وبيان أسبابها، واقتراح وسائل حلها. يؤدي ذلك إلى تكوين وعي ثقافي وسياسي لدى الأفراد، يمكنهم من المشاركة في المسائل العامة، ويعطيهم القدرة على صواب الاختيار. وهكذا تقوم الأحزاب السياسية بتحويل المواقف الفردية بعد التنسيق بينها إلى رأي عام يمثل اتجاهاً سياسياً محدداً، طبقياً كان أم فكرياً. إن الحزب هو الأداة الوحيدة لبلورة تطلعات ملايين الأفراد المتباينين في درجة الذكاء، والمعرفة السياسية، والمصلحة الاقتصادية، وصبها في ايديولوجية جماعية، وبدونه لا يتسنى للأفراد هجر نظرتهم الفردية.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النظام الحزبي بين مؤيد ومعارض </a:t>
            </a:r>
            <a:br>
              <a:rPr lang="ar-SA" b="1" dirty="0" smtClean="0"/>
            </a:br>
            <a:endParaRPr lang="ar-SA" dirty="0"/>
          </a:p>
        </p:txBody>
      </p:sp>
      <p:sp>
        <p:nvSpPr>
          <p:cNvPr id="3" name="Content Placeholder 2"/>
          <p:cNvSpPr>
            <a:spLocks noGrp="1"/>
          </p:cNvSpPr>
          <p:nvPr>
            <p:ph idx="1"/>
          </p:nvPr>
        </p:nvSpPr>
        <p:spPr/>
        <p:txBody>
          <a:bodyPr>
            <a:normAutofit/>
          </a:bodyPr>
          <a:lstStyle/>
          <a:p>
            <a:pPr algn="just">
              <a:lnSpc>
                <a:spcPct val="80000"/>
              </a:lnSpc>
              <a:buFont typeface="Wingdings" pitchFamily="2" charset="2"/>
              <a:buNone/>
            </a:pPr>
            <a:r>
              <a:rPr lang="ar-SA" b="1" u="sng" dirty="0" smtClean="0"/>
              <a:t>المؤيدون : </a:t>
            </a:r>
          </a:p>
          <a:p>
            <a:pPr algn="just">
              <a:lnSpc>
                <a:spcPct val="80000"/>
              </a:lnSpc>
              <a:buFont typeface="Wingdings" pitchFamily="2" charset="2"/>
              <a:buNone/>
            </a:pPr>
            <a:r>
              <a:rPr lang="ar-SA" b="1" dirty="0" smtClean="0"/>
              <a:t>1- ان الأحزاب تحول دون استبداد الحكومات وشططها لأنها تراقب الحزب الحاكم وتكشف أخطائه .</a:t>
            </a:r>
          </a:p>
          <a:p>
            <a:pPr algn="just">
              <a:lnSpc>
                <a:spcPct val="80000"/>
              </a:lnSpc>
              <a:buFont typeface="Wingdings" pitchFamily="2" charset="2"/>
              <a:buNone/>
            </a:pPr>
            <a:r>
              <a:rPr lang="ar-SA" b="1" dirty="0" smtClean="0"/>
              <a:t>2- الأحزاب مدارس لتربية الشعوب عن طريق ارشاد المواطنين ومساعدتهم في تكوين أرائهم حول المشاكل العامة .</a:t>
            </a:r>
          </a:p>
          <a:p>
            <a:pPr algn="just">
              <a:lnSpc>
                <a:spcPct val="80000"/>
              </a:lnSpc>
              <a:buFont typeface="Wingdings" pitchFamily="2" charset="2"/>
              <a:buNone/>
            </a:pPr>
            <a:r>
              <a:rPr lang="ar-SA" b="1" dirty="0" smtClean="0"/>
              <a:t>3- سهولة تحديد المسئولية السياسية حين ترتكب الحكومة خطأ يستوجب المسئولية السياسية .</a:t>
            </a:r>
          </a:p>
          <a:p>
            <a:pPr algn="just">
              <a:lnSpc>
                <a:spcPct val="80000"/>
              </a:lnSpc>
              <a:buFont typeface="Wingdings" pitchFamily="2" charset="2"/>
              <a:buNone/>
            </a:pPr>
            <a:r>
              <a:rPr lang="ar-SA" b="1" dirty="0" smtClean="0"/>
              <a:t>4- تعدد الأحزاب يتيح لجمهور الناخبين المفاضلة بين برامج مختلفة وبالتالي اختيار السياسة التي تروق لهم .   </a:t>
            </a:r>
          </a:p>
          <a:p>
            <a:endParaRPr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315285"/>
          </a:xfrm>
          <a:solidFill>
            <a:schemeClr val="tx1">
              <a:lumMod val="85000"/>
            </a:schemeClr>
          </a:solidFill>
        </p:spPr>
        <p:txBody>
          <a:bodyPr>
            <a:normAutofit lnSpcReduction="10000"/>
          </a:bodyPr>
          <a:lstStyle/>
          <a:p>
            <a:pPr>
              <a:buNone/>
            </a:pPr>
            <a:r>
              <a:rPr lang="ar-IQ" dirty="0" smtClean="0"/>
              <a:t> </a:t>
            </a:r>
            <a:r>
              <a:rPr lang="ar-IQ" b="1" dirty="0" smtClean="0">
                <a:solidFill>
                  <a:srgbClr val="C00000"/>
                </a:solidFill>
              </a:rPr>
              <a:t>ثالثاً/ تكوين الكوادر السياسية:</a:t>
            </a:r>
            <a:r>
              <a:rPr lang="ar-IQ" dirty="0" smtClean="0"/>
              <a:t> </a:t>
            </a:r>
          </a:p>
          <a:p>
            <a:pPr algn="just">
              <a:buNone/>
            </a:pPr>
            <a:r>
              <a:rPr lang="ar-IQ" dirty="0" smtClean="0"/>
              <a:t>  </a:t>
            </a:r>
            <a:r>
              <a:rPr lang="ar-IQ" dirty="0" smtClean="0">
                <a:solidFill>
                  <a:schemeClr val="bg1"/>
                </a:solidFill>
              </a:rPr>
              <a:t>تعد الأحزاب السياسية مدارس للشعوب، ومدارس لتكوين القيادات السياسية، وذلك بإعداد من يتوسم فيهم الحزب خيراً من أصحاب القدرات الفكرية والفنية، وتدريبهم على ممارسة العمل السياسي، وتلقينهم أصول ممارسة السلطة، والدفع بهم إلى الانتخابات العامة، أو الاحتفاظ بهم لتولي المناصب الهامة.</a:t>
            </a:r>
          </a:p>
          <a:p>
            <a:pPr algn="just">
              <a:buNone/>
            </a:pPr>
            <a:r>
              <a:rPr lang="ar-IQ" dirty="0" smtClean="0">
                <a:solidFill>
                  <a:schemeClr val="bg1"/>
                </a:solidFill>
              </a:rPr>
              <a:t>  والحزب يعمد في سبيل ذلك إلى تقوية شخصية أعضائه، وتعليمهم المرونة وأساليب المعاملة، </a:t>
            </a:r>
            <a:r>
              <a:rPr lang="ar-IQ" smtClean="0">
                <a:solidFill>
                  <a:schemeClr val="bg1"/>
                </a:solidFill>
              </a:rPr>
              <a:t>وكيفية </a:t>
            </a:r>
            <a:r>
              <a:rPr lang="ar-IQ" smtClean="0">
                <a:solidFill>
                  <a:schemeClr val="bg1"/>
                </a:solidFill>
              </a:rPr>
              <a:t>التعامل </a:t>
            </a:r>
            <a:r>
              <a:rPr lang="ar-IQ" dirty="0" smtClean="0">
                <a:solidFill>
                  <a:schemeClr val="bg1"/>
                </a:solidFill>
              </a:rPr>
              <a:t>مع المشكلات العامة، وفي مخاطبة الجماهير، والتقرب إليها، وكسب ودها.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58161"/>
          </a:xfrm>
          <a:solidFill>
            <a:schemeClr val="bg2">
              <a:lumMod val="20000"/>
              <a:lumOff val="80000"/>
            </a:schemeClr>
          </a:solidFill>
        </p:spPr>
        <p:txBody>
          <a:bodyPr>
            <a:normAutofit fontScale="92500" lnSpcReduction="10000"/>
          </a:bodyPr>
          <a:lstStyle/>
          <a:p>
            <a:pPr>
              <a:buNone/>
            </a:pPr>
            <a:r>
              <a:rPr lang="ar-IQ" dirty="0" smtClean="0"/>
              <a:t>  </a:t>
            </a:r>
            <a:r>
              <a:rPr lang="ar-IQ" b="1" dirty="0" smtClean="0">
                <a:solidFill>
                  <a:srgbClr val="C00000"/>
                </a:solidFill>
              </a:rPr>
              <a:t>رابعاً/ تساهم في تحقيق الاستقرار السياسي:</a:t>
            </a:r>
          </a:p>
          <a:p>
            <a:pPr algn="just">
              <a:buNone/>
            </a:pPr>
            <a:r>
              <a:rPr lang="ar-IQ" b="1" dirty="0" smtClean="0">
                <a:solidFill>
                  <a:srgbClr val="C00000"/>
                </a:solidFill>
              </a:rPr>
              <a:t>   </a:t>
            </a:r>
            <a:r>
              <a:rPr lang="ar-IQ" b="1" dirty="0" smtClean="0">
                <a:solidFill>
                  <a:schemeClr val="bg1"/>
                </a:solidFill>
              </a:rPr>
              <a:t>تساهم الأحزاب السياسية من خلال قيادتها لاتجاهات الرأي العام في ضبط وتنظيم التطلعات الجماهيرية، والمساهمة في حل مشكلاتها، بعيداً عن انفعالات المشاعر، فكثيراً ما يجد الجمهور نفسه أمام مشكلة عامة ترتبط بأساسيات حياته تكون صعبة الحل، مما قد يولد انفعالاً عاطفياً، والتهاباً في المشاعر يمكن أن يتحول إلى غضب عام. ويتوقف ضبط الأمور في مثل هذه الحالات على قوة الأحزاب، وانتشارها في الأوساط الجماهيرية، وقدرتها في التعبير عن رغبات الجماهير، وحل مشكلاتها.</a:t>
            </a:r>
          </a:p>
          <a:p>
            <a:pPr algn="just">
              <a:buNone/>
            </a:pPr>
            <a:r>
              <a:rPr lang="ar-IQ" b="1" dirty="0" smtClean="0">
                <a:solidFill>
                  <a:schemeClr val="bg1"/>
                </a:solidFill>
              </a:rPr>
              <a:t>   ثم أن الأحزاب السياسية يمنع تفاقم المشكلات، لأنها تتحمل مسؤولية ادامة الصلة بين الحاكمين والمحكومين، وتتولى نقل الرغبات العامة إلى الحكم، وتتيح الفرصة لمناقشتها في مختلف هيئات الدولة التشريعية والتنفيذية.</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المعارضون  </a:t>
            </a:r>
            <a:br>
              <a:rPr lang="ar-SA" b="1" dirty="0" smtClean="0"/>
            </a:br>
            <a:endParaRPr lang="ar-SA" dirty="0"/>
          </a:p>
        </p:txBody>
      </p:sp>
      <p:sp>
        <p:nvSpPr>
          <p:cNvPr id="3" name="Content Placeholder 2"/>
          <p:cNvSpPr>
            <a:spLocks noGrp="1"/>
          </p:cNvSpPr>
          <p:nvPr>
            <p:ph idx="1"/>
          </p:nvPr>
        </p:nvSpPr>
        <p:spPr>
          <a:xfrm>
            <a:off x="457200" y="1268760"/>
            <a:ext cx="8229600" cy="4857403"/>
          </a:xfrm>
        </p:spPr>
        <p:txBody>
          <a:bodyPr>
            <a:normAutofit/>
          </a:bodyPr>
          <a:lstStyle/>
          <a:p>
            <a:pPr marL="457200" indent="-457200" algn="just">
              <a:lnSpc>
                <a:spcPct val="80000"/>
              </a:lnSpc>
              <a:buFont typeface="Wingdings" pitchFamily="2" charset="2"/>
              <a:buNone/>
            </a:pPr>
            <a:r>
              <a:rPr lang="ar-SA" b="1" dirty="0" smtClean="0"/>
              <a:t>1- الأحزاب تؤدي الى تفتيت وحدة الأمة وتصدع الوحدة الوطنية . </a:t>
            </a:r>
          </a:p>
          <a:p>
            <a:pPr marL="457200" indent="-457200" algn="just">
              <a:lnSpc>
                <a:spcPct val="80000"/>
              </a:lnSpc>
              <a:buFont typeface="Wingdings" pitchFamily="2" charset="2"/>
              <a:buNone/>
            </a:pPr>
            <a:r>
              <a:rPr lang="ar-SA" b="1" dirty="0" smtClean="0"/>
              <a:t>2- وجود الأزمات الوزارية المستفحلة فلا يستطيع حزب واحد أن يحصل على أغلب ال</a:t>
            </a:r>
            <a:r>
              <a:rPr lang="ar-IQ" b="1" dirty="0" smtClean="0"/>
              <a:t>م</a:t>
            </a:r>
            <a:r>
              <a:rPr lang="ar-SA" b="1" dirty="0" smtClean="0"/>
              <a:t>قاعد في البرلمان .</a:t>
            </a:r>
          </a:p>
          <a:p>
            <a:pPr marL="457200" indent="-457200" algn="just">
              <a:lnSpc>
                <a:spcPct val="80000"/>
              </a:lnSpc>
              <a:buFont typeface="Wingdings" pitchFamily="2" charset="2"/>
              <a:buNone/>
            </a:pPr>
            <a:r>
              <a:rPr lang="ar-SA" b="1" dirty="0" smtClean="0"/>
              <a:t>3- تسعى الأحزاب الى تفضيل الصالح الحزبي على الصالح العام.</a:t>
            </a:r>
          </a:p>
          <a:p>
            <a:pPr marL="457200" indent="-457200" algn="just">
              <a:lnSpc>
                <a:spcPct val="80000"/>
              </a:lnSpc>
              <a:buFont typeface="Wingdings" pitchFamily="2" charset="2"/>
              <a:buNone/>
            </a:pPr>
            <a:r>
              <a:rPr lang="ar-SA" b="1" dirty="0" smtClean="0"/>
              <a:t>4- سيطرة الأقلية على مقاليد الحكم اذا نجح الحزب في الانتخابات التشريعية .</a:t>
            </a:r>
          </a:p>
          <a:p>
            <a:pPr marL="457200" indent="-457200" algn="just">
              <a:lnSpc>
                <a:spcPct val="80000"/>
              </a:lnSpc>
              <a:buFont typeface="Wingdings" pitchFamily="2" charset="2"/>
              <a:buNone/>
            </a:pPr>
            <a:r>
              <a:rPr lang="ar-SA" b="1" dirty="0" smtClean="0"/>
              <a:t>5- لا تعتبر الأحزاب مرآة صادقة بل تزيف الرأي العام وتشوهه </a:t>
            </a:r>
            <a:endParaRPr lang="ar-SA" b="1" u="sng" dirty="0" smtClean="0"/>
          </a:p>
          <a:p>
            <a:pPr marL="457200" indent="-457200" algn="just">
              <a:lnSpc>
                <a:spcPct val="80000"/>
              </a:lnSpc>
              <a:buFont typeface="Wingdings" pitchFamily="2" charset="2"/>
              <a:buNone/>
            </a:pPr>
            <a:endParaRPr lang="ar-SA" b="1" dirty="0" smtClean="0"/>
          </a:p>
          <a:p>
            <a:pPr marL="457200" indent="-457200" algn="just">
              <a:lnSpc>
                <a:spcPct val="80000"/>
              </a:lnSpc>
              <a:buFont typeface="Wingdings" pitchFamily="2" charset="2"/>
              <a:buNone/>
            </a:pPr>
            <a:endParaRPr lang="ar-SA" b="1" dirty="0"/>
          </a:p>
          <a:p>
            <a:pPr marL="457200" indent="-457200" algn="just">
              <a:lnSpc>
                <a:spcPct val="80000"/>
              </a:lnSpc>
              <a:buFont typeface="Wingdings" pitchFamily="2" charset="2"/>
              <a:buNone/>
            </a:pPr>
            <a:endParaRPr lang="ar-SA" b="1" dirty="0" smtClean="0"/>
          </a:p>
          <a:p>
            <a:endParaRPr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صور النظام الحزبي </a:t>
            </a:r>
            <a:br>
              <a:rPr lang="ar-SA" b="1" dirty="0" smtClean="0"/>
            </a:br>
            <a:endParaRPr lang="ar-SA" dirty="0"/>
          </a:p>
        </p:txBody>
      </p:sp>
      <p:sp>
        <p:nvSpPr>
          <p:cNvPr id="3" name="Content Placeholder 2"/>
          <p:cNvSpPr>
            <a:spLocks noGrp="1"/>
          </p:cNvSpPr>
          <p:nvPr>
            <p:ph idx="1"/>
          </p:nvPr>
        </p:nvSpPr>
        <p:spPr>
          <a:xfrm>
            <a:off x="457200" y="1916832"/>
            <a:ext cx="8229600" cy="4209331"/>
          </a:xfrm>
        </p:spPr>
        <p:txBody>
          <a:bodyPr>
            <a:normAutofit/>
          </a:bodyPr>
          <a:lstStyle/>
          <a:p>
            <a:pPr marL="457200" indent="-457200" algn="just">
              <a:lnSpc>
                <a:spcPct val="80000"/>
              </a:lnSpc>
              <a:buFont typeface="Wingdings" pitchFamily="2" charset="2"/>
              <a:buNone/>
            </a:pPr>
            <a:r>
              <a:rPr lang="ar-SA" b="1" dirty="0" smtClean="0"/>
              <a:t>(أ) </a:t>
            </a:r>
            <a:r>
              <a:rPr lang="ar-SA" sz="4000" b="1" dirty="0" smtClean="0"/>
              <a:t>- نظام الحزبين الكبيرين: وهو وجود حزبين كبيرين في الدولة يمكن لأحدهما أن يحوز أغلبية المقاعد في البرلمان ويشكل الحكومة وحده ، ولا يستبعد هنا نشأة حزب ثالث طالما أن الأحزاب الصغيرة لا تنتقص من قدرة أي من الحزبين الكبيرين على الحصول على الأغلبية في البرلمان .</a:t>
            </a:r>
            <a:endParaRPr lang="ar-SA"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ومن مزايا الحزبين الكبيرين ما يلي :</a:t>
            </a:r>
            <a:br>
              <a:rPr lang="ar-SA" b="1" dirty="0" smtClean="0"/>
            </a:br>
            <a:endParaRPr lang="ar-SA" dirty="0"/>
          </a:p>
        </p:txBody>
      </p:sp>
      <p:sp>
        <p:nvSpPr>
          <p:cNvPr id="3" name="Content Placeholder 2"/>
          <p:cNvSpPr>
            <a:spLocks noGrp="1"/>
          </p:cNvSpPr>
          <p:nvPr>
            <p:ph idx="1"/>
          </p:nvPr>
        </p:nvSpPr>
        <p:spPr/>
        <p:txBody>
          <a:bodyPr/>
          <a:lstStyle/>
          <a:p>
            <a:pPr marL="457200" indent="-457200" algn="just">
              <a:lnSpc>
                <a:spcPct val="80000"/>
              </a:lnSpc>
              <a:buFont typeface="Wingdings" pitchFamily="2" charset="2"/>
              <a:buNone/>
            </a:pPr>
            <a:r>
              <a:rPr lang="ar-SA" b="1" dirty="0" smtClean="0"/>
              <a:t>*1- يمكن الناخبين من أبناء الشعب من اختيار أعضاء البرلمان والحكومة في عملية انتخاب واحدة فيحقق الديمقراطية.</a:t>
            </a:r>
          </a:p>
          <a:p>
            <a:pPr marL="457200" indent="-457200" algn="just">
              <a:lnSpc>
                <a:spcPct val="80000"/>
              </a:lnSpc>
              <a:buFont typeface="Wingdings" pitchFamily="2" charset="2"/>
              <a:buNone/>
            </a:pPr>
            <a:endParaRPr lang="ar-SA" b="1" dirty="0" smtClean="0"/>
          </a:p>
          <a:p>
            <a:pPr marL="457200" indent="-457200" algn="just">
              <a:lnSpc>
                <a:spcPct val="80000"/>
              </a:lnSpc>
              <a:buFont typeface="Wingdings" pitchFamily="2" charset="2"/>
              <a:buNone/>
            </a:pPr>
            <a:r>
              <a:rPr lang="ar-SA" b="1" dirty="0" smtClean="0"/>
              <a:t>*2- يضمن الثبات والاستقرار الوزاري للحكومات أطول فترة ممكنة فيكون النظام السياسي مفهوما لدى الناخبين من أبناء الشعب</a:t>
            </a:r>
            <a:endParaRPr lang="ar-SA" dirty="0" smtClean="0"/>
          </a:p>
          <a:p>
            <a:endParaRPr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أما عيوبه فهي : </a:t>
            </a:r>
            <a:br>
              <a:rPr lang="ar-SA" b="1" dirty="0" smtClean="0"/>
            </a:br>
            <a:endParaRPr lang="ar-SA" dirty="0"/>
          </a:p>
        </p:txBody>
      </p:sp>
      <p:sp>
        <p:nvSpPr>
          <p:cNvPr id="3" name="Content Placeholder 2"/>
          <p:cNvSpPr>
            <a:spLocks noGrp="1"/>
          </p:cNvSpPr>
          <p:nvPr>
            <p:ph idx="1"/>
          </p:nvPr>
        </p:nvSpPr>
        <p:spPr/>
        <p:txBody>
          <a:bodyPr>
            <a:normAutofit/>
          </a:bodyPr>
          <a:lstStyle/>
          <a:p>
            <a:pPr marL="457200" indent="-457200" algn="just">
              <a:lnSpc>
                <a:spcPct val="80000"/>
              </a:lnSpc>
              <a:buFont typeface="Wingdings" pitchFamily="2" charset="2"/>
              <a:buNone/>
            </a:pPr>
            <a:r>
              <a:rPr lang="ar-SA" b="1" dirty="0" smtClean="0"/>
              <a:t>*1- ان تمثيل الرأي العام داخل البرلمان لا يعبر عن كل الاتجاهات الموجودة عند أفراد الشعب .</a:t>
            </a:r>
          </a:p>
          <a:p>
            <a:pPr marL="457200" indent="-457200" algn="just">
              <a:lnSpc>
                <a:spcPct val="80000"/>
              </a:lnSpc>
              <a:buFont typeface="Wingdings" pitchFamily="2" charset="2"/>
              <a:buNone/>
            </a:pPr>
            <a:r>
              <a:rPr lang="ar-SA" b="1" dirty="0" smtClean="0"/>
              <a:t>*2- يجحف بحق الأحزاب الصغيرة نتيجة نظام الاقتراع بالأغلبية .</a:t>
            </a:r>
          </a:p>
          <a:p>
            <a:pPr marL="457200" indent="-457200" algn="just">
              <a:lnSpc>
                <a:spcPct val="80000"/>
              </a:lnSpc>
              <a:buFont typeface="Wingdings" pitchFamily="2" charset="2"/>
              <a:buNone/>
            </a:pPr>
            <a:r>
              <a:rPr lang="ar-SA" b="1" dirty="0" smtClean="0"/>
              <a:t>(ب) – نظام الأحزاب الكثيرة أو المتعددة : فيقوم التنظيم السياسي على وجود أكثر من ثلاثة أحزاب كبيرة وتشكل الوزارة بائتلاف بين تلك ال</a:t>
            </a:r>
            <a:r>
              <a:rPr lang="ar-IQ" b="1" dirty="0" smtClean="0"/>
              <a:t>أ</a:t>
            </a:r>
            <a:r>
              <a:rPr lang="ar-SA" b="1" dirty="0" smtClean="0"/>
              <a:t>حزاب .</a:t>
            </a:r>
          </a:p>
          <a:p>
            <a:pPr marL="457200" indent="-457200" algn="just">
              <a:lnSpc>
                <a:spcPct val="80000"/>
              </a:lnSpc>
              <a:buFont typeface="Wingdings" pitchFamily="2" charset="2"/>
              <a:buNone/>
            </a:pPr>
            <a:endParaRPr lang="ar-SA" b="1" dirty="0" smtClean="0"/>
          </a:p>
          <a:p>
            <a:pPr marL="457200" indent="-457200" algn="just">
              <a:lnSpc>
                <a:spcPct val="80000"/>
              </a:lnSpc>
              <a:buFont typeface="Wingdings" pitchFamily="2" charset="2"/>
              <a:buNone/>
            </a:pPr>
            <a:r>
              <a:rPr lang="ar-SA" b="1" dirty="0" smtClean="0"/>
              <a:t>(جـ) – نظام الحزب الواحد : ومعناه وجود حزب سياسي واحد يحتكر النشاط السياسي في الدولة وتمثيل الشعب ولا يسمح بقيام أحزاب معارضة الى جواره ، </a:t>
            </a:r>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ومن تطبيقات نظام الحزب الواحد ما يلي : </a:t>
            </a:r>
            <a:br>
              <a:rPr lang="ar-SA" b="1" dirty="0" smtClean="0"/>
            </a:br>
            <a:endParaRPr lang="ar-SA" dirty="0"/>
          </a:p>
        </p:txBody>
      </p:sp>
      <p:sp>
        <p:nvSpPr>
          <p:cNvPr id="3" name="Content Placeholder 2"/>
          <p:cNvSpPr>
            <a:spLocks noGrp="1"/>
          </p:cNvSpPr>
          <p:nvPr>
            <p:ph idx="1"/>
          </p:nvPr>
        </p:nvSpPr>
        <p:spPr/>
        <p:txBody>
          <a:bodyPr/>
          <a:lstStyle/>
          <a:p>
            <a:pPr marL="457200" indent="-457200" algn="just">
              <a:lnSpc>
                <a:spcPct val="80000"/>
              </a:lnSpc>
              <a:buFont typeface="Wingdings" pitchFamily="2" charset="2"/>
              <a:buNone/>
            </a:pPr>
            <a:r>
              <a:rPr lang="ar-SA" b="1" dirty="0" smtClean="0"/>
              <a:t>* الأحزاب الشيوعية في البلاد الماركسية فهو يختار الحكومة ورجال السل</a:t>
            </a:r>
            <a:r>
              <a:rPr lang="ar-IQ" b="1" dirty="0" smtClean="0"/>
              <a:t>ط</a:t>
            </a:r>
            <a:r>
              <a:rPr lang="ar-SA" b="1" dirty="0" smtClean="0"/>
              <a:t>ة التنفيذية ويسيطر على الصحافة والإعلام ويرسم خطط الدولة في كافة المجالات مثل الحال في الاتحاد السوفيتي .</a:t>
            </a:r>
          </a:p>
          <a:p>
            <a:pPr marL="457200" indent="-457200" algn="just">
              <a:lnSpc>
                <a:spcPct val="80000"/>
              </a:lnSpc>
              <a:buFont typeface="Wingdings" pitchFamily="2" charset="2"/>
              <a:buNone/>
            </a:pPr>
            <a:endParaRPr lang="ar-SA" b="1" dirty="0" smtClean="0"/>
          </a:p>
          <a:p>
            <a:pPr marL="457200" indent="-457200" algn="just">
              <a:lnSpc>
                <a:spcPct val="80000"/>
              </a:lnSpc>
              <a:buFont typeface="Wingdings" pitchFamily="2" charset="2"/>
              <a:buNone/>
            </a:pPr>
            <a:r>
              <a:rPr lang="ar-SA" b="1" dirty="0" smtClean="0"/>
              <a:t>* الأحزاب الفاشية والنازية مثل حزب جبهة التحرير الوطني في الجزائر . </a:t>
            </a:r>
          </a:p>
          <a:p>
            <a:pPr>
              <a:buNone/>
            </a:pPr>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p>
            <a:pPr algn="ctr"/>
            <a:r>
              <a:rPr lang="ar-IQ" b="1" dirty="0" smtClean="0"/>
              <a:t>عناصر الحزب السياسي</a:t>
            </a:r>
            <a:endParaRPr lang="en-US" b="1" dirty="0"/>
          </a:p>
        </p:txBody>
      </p:sp>
      <p:sp>
        <p:nvSpPr>
          <p:cNvPr id="3" name="Content Placeholder 2"/>
          <p:cNvSpPr>
            <a:spLocks noGrp="1"/>
          </p:cNvSpPr>
          <p:nvPr>
            <p:ph idx="1"/>
          </p:nvPr>
        </p:nvSpPr>
        <p:spPr>
          <a:solidFill>
            <a:schemeClr val="tx1">
              <a:lumMod val="85000"/>
            </a:schemeClr>
          </a:solidFill>
        </p:spPr>
        <p:txBody>
          <a:bodyPr/>
          <a:lstStyle/>
          <a:p>
            <a:pPr algn="just">
              <a:buNone/>
            </a:pPr>
            <a:r>
              <a:rPr lang="ar-IQ" dirty="0" smtClean="0"/>
              <a:t>  </a:t>
            </a:r>
            <a:r>
              <a:rPr lang="ar-IQ" dirty="0" smtClean="0">
                <a:solidFill>
                  <a:schemeClr val="bg1"/>
                </a:solidFill>
              </a:rPr>
              <a:t>أهم عناصر الحزب السياسي هي:</a:t>
            </a:r>
          </a:p>
          <a:p>
            <a:pPr algn="just">
              <a:buNone/>
            </a:pPr>
            <a:r>
              <a:rPr lang="ar-IQ" dirty="0" smtClean="0">
                <a:solidFill>
                  <a:schemeClr val="bg1"/>
                </a:solidFill>
              </a:rPr>
              <a:t>  </a:t>
            </a:r>
            <a:r>
              <a:rPr lang="ar-IQ" dirty="0" smtClean="0">
                <a:solidFill>
                  <a:srgbClr val="FF0000"/>
                </a:solidFill>
              </a:rPr>
              <a:t>أولاً/ التنظيم:</a:t>
            </a:r>
          </a:p>
          <a:p>
            <a:pPr algn="just">
              <a:buNone/>
            </a:pPr>
            <a:r>
              <a:rPr lang="ar-IQ" dirty="0" smtClean="0">
                <a:solidFill>
                  <a:schemeClr val="bg1"/>
                </a:solidFill>
              </a:rPr>
              <a:t>  ونعني بالتنظيم حالة الضبط التي تسود تشكيلات الحزب المختلفة من أشخاص وهيئات، وعلى مقدار قوة التنظيم والضبط يتوقف نجاح الحزب في حياته السياسية. </a:t>
            </a:r>
            <a:endParaRPr lang="en-US"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31011</TotalTime>
  <Words>2367</Words>
  <Application>Microsoft Office PowerPoint</Application>
  <PresentationFormat>On-screen Show (4:3)</PresentationFormat>
  <Paragraphs>91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Foundry</vt:lpstr>
      <vt:lpstr>           نظام الأحزاب السياسية  </vt:lpstr>
      <vt:lpstr>دور الأحزاب السياسية  </vt:lpstr>
      <vt:lpstr>النظام الحزبي بين مؤيد ومعارض  </vt:lpstr>
      <vt:lpstr>المعارضون   </vt:lpstr>
      <vt:lpstr>صور النظام الحزبي  </vt:lpstr>
      <vt:lpstr>ومن مزايا الحزبين الكبيرين ما يلي : </vt:lpstr>
      <vt:lpstr>أما عيوبه فهي :  </vt:lpstr>
      <vt:lpstr>ومن تطبيقات نظام الحزب الواحد ما يلي :  </vt:lpstr>
      <vt:lpstr>عناصر الحزب السياسي</vt:lpstr>
      <vt:lpstr>Slide 10</vt:lpstr>
      <vt:lpstr>Slide 11</vt:lpstr>
      <vt:lpstr>Slide 12</vt:lpstr>
      <vt:lpstr>Slide 13</vt:lpstr>
      <vt:lpstr>Slide 14</vt:lpstr>
      <vt:lpstr>Slide 15</vt:lpstr>
      <vt:lpstr>Slide 16</vt:lpstr>
      <vt:lpstr>Slide 17</vt:lpstr>
      <vt:lpstr> نشأة الأحزاب السياسية</vt:lpstr>
      <vt:lpstr>أولاً/ أحزاب التكوين البرلماني أو الانتخابي:</vt:lpstr>
      <vt:lpstr>Slide 20</vt:lpstr>
      <vt:lpstr>Slide 21</vt:lpstr>
      <vt:lpstr>Slide 22</vt:lpstr>
      <vt:lpstr>Slide 23</vt:lpstr>
      <vt:lpstr>ثانياً/ أحزاب التكوين الخارجي:</vt:lpstr>
      <vt:lpstr>Slide 25</vt:lpstr>
      <vt:lpstr>Slide 26</vt:lpstr>
      <vt:lpstr>وظائف الأحزاب السياسية</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Lida</dc:creator>
  <cp:lastModifiedBy>D. Idress</cp:lastModifiedBy>
  <cp:revision>29</cp:revision>
  <dcterms:created xsi:type="dcterms:W3CDTF">2013-11-02T13:52:16Z</dcterms:created>
  <dcterms:modified xsi:type="dcterms:W3CDTF">2017-04-24T08:13:39Z</dcterms:modified>
</cp:coreProperties>
</file>